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549" r:id="rId3"/>
    <p:sldId id="257" r:id="rId4"/>
    <p:sldId id="260" r:id="rId5"/>
    <p:sldId id="613" r:id="rId6"/>
    <p:sldId id="609" r:id="rId7"/>
    <p:sldId id="469" r:id="rId8"/>
    <p:sldId id="583" r:id="rId9"/>
    <p:sldId id="579" r:id="rId10"/>
    <p:sldId id="607" r:id="rId11"/>
    <p:sldId id="601" r:id="rId12"/>
    <p:sldId id="604" r:id="rId13"/>
    <p:sldId id="505" r:id="rId14"/>
    <p:sldId id="603" r:id="rId15"/>
    <p:sldId id="511" r:id="rId16"/>
    <p:sldId id="602" r:id="rId17"/>
    <p:sldId id="538" r:id="rId18"/>
    <p:sldId id="531" r:id="rId19"/>
    <p:sldId id="608" r:id="rId20"/>
    <p:sldId id="553" r:id="rId21"/>
    <p:sldId id="532" r:id="rId22"/>
    <p:sldId id="614" r:id="rId23"/>
    <p:sldId id="611" r:id="rId24"/>
    <p:sldId id="612" r:id="rId25"/>
    <p:sldId id="573" r:id="rId26"/>
    <p:sldId id="574" r:id="rId27"/>
    <p:sldId id="575" r:id="rId28"/>
    <p:sldId id="261" r:id="rId29"/>
    <p:sldId id="539" r:id="rId30"/>
    <p:sldId id="568" r:id="rId31"/>
  </p:sldIdLst>
  <p:sldSz cx="12192000" cy="6858000"/>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01" autoAdjust="0"/>
    <p:restoredTop sz="85670" autoAdjust="0"/>
  </p:normalViewPr>
  <p:slideViewPr>
    <p:cSldViewPr snapToGrid="0">
      <p:cViewPr varScale="1">
        <p:scale>
          <a:sx n="70" d="100"/>
          <a:sy n="70" d="100"/>
        </p:scale>
        <p:origin x="118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oze.gregoric\Desktop\BI%20-%20tabele\KopijaFrakcije%20koli&#269;ine%20po%20letih%20za%20graf%202004-2024_.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oze.gregoric\Desktop\BI%20-%20tabele\KopijaFrakcije%20koli&#269;ine%20po%20letih%20za%20graf%202004-2024_.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C:\Users\joze.gregoric\Desktop\BI%20-%20tabele\T1%20brez%20gradbenih%20odpadkov%202024%20EN.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joze.gregoric\Desktop\ClearCITIES\Predstavitev%20za%20Nizozemsko%20Gradivo\Interpretacija%20sortirnih%20analiz%20MKO%202021-2024%20ver01%20ENG%20.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'Vse občine'!$A$17</c:f>
              <c:strCache>
                <c:ptCount val="1"/>
                <c:pt idx="0">
                  <c:v>mixed waste</c:v>
                </c:pt>
              </c:strCache>
            </c:strRef>
          </c:tx>
          <c:spPr>
            <a:solidFill>
              <a:schemeClr val="tx1">
                <a:lumMod val="65000"/>
                <a:lumOff val="35000"/>
              </a:schemeClr>
            </a:solidFill>
            <a:ln>
              <a:noFill/>
            </a:ln>
            <a:effectLst/>
          </c:spPr>
          <c:invertIfNegative val="0"/>
          <c:cat>
            <c:numRef>
              <c:f>'Vse občine'!$B$12:$V$12</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'Vse občine'!$B$17:$V$17</c:f>
              <c:numCache>
                <c:formatCode>#,##0</c:formatCode>
                <c:ptCount val="21"/>
                <c:pt idx="0">
                  <c:v>100075</c:v>
                </c:pt>
                <c:pt idx="1">
                  <c:v>99001</c:v>
                </c:pt>
                <c:pt idx="2">
                  <c:v>99860</c:v>
                </c:pt>
                <c:pt idx="3">
                  <c:v>96887</c:v>
                </c:pt>
                <c:pt idx="4">
                  <c:v>95883</c:v>
                </c:pt>
                <c:pt idx="5">
                  <c:v>88955</c:v>
                </c:pt>
                <c:pt idx="6">
                  <c:v>92354</c:v>
                </c:pt>
                <c:pt idx="7">
                  <c:v>71648</c:v>
                </c:pt>
                <c:pt idx="8">
                  <c:v>59573</c:v>
                </c:pt>
                <c:pt idx="9">
                  <c:v>46609</c:v>
                </c:pt>
                <c:pt idx="10">
                  <c:v>44528</c:v>
                </c:pt>
                <c:pt idx="11">
                  <c:v>41267</c:v>
                </c:pt>
                <c:pt idx="12">
                  <c:v>41952</c:v>
                </c:pt>
                <c:pt idx="13">
                  <c:v>41717</c:v>
                </c:pt>
                <c:pt idx="14">
                  <c:v>42479</c:v>
                </c:pt>
                <c:pt idx="15">
                  <c:v>42156</c:v>
                </c:pt>
                <c:pt idx="16">
                  <c:v>42976</c:v>
                </c:pt>
                <c:pt idx="17">
                  <c:v>43269</c:v>
                </c:pt>
                <c:pt idx="18">
                  <c:v>43705</c:v>
                </c:pt>
                <c:pt idx="19">
                  <c:v>44735</c:v>
                </c:pt>
                <c:pt idx="20">
                  <c:v>45485.42</c:v>
                </c:pt>
              </c:numCache>
            </c:numRef>
          </c:val>
          <c:extLst>
            <c:ext xmlns:c16="http://schemas.microsoft.com/office/drawing/2014/chart" uri="{C3380CC4-5D6E-409C-BE32-E72D297353CC}">
              <c16:uniqueId val="{00000000-CF4B-4B85-B206-A93F8128184F}"/>
            </c:ext>
          </c:extLst>
        </c:ser>
        <c:dLbls>
          <c:showLegendKey val="0"/>
          <c:showVal val="0"/>
          <c:showCatName val="0"/>
          <c:showSerName val="0"/>
          <c:showPercent val="0"/>
          <c:showBubbleSize val="0"/>
        </c:dLbls>
        <c:gapWidth val="150"/>
        <c:overlap val="100"/>
        <c:axId val="656543424"/>
        <c:axId val="656541128"/>
      </c:barChart>
      <c:catAx>
        <c:axId val="656543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56541128"/>
        <c:crosses val="autoZero"/>
        <c:auto val="1"/>
        <c:lblAlgn val="ctr"/>
        <c:lblOffset val="100"/>
        <c:noMultiLvlLbl val="0"/>
      </c:catAx>
      <c:valAx>
        <c:axId val="656541128"/>
        <c:scaling>
          <c:orientation val="minMax"/>
          <c:max val="1100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sl-SI" sz="1100" b="0" i="0" baseline="0">
                    <a:effectLst/>
                  </a:rPr>
                  <a:t>quantity of waste (tonn)</a:t>
                </a:r>
                <a:endParaRPr lang="sl-SI" sz="1100">
                  <a:effectLst/>
                </a:endParaRPr>
              </a:p>
            </c:rich>
          </c:tx>
          <c:layout>
            <c:manualLayout>
              <c:xMode val="edge"/>
              <c:yMode val="edge"/>
              <c:x val="1.602296295896986E-2"/>
              <c:y val="0.41078788048127662"/>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l-SI"/>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56543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'Vse občine'!$A$13</c:f>
              <c:strCache>
                <c:ptCount val="1"/>
                <c:pt idx="0">
                  <c:v>paper</c:v>
                </c:pt>
              </c:strCache>
            </c:strRef>
          </c:tx>
          <c:spPr>
            <a:solidFill>
              <a:schemeClr val="accent1"/>
            </a:solidFill>
            <a:ln>
              <a:noFill/>
            </a:ln>
            <a:effectLst/>
          </c:spPr>
          <c:invertIfNegative val="0"/>
          <c:cat>
            <c:numRef>
              <c:f>'Vse občine'!$B$12:$V$12</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'Vse občine'!$B$13:$V$13</c:f>
              <c:numCache>
                <c:formatCode>#,##0</c:formatCode>
                <c:ptCount val="21"/>
                <c:pt idx="0">
                  <c:v>3618</c:v>
                </c:pt>
                <c:pt idx="1">
                  <c:v>4263</c:v>
                </c:pt>
                <c:pt idx="2">
                  <c:v>5438</c:v>
                </c:pt>
                <c:pt idx="3">
                  <c:v>6398</c:v>
                </c:pt>
                <c:pt idx="4">
                  <c:v>8076</c:v>
                </c:pt>
                <c:pt idx="5">
                  <c:v>9256</c:v>
                </c:pt>
                <c:pt idx="6">
                  <c:v>9911</c:v>
                </c:pt>
                <c:pt idx="7">
                  <c:v>9733</c:v>
                </c:pt>
                <c:pt idx="8">
                  <c:v>10270</c:v>
                </c:pt>
                <c:pt idx="9">
                  <c:v>11475</c:v>
                </c:pt>
                <c:pt idx="10">
                  <c:v>11819</c:v>
                </c:pt>
                <c:pt idx="11">
                  <c:v>11645</c:v>
                </c:pt>
                <c:pt idx="12">
                  <c:v>11346</c:v>
                </c:pt>
                <c:pt idx="13">
                  <c:v>11652</c:v>
                </c:pt>
                <c:pt idx="14">
                  <c:v>12937</c:v>
                </c:pt>
                <c:pt idx="15">
                  <c:v>12804</c:v>
                </c:pt>
                <c:pt idx="16">
                  <c:v>12395</c:v>
                </c:pt>
                <c:pt idx="17">
                  <c:v>10923</c:v>
                </c:pt>
                <c:pt idx="18">
                  <c:v>11464</c:v>
                </c:pt>
                <c:pt idx="19">
                  <c:v>11362</c:v>
                </c:pt>
                <c:pt idx="20">
                  <c:v>10437</c:v>
                </c:pt>
              </c:numCache>
            </c:numRef>
          </c:val>
          <c:extLst>
            <c:ext xmlns:c16="http://schemas.microsoft.com/office/drawing/2014/chart" uri="{C3380CC4-5D6E-409C-BE32-E72D297353CC}">
              <c16:uniqueId val="{00000000-81BF-4FB8-9983-DBAB6E9D8BB6}"/>
            </c:ext>
          </c:extLst>
        </c:ser>
        <c:ser>
          <c:idx val="1"/>
          <c:order val="1"/>
          <c:tx>
            <c:strRef>
              <c:f>'Vse občine'!$A$14</c:f>
              <c:strCache>
                <c:ptCount val="1"/>
                <c:pt idx="0">
                  <c:v>packaging</c:v>
                </c:pt>
              </c:strCache>
            </c:strRef>
          </c:tx>
          <c:spPr>
            <a:solidFill>
              <a:srgbClr val="FFFF00"/>
            </a:solidFill>
            <a:ln>
              <a:noFill/>
            </a:ln>
            <a:effectLst/>
          </c:spPr>
          <c:invertIfNegative val="0"/>
          <c:cat>
            <c:numRef>
              <c:f>'Vse občine'!$B$12:$V$12</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'Vse občine'!$B$14:$V$14</c:f>
              <c:numCache>
                <c:formatCode>#,##0</c:formatCode>
                <c:ptCount val="21"/>
                <c:pt idx="0">
                  <c:v>844</c:v>
                </c:pt>
                <c:pt idx="1">
                  <c:v>958</c:v>
                </c:pt>
                <c:pt idx="2">
                  <c:v>1302</c:v>
                </c:pt>
                <c:pt idx="3">
                  <c:v>1584</c:v>
                </c:pt>
                <c:pt idx="4">
                  <c:v>2286</c:v>
                </c:pt>
                <c:pt idx="5">
                  <c:v>3132</c:v>
                </c:pt>
                <c:pt idx="6">
                  <c:v>4070</c:v>
                </c:pt>
                <c:pt idx="7">
                  <c:v>5598</c:v>
                </c:pt>
                <c:pt idx="8">
                  <c:v>8784</c:v>
                </c:pt>
                <c:pt idx="9">
                  <c:v>12482</c:v>
                </c:pt>
                <c:pt idx="10">
                  <c:v>13187</c:v>
                </c:pt>
                <c:pt idx="11">
                  <c:v>13985</c:v>
                </c:pt>
                <c:pt idx="12">
                  <c:v>16126</c:v>
                </c:pt>
                <c:pt idx="13">
                  <c:v>16560</c:v>
                </c:pt>
                <c:pt idx="14">
                  <c:v>17313</c:v>
                </c:pt>
                <c:pt idx="15">
                  <c:v>17797</c:v>
                </c:pt>
                <c:pt idx="16">
                  <c:v>17883</c:v>
                </c:pt>
                <c:pt idx="17">
                  <c:v>18833</c:v>
                </c:pt>
                <c:pt idx="18">
                  <c:v>19480</c:v>
                </c:pt>
                <c:pt idx="19">
                  <c:v>19353</c:v>
                </c:pt>
                <c:pt idx="20">
                  <c:v>19837.47</c:v>
                </c:pt>
              </c:numCache>
            </c:numRef>
          </c:val>
          <c:extLst>
            <c:ext xmlns:c16="http://schemas.microsoft.com/office/drawing/2014/chart" uri="{C3380CC4-5D6E-409C-BE32-E72D297353CC}">
              <c16:uniqueId val="{00000001-81BF-4FB8-9983-DBAB6E9D8BB6}"/>
            </c:ext>
          </c:extLst>
        </c:ser>
        <c:ser>
          <c:idx val="2"/>
          <c:order val="2"/>
          <c:tx>
            <c:strRef>
              <c:f>'Vse občine'!$A$15</c:f>
              <c:strCache>
                <c:ptCount val="1"/>
                <c:pt idx="0">
                  <c:v>glass</c:v>
                </c:pt>
              </c:strCache>
            </c:strRef>
          </c:tx>
          <c:spPr>
            <a:solidFill>
              <a:srgbClr val="92D050"/>
            </a:solidFill>
            <a:ln>
              <a:noFill/>
            </a:ln>
            <a:effectLst/>
          </c:spPr>
          <c:invertIfNegative val="0"/>
          <c:cat>
            <c:numRef>
              <c:f>'Vse občine'!$B$12:$V$12</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'Vse občine'!$B$15:$V$15</c:f>
              <c:numCache>
                <c:formatCode>#,##0</c:formatCode>
                <c:ptCount val="21"/>
                <c:pt idx="0">
                  <c:v>1500</c:v>
                </c:pt>
                <c:pt idx="1">
                  <c:v>1727</c:v>
                </c:pt>
                <c:pt idx="2">
                  <c:v>2054</c:v>
                </c:pt>
                <c:pt idx="3">
                  <c:v>2327</c:v>
                </c:pt>
                <c:pt idx="4">
                  <c:v>2946</c:v>
                </c:pt>
                <c:pt idx="5">
                  <c:v>3520</c:v>
                </c:pt>
                <c:pt idx="6">
                  <c:v>4034</c:v>
                </c:pt>
                <c:pt idx="7">
                  <c:v>4729</c:v>
                </c:pt>
                <c:pt idx="8">
                  <c:v>5253</c:v>
                </c:pt>
                <c:pt idx="9">
                  <c:v>5251</c:v>
                </c:pt>
                <c:pt idx="10">
                  <c:v>5818</c:v>
                </c:pt>
                <c:pt idx="11">
                  <c:v>6043</c:v>
                </c:pt>
                <c:pt idx="12">
                  <c:v>6292</c:v>
                </c:pt>
                <c:pt idx="13">
                  <c:v>6553</c:v>
                </c:pt>
                <c:pt idx="14">
                  <c:v>6803</c:v>
                </c:pt>
                <c:pt idx="15">
                  <c:v>6941</c:v>
                </c:pt>
                <c:pt idx="16">
                  <c:v>6841</c:v>
                </c:pt>
                <c:pt idx="17">
                  <c:v>6763</c:v>
                </c:pt>
                <c:pt idx="18">
                  <c:v>7208</c:v>
                </c:pt>
                <c:pt idx="19">
                  <c:v>7216</c:v>
                </c:pt>
                <c:pt idx="20">
                  <c:v>7394.6</c:v>
                </c:pt>
              </c:numCache>
            </c:numRef>
          </c:val>
          <c:extLst>
            <c:ext xmlns:c16="http://schemas.microsoft.com/office/drawing/2014/chart" uri="{C3380CC4-5D6E-409C-BE32-E72D297353CC}">
              <c16:uniqueId val="{00000002-81BF-4FB8-9983-DBAB6E9D8BB6}"/>
            </c:ext>
          </c:extLst>
        </c:ser>
        <c:ser>
          <c:idx val="3"/>
          <c:order val="3"/>
          <c:tx>
            <c:strRef>
              <c:f>'Vse občine'!$A$16</c:f>
              <c:strCache>
                <c:ptCount val="1"/>
                <c:pt idx="0">
                  <c:v>bio waste</c:v>
                </c:pt>
              </c:strCache>
            </c:strRef>
          </c:tx>
          <c:spPr>
            <a:solidFill>
              <a:srgbClr val="996633"/>
            </a:solidFill>
            <a:ln>
              <a:noFill/>
            </a:ln>
            <a:effectLst/>
          </c:spPr>
          <c:invertIfNegative val="0"/>
          <c:cat>
            <c:numRef>
              <c:f>'Vse občine'!$B$12:$V$12</c:f>
              <c:numCache>
                <c:formatCode>General</c:formatCode>
                <c:ptCount val="21"/>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numCache>
            </c:numRef>
          </c:cat>
          <c:val>
            <c:numRef>
              <c:f>'Vse občine'!$B$16:$V$16</c:f>
              <c:numCache>
                <c:formatCode>General</c:formatCode>
                <c:ptCount val="21"/>
                <c:pt idx="2" formatCode="#,##0">
                  <c:v>3281</c:v>
                </c:pt>
                <c:pt idx="3" formatCode="#,##0">
                  <c:v>7969</c:v>
                </c:pt>
                <c:pt idx="4" formatCode="#,##0">
                  <c:v>9362</c:v>
                </c:pt>
                <c:pt idx="5" formatCode="#,##0">
                  <c:v>10572</c:v>
                </c:pt>
                <c:pt idx="6" formatCode="#,##0">
                  <c:v>12190</c:v>
                </c:pt>
                <c:pt idx="7" formatCode="#,##0">
                  <c:v>15366</c:v>
                </c:pt>
                <c:pt idx="8" formatCode="#,##0">
                  <c:v>17929</c:v>
                </c:pt>
                <c:pt idx="9" formatCode="#,##0">
                  <c:v>19883</c:v>
                </c:pt>
                <c:pt idx="10" formatCode="#,##0">
                  <c:v>23242</c:v>
                </c:pt>
                <c:pt idx="11" formatCode="#,##0">
                  <c:v>24270</c:v>
                </c:pt>
                <c:pt idx="12" formatCode="#,##0">
                  <c:v>25545</c:v>
                </c:pt>
                <c:pt idx="13" formatCode="#,##0">
                  <c:v>24715</c:v>
                </c:pt>
                <c:pt idx="14" formatCode="#,##0">
                  <c:v>27253</c:v>
                </c:pt>
                <c:pt idx="15" formatCode="#,##0">
                  <c:v>26051</c:v>
                </c:pt>
                <c:pt idx="16" formatCode="#,##0">
                  <c:v>28067</c:v>
                </c:pt>
                <c:pt idx="17" formatCode="#,##0">
                  <c:v>26564</c:v>
                </c:pt>
                <c:pt idx="18" formatCode="#,##0">
                  <c:v>25990</c:v>
                </c:pt>
                <c:pt idx="19" formatCode="#,##0">
                  <c:v>26235</c:v>
                </c:pt>
                <c:pt idx="20" formatCode="#,##0">
                  <c:v>27493.14</c:v>
                </c:pt>
              </c:numCache>
            </c:numRef>
          </c:val>
          <c:extLst>
            <c:ext xmlns:c16="http://schemas.microsoft.com/office/drawing/2014/chart" uri="{C3380CC4-5D6E-409C-BE32-E72D297353CC}">
              <c16:uniqueId val="{00000003-81BF-4FB8-9983-DBAB6E9D8BB6}"/>
            </c:ext>
          </c:extLst>
        </c:ser>
        <c:dLbls>
          <c:showLegendKey val="0"/>
          <c:showVal val="0"/>
          <c:showCatName val="0"/>
          <c:showSerName val="0"/>
          <c:showPercent val="0"/>
          <c:showBubbleSize val="0"/>
        </c:dLbls>
        <c:gapWidth val="150"/>
        <c:overlap val="100"/>
        <c:axId val="656517512"/>
        <c:axId val="656517840"/>
      </c:barChart>
      <c:catAx>
        <c:axId val="656517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56517840"/>
        <c:crosses val="autoZero"/>
        <c:auto val="1"/>
        <c:lblAlgn val="ctr"/>
        <c:lblOffset val="100"/>
        <c:noMultiLvlLbl val="0"/>
      </c:catAx>
      <c:valAx>
        <c:axId val="656517840"/>
        <c:scaling>
          <c:orientation val="minMax"/>
        </c:scaling>
        <c:delete val="0"/>
        <c:axPos val="l"/>
        <c:majorGridlines>
          <c:spPr>
            <a:ln w="9525" cap="flat" cmpd="dbl"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sl-SI" sz="1100" b="0" i="0" baseline="0">
                    <a:effectLst/>
                  </a:rPr>
                  <a:t>quantity of waste (tonn)</a:t>
                </a:r>
                <a:endParaRPr lang="sl-SI" sz="1100">
                  <a:effectLst/>
                </a:endParaRP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l-SI"/>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56517512"/>
        <c:crosses val="autoZero"/>
        <c:crossBetween val="between"/>
      </c:valAx>
      <c:spPr>
        <a:noFill/>
        <a:ln cmpd="dbl">
          <a:solidFill>
            <a:schemeClr val="tx1">
              <a:lumMod val="15000"/>
              <a:lumOff val="85000"/>
            </a:schemeClr>
          </a:solidFill>
          <a:prstDash val="sysDash"/>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51707735209756"/>
          <c:y val="0.10621544905145851"/>
          <c:w val="0.74400969272771722"/>
          <c:h val="0.82720345856583422"/>
        </c:manualLayout>
      </c:layout>
      <c:pieChart>
        <c:varyColors val="1"/>
        <c:ser>
          <c:idx val="0"/>
          <c:order val="0"/>
          <c:explosion val="3"/>
          <c:dPt>
            <c:idx val="0"/>
            <c:bubble3D val="0"/>
            <c:spPr>
              <a:solidFill>
                <a:schemeClr val="bg1">
                  <a:lumMod val="65000"/>
                </a:schemeClr>
              </a:solidFill>
            </c:spPr>
            <c:extLst>
              <c:ext xmlns:c16="http://schemas.microsoft.com/office/drawing/2014/chart" uri="{C3380CC4-5D6E-409C-BE32-E72D297353CC}">
                <c16:uniqueId val="{00000001-009B-4A67-99A4-01A3E320B369}"/>
              </c:ext>
            </c:extLst>
          </c:dPt>
          <c:dPt>
            <c:idx val="1"/>
            <c:bubble3D val="0"/>
            <c:spPr>
              <a:solidFill>
                <a:schemeClr val="tx2">
                  <a:lumMod val="40000"/>
                  <a:lumOff val="60000"/>
                </a:schemeClr>
              </a:solidFill>
            </c:spPr>
            <c:extLst>
              <c:ext xmlns:c16="http://schemas.microsoft.com/office/drawing/2014/chart" uri="{C3380CC4-5D6E-409C-BE32-E72D297353CC}">
                <c16:uniqueId val="{00000003-009B-4A67-99A4-01A3E320B369}"/>
              </c:ext>
            </c:extLst>
          </c:dPt>
          <c:dPt>
            <c:idx val="2"/>
            <c:bubble3D val="0"/>
            <c:spPr>
              <a:solidFill>
                <a:srgbClr val="FFFF66"/>
              </a:solidFill>
            </c:spPr>
            <c:extLst>
              <c:ext xmlns:c16="http://schemas.microsoft.com/office/drawing/2014/chart" uri="{C3380CC4-5D6E-409C-BE32-E72D297353CC}">
                <c16:uniqueId val="{00000005-009B-4A67-99A4-01A3E320B369}"/>
              </c:ext>
            </c:extLst>
          </c:dPt>
          <c:dPt>
            <c:idx val="3"/>
            <c:bubble3D val="0"/>
            <c:spPr>
              <a:solidFill>
                <a:schemeClr val="accent3">
                  <a:lumMod val="60000"/>
                  <a:lumOff val="40000"/>
                </a:schemeClr>
              </a:solidFill>
            </c:spPr>
            <c:extLst>
              <c:ext xmlns:c16="http://schemas.microsoft.com/office/drawing/2014/chart" uri="{C3380CC4-5D6E-409C-BE32-E72D297353CC}">
                <c16:uniqueId val="{00000007-009B-4A67-99A4-01A3E320B369}"/>
              </c:ext>
            </c:extLst>
          </c:dPt>
          <c:dPt>
            <c:idx val="4"/>
            <c:bubble3D val="0"/>
            <c:spPr>
              <a:solidFill>
                <a:srgbClr val="996633"/>
              </a:solidFill>
            </c:spPr>
            <c:extLst>
              <c:ext xmlns:c16="http://schemas.microsoft.com/office/drawing/2014/chart" uri="{C3380CC4-5D6E-409C-BE32-E72D297353CC}">
                <c16:uniqueId val="{00000009-009B-4A67-99A4-01A3E320B369}"/>
              </c:ext>
            </c:extLst>
          </c:dPt>
          <c:dPt>
            <c:idx val="5"/>
            <c:bubble3D val="0"/>
            <c:spPr>
              <a:solidFill>
                <a:schemeClr val="accent2">
                  <a:lumMod val="60000"/>
                  <a:lumOff val="40000"/>
                </a:schemeClr>
              </a:solidFill>
            </c:spPr>
            <c:extLst>
              <c:ext xmlns:c16="http://schemas.microsoft.com/office/drawing/2014/chart" uri="{C3380CC4-5D6E-409C-BE32-E72D297353CC}">
                <c16:uniqueId val="{0000000B-009B-4A67-99A4-01A3E320B369}"/>
              </c:ext>
            </c:extLst>
          </c:dPt>
          <c:dPt>
            <c:idx val="6"/>
            <c:bubble3D val="0"/>
            <c:spPr>
              <a:solidFill>
                <a:schemeClr val="accent4">
                  <a:lumMod val="40000"/>
                  <a:lumOff val="60000"/>
                </a:schemeClr>
              </a:solidFill>
            </c:spPr>
            <c:extLst>
              <c:ext xmlns:c16="http://schemas.microsoft.com/office/drawing/2014/chart" uri="{C3380CC4-5D6E-409C-BE32-E72D297353CC}">
                <c16:uniqueId val="{0000000D-009B-4A67-99A4-01A3E320B369}"/>
              </c:ext>
            </c:extLst>
          </c:dPt>
          <c:dLbls>
            <c:dLbl>
              <c:idx val="0"/>
              <c:layout>
                <c:manualLayout>
                  <c:x val="-9.9440271081710704E-2"/>
                  <c:y val="2.8579353244017822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09B-4A67-99A4-01A3E320B369}"/>
                </c:ext>
              </c:extLst>
            </c:dLbl>
            <c:dLbl>
              <c:idx val="1"/>
              <c:layout>
                <c:manualLayout>
                  <c:x val="-0.11282343561186481"/>
                  <c:y val="-8.1357180018427747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09B-4A67-99A4-01A3E320B369}"/>
                </c:ext>
              </c:extLst>
            </c:dLbl>
            <c:dLbl>
              <c:idx val="2"/>
              <c:layout>
                <c:manualLayout>
                  <c:x val="7.5544094380286782E-3"/>
                  <c:y val="-2.2598601308061479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09B-4A67-99A4-01A3E320B369}"/>
                </c:ext>
              </c:extLst>
            </c:dLbl>
            <c:dLbl>
              <c:idx val="3"/>
              <c:layout>
                <c:manualLayout>
                  <c:x val="-4.6266397578203847E-2"/>
                  <c:y val="-8.6692648113650735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09B-4A67-99A4-01A3E320B369}"/>
                </c:ext>
              </c:extLst>
            </c:dLbl>
            <c:dLbl>
              <c:idx val="4"/>
              <c:layout>
                <c:manualLayout>
                  <c:x val="2.5585476682338786E-2"/>
                  <c:y val="1.3646039269504374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09B-4A67-99A4-01A3E320B369}"/>
                </c:ext>
              </c:extLst>
            </c:dLbl>
            <c:dLbl>
              <c:idx val="5"/>
              <c:layout>
                <c:manualLayout>
                  <c:x val="-8.6311252140815753E-2"/>
                  <c:y val="1.6844178181458263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09B-4A67-99A4-01A3E320B369}"/>
                </c:ext>
              </c:extLst>
            </c:dLbl>
            <c:dLbl>
              <c:idx val="6"/>
              <c:layout>
                <c:manualLayout>
                  <c:x val="6.5253359476878714E-2"/>
                  <c:y val="5.6632677595905019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09B-4A67-99A4-01A3E320B369}"/>
                </c:ext>
              </c:extLst>
            </c:dLbl>
            <c:spPr>
              <a:noFill/>
              <a:ln>
                <a:noFill/>
              </a:ln>
              <a:effectLst/>
            </c:spPr>
            <c:txPr>
              <a:bodyPr wrap="square" lIns="38100" tIns="19050" rIns="38100" bIns="19050" anchor="ctr">
                <a:spAutoFit/>
              </a:bodyPr>
              <a:lstStyle/>
              <a:p>
                <a:pPr>
                  <a:defRPr sz="1600"/>
                </a:pPr>
                <a:endParaRPr lang="sl-SI"/>
              </a:p>
            </c:txPr>
            <c:dLblPos val="inEnd"/>
            <c:showLegendKey val="0"/>
            <c:showVal val="1"/>
            <c:showCatName val="1"/>
            <c:showSerName val="0"/>
            <c:showPercent val="0"/>
            <c:showBubbleSize val="0"/>
            <c:showLeaderLines val="1"/>
            <c:extLst>
              <c:ext xmlns:c15="http://schemas.microsoft.com/office/drawing/2012/chart" uri="{CE6537A1-D6FC-4f65-9D91-7224C49458BB}"/>
            </c:extLst>
          </c:dLbls>
          <c:cat>
            <c:strRef>
              <c:f>'Grafi24EN brez gradb'!$K$58:$K$64</c:f>
              <c:strCache>
                <c:ptCount val="7"/>
                <c:pt idx="0">
                  <c:v>Mixed waste</c:v>
                </c:pt>
                <c:pt idx="1">
                  <c:v>Paper and pap packaging</c:v>
                </c:pt>
                <c:pt idx="2">
                  <c:v>mixed plastic packaging</c:v>
                </c:pt>
                <c:pt idx="3">
                  <c:v>Glass packaging</c:v>
                </c:pt>
                <c:pt idx="4">
                  <c:v>Organic waste</c:v>
                </c:pt>
                <c:pt idx="5">
                  <c:v>Bulky waste</c:v>
                </c:pt>
                <c:pt idx="6">
                  <c:v>Collection centres</c:v>
                </c:pt>
              </c:strCache>
            </c:strRef>
          </c:cat>
          <c:val>
            <c:numRef>
              <c:f>'Grafi24EN brez gradb'!$M$58:$M$64</c:f>
              <c:numCache>
                <c:formatCode>0.0%</c:formatCode>
                <c:ptCount val="7"/>
                <c:pt idx="0">
                  <c:v>0.3417954048124125</c:v>
                </c:pt>
                <c:pt idx="1">
                  <c:v>7.8424567276142651E-2</c:v>
                </c:pt>
                <c:pt idx="2">
                  <c:v>0.14906660375040068</c:v>
                </c:pt>
                <c:pt idx="3">
                  <c:v>5.5565928819340971E-2</c:v>
                </c:pt>
                <c:pt idx="4">
                  <c:v>0.2065943162977332</c:v>
                </c:pt>
                <c:pt idx="5">
                  <c:v>2.3106163758313016E-2</c:v>
                </c:pt>
                <c:pt idx="6">
                  <c:v>0.14544701528565693</c:v>
                </c:pt>
              </c:numCache>
            </c:numRef>
          </c:val>
          <c:extLst>
            <c:ext xmlns:c16="http://schemas.microsoft.com/office/drawing/2014/chart" uri="{C3380CC4-5D6E-409C-BE32-E72D297353CC}">
              <c16:uniqueId val="{0000000E-009B-4A67-99A4-01A3E320B369}"/>
            </c:ext>
          </c:extLst>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sl-SI" sz="1800" b="1" i="0" baseline="0">
                <a:effectLst/>
              </a:rPr>
              <a:t>Composition of the mixed MSW All Areas - 2024</a:t>
            </a:r>
            <a:endParaRPr lang="sl-SI">
              <a:effectLst/>
            </a:endParaRPr>
          </a:p>
        </c:rich>
      </c:tx>
      <c:layout>
        <c:manualLayout>
          <c:xMode val="edge"/>
          <c:yMode val="edge"/>
          <c:x val="0.14344679031361743"/>
          <c:y val="1.5691753591623104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sl-SI"/>
        </a:p>
      </c:txPr>
    </c:title>
    <c:autoTitleDeleted val="0"/>
    <c:plotArea>
      <c:layout>
        <c:manualLayout>
          <c:layoutTarget val="inner"/>
          <c:xMode val="edge"/>
          <c:yMode val="edge"/>
          <c:x val="0.19233129349532607"/>
          <c:y val="0.25933854107314536"/>
          <c:w val="0.59039392427676785"/>
          <c:h val="0.60935579498817916"/>
        </c:manualLayout>
      </c:layout>
      <c:pieChart>
        <c:varyColors val="1"/>
        <c:ser>
          <c:idx val="0"/>
          <c:order val="0"/>
          <c:dPt>
            <c:idx val="0"/>
            <c:bubble3D val="0"/>
            <c:explosion val="7"/>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25D-456E-B235-C26AC2F48E74}"/>
              </c:ext>
            </c:extLst>
          </c:dPt>
          <c:dPt>
            <c:idx val="1"/>
            <c:bubble3D val="0"/>
            <c:explosion val="8"/>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25D-456E-B235-C26AC2F48E74}"/>
              </c:ext>
            </c:extLst>
          </c:dPt>
          <c:dPt>
            <c:idx val="2"/>
            <c:bubble3D val="0"/>
            <c:explosion val="6"/>
            <c:spPr>
              <a:solidFill>
                <a:srgbClr val="99663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25D-456E-B235-C26AC2F48E74}"/>
              </c:ext>
            </c:extLst>
          </c:dPt>
          <c:dPt>
            <c:idx val="3"/>
            <c:bubble3D val="0"/>
            <c:explosion val="5"/>
            <c:spPr>
              <a:solidFill>
                <a:srgbClr val="FFFF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25D-456E-B235-C26AC2F48E74}"/>
              </c:ext>
            </c:extLst>
          </c:dPt>
          <c:dPt>
            <c:idx val="4"/>
            <c:bubble3D val="0"/>
            <c:explosion val="8"/>
            <c:spPr>
              <a:solidFill>
                <a:schemeClr val="accent6">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25D-456E-B235-C26AC2F48E74}"/>
              </c:ext>
            </c:extLst>
          </c:dPt>
          <c:dPt>
            <c:idx val="5"/>
            <c:bubble3D val="0"/>
            <c:explosion val="5"/>
            <c:spPr>
              <a:solidFill>
                <a:srgbClr val="FF6699"/>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525D-456E-B235-C26AC2F48E74}"/>
              </c:ext>
            </c:extLst>
          </c:dPt>
          <c:dPt>
            <c:idx val="6"/>
            <c:bubble3D val="0"/>
            <c:explosion val="8"/>
            <c:spPr>
              <a:solidFill>
                <a:schemeClr val="accent4">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525D-456E-B235-C26AC2F48E74}"/>
              </c:ext>
            </c:extLst>
          </c:dPt>
          <c:dPt>
            <c:idx val="7"/>
            <c:bubble3D val="0"/>
            <c:explosion val="8"/>
            <c:spPr>
              <a:solidFill>
                <a:srgbClr val="CC99FF"/>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525D-456E-B235-C26AC2F48E74}"/>
              </c:ext>
            </c:extLst>
          </c:dPt>
          <c:dPt>
            <c:idx val="8"/>
            <c:bubble3D val="0"/>
            <c:explosion val="5"/>
            <c:spPr>
              <a:solidFill>
                <a:srgbClr val="FF0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525D-456E-B235-C26AC2F48E74}"/>
              </c:ext>
            </c:extLst>
          </c:dPt>
          <c:dPt>
            <c:idx val="9"/>
            <c:bubble3D val="0"/>
            <c:explosion val="8"/>
            <c:spPr>
              <a:solidFill>
                <a:schemeClr val="bg2">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525D-456E-B235-C26AC2F48E74}"/>
              </c:ext>
            </c:extLst>
          </c:dPt>
          <c:dPt>
            <c:idx val="10"/>
            <c:bubble3D val="0"/>
            <c:explosion val="4"/>
            <c:spPr>
              <a:solidFill>
                <a:schemeClr val="bg1">
                  <a:lumMod val="5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5-525D-456E-B235-C26AC2F48E74}"/>
              </c:ext>
            </c:extLst>
          </c:dPt>
          <c:dLbls>
            <c:dLbl>
              <c:idx val="0"/>
              <c:layout>
                <c:manualLayout>
                  <c:x val="-3.7238223238287127E-2"/>
                  <c:y val="-4.076738994008477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25D-456E-B235-C26AC2F48E74}"/>
                </c:ext>
              </c:extLst>
            </c:dLbl>
            <c:dLbl>
              <c:idx val="1"/>
              <c:layout>
                <c:manualLayout>
                  <c:x val="6.2717007559220425E-2"/>
                  <c:y val="4.0767389940084588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25D-456E-B235-C26AC2F48E74}"/>
                </c:ext>
              </c:extLst>
            </c:dLbl>
            <c:dLbl>
              <c:idx val="2"/>
              <c:layout>
                <c:manualLayout>
                  <c:x val="3.9198129724511326E-3"/>
                  <c:y val="4.484412893409325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25D-456E-B235-C26AC2F48E74}"/>
                </c:ext>
              </c:extLst>
            </c:dLbl>
            <c:dLbl>
              <c:idx val="3"/>
              <c:layout>
                <c:manualLayout>
                  <c:x val="0.11184150651389659"/>
                  <c:y val="1.426858647902967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25D-456E-B235-C26AC2F48E74}"/>
                </c:ext>
              </c:extLst>
            </c:dLbl>
            <c:dLbl>
              <c:idx val="4"/>
              <c:layout>
                <c:manualLayout>
                  <c:x val="7.0556633504122973E-2"/>
                  <c:y val="4.892086792810173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25D-456E-B235-C26AC2F48E74}"/>
                </c:ext>
              </c:extLst>
            </c:dLbl>
            <c:dLbl>
              <c:idx val="5"/>
              <c:layout>
                <c:manualLayout>
                  <c:x val="-2.9398597293384576E-2"/>
                  <c:y val="5.503597641911429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525D-456E-B235-C26AC2F48E74}"/>
                </c:ext>
              </c:extLst>
            </c:dLbl>
            <c:dLbl>
              <c:idx val="6"/>
              <c:layout>
                <c:manualLayout>
                  <c:x val="-6.663682053167172E-2"/>
                  <c:y val="-4.0767389940084778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525D-456E-B235-C26AC2F48E74}"/>
                </c:ext>
              </c:extLst>
            </c:dLbl>
            <c:dLbl>
              <c:idx val="7"/>
              <c:layout>
                <c:manualLayout>
                  <c:x val="-3.5278316752061487E-2"/>
                  <c:y val="-1.426858647902967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525D-456E-B235-C26AC2F48E74}"/>
                </c:ext>
              </c:extLst>
            </c:dLbl>
            <c:dLbl>
              <c:idx val="8"/>
              <c:layout>
                <c:manualLayout>
                  <c:x val="-1.9599064862256405E-3"/>
                  <c:y val="-3.057554245506358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525D-456E-B235-C26AC2F48E74}"/>
                </c:ext>
              </c:extLst>
            </c:dLbl>
            <c:dLbl>
              <c:idx val="10"/>
              <c:layout>
                <c:manualLayout>
                  <c:x val="-0.12935382809089213"/>
                  <c:y val="-2.242206446704662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525D-456E-B235-C26AC2F48E74}"/>
                </c:ext>
              </c:extLst>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sl-SI"/>
              </a:p>
            </c:txPr>
            <c:dLblPos val="outEnd"/>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'2024 All'!$B$148:$B$158</c:f>
              <c:strCache>
                <c:ptCount val="11"/>
                <c:pt idx="0">
                  <c:v>1 - Paper and Cardboard</c:v>
                </c:pt>
                <c:pt idx="1">
                  <c:v>2 - Green Biomass and Natural Wood</c:v>
                </c:pt>
                <c:pt idx="2">
                  <c:v>3 - Biodegradable Kitchen and Restaurant Waste</c:v>
                </c:pt>
                <c:pt idx="3">
                  <c:v>4 - Plastics</c:v>
                </c:pt>
                <c:pt idx="4">
                  <c:v>5 - Glass</c:v>
                </c:pt>
                <c:pt idx="5">
                  <c:v>6 - Metals</c:v>
                </c:pt>
                <c:pt idx="6">
                  <c:v>7 - Wood Waste</c:v>
                </c:pt>
                <c:pt idx="7">
                  <c:v>8 - Clothing and Textiles</c:v>
                </c:pt>
                <c:pt idx="8">
                  <c:v>9 - WEEE, Batteries, and Accumulators</c:v>
                </c:pt>
                <c:pt idx="9">
                  <c:v>10 - Other Waste (I)</c:v>
                </c:pt>
                <c:pt idx="10">
                  <c:v>11 - Residual Waste After Sorting (II)</c:v>
                </c:pt>
              </c:strCache>
            </c:strRef>
          </c:cat>
          <c:val>
            <c:numRef>
              <c:f>'2024 All'!$C$148:$C$158</c:f>
              <c:numCache>
                <c:formatCode>#,##0.0</c:formatCode>
                <c:ptCount val="11"/>
                <c:pt idx="0">
                  <c:v>409.8</c:v>
                </c:pt>
                <c:pt idx="1">
                  <c:v>295.70000000000005</c:v>
                </c:pt>
                <c:pt idx="2">
                  <c:v>3257.75</c:v>
                </c:pt>
                <c:pt idx="3">
                  <c:v>1373.9500000000005</c:v>
                </c:pt>
                <c:pt idx="4">
                  <c:v>135.6</c:v>
                </c:pt>
                <c:pt idx="5">
                  <c:v>196.10000000000002</c:v>
                </c:pt>
                <c:pt idx="6">
                  <c:v>103.70000000000002</c:v>
                </c:pt>
                <c:pt idx="7">
                  <c:v>886.90000000000032</c:v>
                </c:pt>
                <c:pt idx="8">
                  <c:v>112.35000000000001</c:v>
                </c:pt>
                <c:pt idx="9">
                  <c:v>2520.6000000000004</c:v>
                </c:pt>
                <c:pt idx="10">
                  <c:v>158</c:v>
                </c:pt>
              </c:numCache>
            </c:numRef>
          </c:val>
          <c:extLst>
            <c:ext xmlns:c16="http://schemas.microsoft.com/office/drawing/2014/chart" uri="{C3380CC4-5D6E-409C-BE32-E72D297353CC}">
              <c16:uniqueId val="{00000016-525D-456E-B235-C26AC2F48E74}"/>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solidFill>
      <a:srgbClr val="FFF8E5"/>
    </a:solidFill>
    <a:ln w="9525" cap="flat" cmpd="sng" algn="ctr">
      <a:solidFill>
        <a:schemeClr val="dk1">
          <a:lumMod val="25000"/>
          <a:lumOff val="75000"/>
        </a:schemeClr>
      </a:solidFill>
      <a:round/>
    </a:ln>
    <a:effectLst/>
  </c:spPr>
  <c:txPr>
    <a:bodyPr/>
    <a:lstStyle/>
    <a:p>
      <a:pPr>
        <a:defRPr/>
      </a:pPr>
      <a:endParaRPr lang="sl-S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5D03EE-68BE-4D62-9A62-BE6748A6BD52}" type="doc">
      <dgm:prSet loTypeId="urn:microsoft.com/office/officeart/2008/layout/BendingPictureCaptionList" loCatId="picture" qsTypeId="urn:microsoft.com/office/officeart/2005/8/quickstyle/simple1" qsCatId="simple" csTypeId="urn:microsoft.com/office/officeart/2005/8/colors/accent1_2" csCatId="accent1" phldr="1"/>
      <dgm:spPr/>
    </dgm:pt>
    <dgm:pt modelId="{4121C4A3-CF3B-4D1A-8721-52778472E5D4}">
      <dgm:prSet phldrT="[besedilo]" custT="1"/>
      <dgm:spPr/>
      <dgm:t>
        <a:bodyPr/>
        <a:lstStyle/>
        <a:p>
          <a:r>
            <a:rPr lang="en-GB" sz="1600" noProof="0" dirty="0">
              <a:solidFill>
                <a:srgbClr val="00B0F0"/>
              </a:solidFill>
            </a:rPr>
            <a:t>Drainage and treatment of municipal wastewater</a:t>
          </a:r>
        </a:p>
      </dgm:t>
    </dgm:pt>
    <dgm:pt modelId="{FE90C3AA-EED6-4F16-BE23-43184809FECE}" type="parTrans" cxnId="{F8F1944C-199A-476D-A279-73AFB89EF667}">
      <dgm:prSet/>
      <dgm:spPr/>
      <dgm:t>
        <a:bodyPr/>
        <a:lstStyle/>
        <a:p>
          <a:endParaRPr lang="sl-SI"/>
        </a:p>
      </dgm:t>
    </dgm:pt>
    <dgm:pt modelId="{CF204EB4-3939-4167-8E53-520D463628C4}" type="sibTrans" cxnId="{F8F1944C-199A-476D-A279-73AFB89EF667}">
      <dgm:prSet/>
      <dgm:spPr/>
      <dgm:t>
        <a:bodyPr/>
        <a:lstStyle/>
        <a:p>
          <a:endParaRPr lang="sl-SI"/>
        </a:p>
      </dgm:t>
    </dgm:pt>
    <dgm:pt modelId="{78C5C084-C1AC-44F3-8DC2-A927674A4469}">
      <dgm:prSet phldrT="[besedilo]"/>
      <dgm:spPr/>
      <dgm:t>
        <a:bodyPr/>
        <a:lstStyle/>
        <a:p>
          <a:r>
            <a:rPr lang="en-GB" noProof="0" dirty="0">
              <a:solidFill>
                <a:srgbClr val="FFFF00"/>
              </a:solidFill>
            </a:rPr>
            <a:t>Transport of collected  waste</a:t>
          </a:r>
        </a:p>
      </dgm:t>
    </dgm:pt>
    <dgm:pt modelId="{7110BE74-C007-4BE6-9772-DB493813F963}" type="parTrans" cxnId="{030715B2-3318-4594-AD50-C65DFD372627}">
      <dgm:prSet/>
      <dgm:spPr/>
      <dgm:t>
        <a:bodyPr/>
        <a:lstStyle/>
        <a:p>
          <a:endParaRPr lang="sl-SI"/>
        </a:p>
      </dgm:t>
    </dgm:pt>
    <dgm:pt modelId="{A960FB4C-59EA-4306-80A3-F10F29BB7739}" type="sibTrans" cxnId="{030715B2-3318-4594-AD50-C65DFD372627}">
      <dgm:prSet/>
      <dgm:spPr/>
      <dgm:t>
        <a:bodyPr/>
        <a:lstStyle/>
        <a:p>
          <a:endParaRPr lang="sl-SI"/>
        </a:p>
      </dgm:t>
    </dgm:pt>
    <dgm:pt modelId="{FAFE501B-DABA-4644-9312-46687678E8D9}">
      <dgm:prSet phldrT="[besedilo]" custT="1"/>
      <dgm:spPr/>
      <dgm:t>
        <a:bodyPr/>
        <a:lstStyle/>
        <a:p>
          <a:r>
            <a:rPr lang="en-GB" sz="1400" b="1" noProof="0" dirty="0">
              <a:solidFill>
                <a:srgbClr val="FFC000"/>
              </a:solidFill>
            </a:rPr>
            <a:t>Waste treatment -MBT</a:t>
          </a:r>
        </a:p>
      </dgm:t>
    </dgm:pt>
    <dgm:pt modelId="{72051119-1D44-4B8D-B98D-B8D9A292452F}" type="parTrans" cxnId="{C22FBEBC-F1DC-420F-9BF7-424893D0064B}">
      <dgm:prSet/>
      <dgm:spPr/>
      <dgm:t>
        <a:bodyPr/>
        <a:lstStyle/>
        <a:p>
          <a:endParaRPr lang="sl-SI"/>
        </a:p>
      </dgm:t>
    </dgm:pt>
    <dgm:pt modelId="{61260A13-EB70-4C38-BA42-E6827608C57F}" type="sibTrans" cxnId="{C22FBEBC-F1DC-420F-9BF7-424893D0064B}">
      <dgm:prSet/>
      <dgm:spPr/>
      <dgm:t>
        <a:bodyPr/>
        <a:lstStyle/>
        <a:p>
          <a:endParaRPr lang="sl-SI"/>
        </a:p>
      </dgm:t>
    </dgm:pt>
    <dgm:pt modelId="{1C344EA1-2CB6-437A-9418-5D364E562789}">
      <dgm:prSet phldrT="[besedilo]" custT="1"/>
      <dgm:spPr/>
      <dgm:t>
        <a:bodyPr/>
        <a:lstStyle/>
        <a:p>
          <a:r>
            <a:rPr lang="en-GB" sz="1400" noProof="0" dirty="0">
              <a:solidFill>
                <a:srgbClr val="FFFF00"/>
              </a:solidFill>
            </a:rPr>
            <a:t>Separate waste collection</a:t>
          </a:r>
        </a:p>
      </dgm:t>
    </dgm:pt>
    <dgm:pt modelId="{69B36B33-C39B-4C63-9696-6C1FBDFD1F9E}" type="parTrans" cxnId="{209C9090-24EC-4099-9E84-19DB52DF0F3B}">
      <dgm:prSet/>
      <dgm:spPr/>
      <dgm:t>
        <a:bodyPr/>
        <a:lstStyle/>
        <a:p>
          <a:endParaRPr lang="sl-SI"/>
        </a:p>
      </dgm:t>
    </dgm:pt>
    <dgm:pt modelId="{442083BE-364C-4932-B69B-2E3B61AF8D52}" type="sibTrans" cxnId="{209C9090-24EC-4099-9E84-19DB52DF0F3B}">
      <dgm:prSet/>
      <dgm:spPr/>
      <dgm:t>
        <a:bodyPr/>
        <a:lstStyle/>
        <a:p>
          <a:endParaRPr lang="sl-SI"/>
        </a:p>
      </dgm:t>
    </dgm:pt>
    <dgm:pt modelId="{6160C364-1686-418B-B6BF-927D2DD38A5D}">
      <dgm:prSet phldrT="[besedilo]" custT="1"/>
      <dgm:spPr/>
      <dgm:t>
        <a:bodyPr/>
        <a:lstStyle/>
        <a:p>
          <a:r>
            <a:rPr lang="en-GB" sz="1600" noProof="0" dirty="0">
              <a:solidFill>
                <a:srgbClr val="00B0F0"/>
              </a:solidFill>
            </a:rPr>
            <a:t>Water supply</a:t>
          </a:r>
        </a:p>
      </dgm:t>
    </dgm:pt>
    <dgm:pt modelId="{4DA6B15E-32F1-4363-8828-A949E9B98567}" type="parTrans" cxnId="{1A12DDAF-CDFE-472A-990E-668A0CFC67A4}">
      <dgm:prSet/>
      <dgm:spPr/>
      <dgm:t>
        <a:bodyPr/>
        <a:lstStyle/>
        <a:p>
          <a:endParaRPr lang="sl-SI"/>
        </a:p>
      </dgm:t>
    </dgm:pt>
    <dgm:pt modelId="{40337431-449B-4B50-95DA-8EF43C04671F}" type="sibTrans" cxnId="{1A12DDAF-CDFE-472A-990E-668A0CFC67A4}">
      <dgm:prSet/>
      <dgm:spPr/>
      <dgm:t>
        <a:bodyPr/>
        <a:lstStyle/>
        <a:p>
          <a:endParaRPr lang="sl-SI"/>
        </a:p>
      </dgm:t>
    </dgm:pt>
    <dgm:pt modelId="{7719044F-B00E-4FB3-AF25-14FC46C536DC}" type="pres">
      <dgm:prSet presAssocID="{BC5D03EE-68BE-4D62-9A62-BE6748A6BD52}" presName="Name0" presStyleCnt="0">
        <dgm:presLayoutVars>
          <dgm:dir/>
          <dgm:resizeHandles val="exact"/>
        </dgm:presLayoutVars>
      </dgm:prSet>
      <dgm:spPr/>
    </dgm:pt>
    <dgm:pt modelId="{650A0D8E-408D-47C4-9ED4-2DB2E31EF290}" type="pres">
      <dgm:prSet presAssocID="{4121C4A3-CF3B-4D1A-8721-52778472E5D4}" presName="composite" presStyleCnt="0"/>
      <dgm:spPr/>
    </dgm:pt>
    <dgm:pt modelId="{D96BF667-471D-4EDA-831D-CFCB833EEBC4}" type="pres">
      <dgm:prSet presAssocID="{4121C4A3-CF3B-4D1A-8721-52778472E5D4}" presName="rect1" presStyleLbl="bgImgPlace1" presStyleIdx="0" presStyleCnt="5" custScaleX="89011" custScaleY="88308" custLinFactX="78695" custLinFactNeighborX="100000" custLinFactNeighborY="-4133"/>
      <dgm:spPr>
        <a:blipFill rotWithShape="1">
          <a:blip xmlns:r="http://schemas.openxmlformats.org/officeDocument/2006/relationships" r:embed="rId1"/>
          <a:stretch>
            <a:fillRect/>
          </a:stretch>
        </a:blipFill>
      </dgm:spPr>
    </dgm:pt>
    <dgm:pt modelId="{0DB91DF5-724B-438B-B98D-1EA364C84244}" type="pres">
      <dgm:prSet presAssocID="{4121C4A3-CF3B-4D1A-8721-52778472E5D4}" presName="wedgeRectCallout1" presStyleLbl="node1" presStyleIdx="0" presStyleCnt="5" custScaleX="114500" custScaleY="67590" custLinFactX="98185" custLinFactNeighborX="100000" custLinFactNeighborY="6728">
        <dgm:presLayoutVars>
          <dgm:bulletEnabled val="1"/>
        </dgm:presLayoutVars>
      </dgm:prSet>
      <dgm:spPr/>
    </dgm:pt>
    <dgm:pt modelId="{0EAFBD94-B08D-4D78-890F-219092014C16}" type="pres">
      <dgm:prSet presAssocID="{CF204EB4-3939-4167-8E53-520D463628C4}" presName="sibTrans" presStyleCnt="0"/>
      <dgm:spPr/>
    </dgm:pt>
    <dgm:pt modelId="{390E8171-DAB6-461F-92DD-CE185A380770}" type="pres">
      <dgm:prSet presAssocID="{6160C364-1686-418B-B6BF-927D2DD38A5D}" presName="composite" presStyleCnt="0"/>
      <dgm:spPr/>
    </dgm:pt>
    <dgm:pt modelId="{46E8B186-D06F-47C2-A614-A80D2F62757F}" type="pres">
      <dgm:prSet presAssocID="{6160C364-1686-418B-B6BF-927D2DD38A5D}" presName="rect1" presStyleLbl="bgImgPlace1" presStyleIdx="1" presStyleCnt="5" custScaleX="89011" custScaleY="88257" custLinFactNeighborX="-57652" custLinFactNeighborY="-43"/>
      <dgm:spPr>
        <a:blipFill rotWithShape="1">
          <a:blip xmlns:r="http://schemas.openxmlformats.org/officeDocument/2006/relationships" r:embed="rId2" cstate="print">
            <a:extLst>
              <a:ext uri="{28A0092B-C50C-407E-A947-70E740481C1C}">
                <a14:useLocalDpi xmlns:a14="http://schemas.microsoft.com/office/drawing/2010/main"/>
              </a:ext>
            </a:extLst>
          </a:blip>
          <a:stretch>
            <a:fillRect/>
          </a:stretch>
        </a:blipFill>
      </dgm:spPr>
    </dgm:pt>
    <dgm:pt modelId="{76B458AA-31EF-4C0B-8122-A4EC3663DA33}" type="pres">
      <dgm:prSet presAssocID="{6160C364-1686-418B-B6BF-927D2DD38A5D}" presName="wedgeRectCallout1" presStyleLbl="node1" presStyleIdx="1" presStyleCnt="5" custScaleX="114500" custScaleY="67380" custLinFactNeighborX="-71679" custLinFactNeighborY="5818">
        <dgm:presLayoutVars>
          <dgm:bulletEnabled val="1"/>
        </dgm:presLayoutVars>
      </dgm:prSet>
      <dgm:spPr/>
    </dgm:pt>
    <dgm:pt modelId="{749858F1-38D7-4415-B879-2D9E7BA8C4FE}" type="pres">
      <dgm:prSet presAssocID="{40337431-449B-4B50-95DA-8EF43C04671F}" presName="sibTrans" presStyleCnt="0"/>
      <dgm:spPr/>
    </dgm:pt>
    <dgm:pt modelId="{A7206980-B906-4A44-8A73-9A1D5CB0B439}" type="pres">
      <dgm:prSet presAssocID="{1C344EA1-2CB6-437A-9418-5D364E562789}" presName="composite" presStyleCnt="0"/>
      <dgm:spPr/>
    </dgm:pt>
    <dgm:pt modelId="{023DBC34-B7CA-44AA-B4EA-E2AEDA17BDB7}" type="pres">
      <dgm:prSet presAssocID="{1C344EA1-2CB6-437A-9418-5D364E562789}" presName="rect1" presStyleLbl="bgImgPlace1" presStyleIdx="2" presStyleCnt="5" custScaleX="78443" custScaleY="78456" custLinFactY="21063" custLinFactNeighborX="-95376" custLinFactNeighborY="100000"/>
      <dgm:spPr>
        <a:blipFill>
          <a:blip xmlns:r="http://schemas.openxmlformats.org/officeDocument/2006/relationships" r:embed="rId3" cstate="print">
            <a:extLst>
              <a:ext uri="{28A0092B-C50C-407E-A947-70E740481C1C}">
                <a14:useLocalDpi xmlns:a14="http://schemas.microsoft.com/office/drawing/2010/main"/>
              </a:ext>
            </a:extLst>
          </a:blip>
          <a:srcRect/>
          <a:stretch>
            <a:fillRect l="-10000" r="-10000"/>
          </a:stretch>
        </a:blipFill>
      </dgm:spPr>
      <dgm:extLst>
        <a:ext uri="{E40237B7-FDA0-4F09-8148-C483321AD2D9}">
          <dgm14:cNvPr xmlns:dgm14="http://schemas.microsoft.com/office/drawing/2010/diagram" id="0" name="" descr="U:\Nina Sankovič\FOTKE\vse_matjaz_2012\DSC_6733.jpg"/>
        </a:ext>
      </dgm:extLst>
    </dgm:pt>
    <dgm:pt modelId="{F7146D30-78A7-4618-B6E2-2DE8867C6E0A}" type="pres">
      <dgm:prSet presAssocID="{1C344EA1-2CB6-437A-9418-5D364E562789}" presName="wedgeRectCallout1" presStyleLbl="node1" presStyleIdx="2" presStyleCnt="5" custScaleX="81785" custScaleY="60635" custLinFactX="-100000" custLinFactY="138691" custLinFactNeighborX="-121441" custLinFactNeighborY="200000">
        <dgm:presLayoutVars>
          <dgm:bulletEnabled val="1"/>
        </dgm:presLayoutVars>
      </dgm:prSet>
      <dgm:spPr/>
    </dgm:pt>
    <dgm:pt modelId="{52B94736-8930-4650-A6E9-AC6461B03A5F}" type="pres">
      <dgm:prSet presAssocID="{442083BE-364C-4932-B69B-2E3B61AF8D52}" presName="sibTrans" presStyleCnt="0"/>
      <dgm:spPr/>
    </dgm:pt>
    <dgm:pt modelId="{43704011-16BF-45F4-852A-596F57A5CD0B}" type="pres">
      <dgm:prSet presAssocID="{78C5C084-C1AC-44F3-8DC2-A927674A4469}" presName="composite" presStyleCnt="0"/>
      <dgm:spPr/>
    </dgm:pt>
    <dgm:pt modelId="{C4E450F9-3F20-4CE7-A54B-F96E85F92ADA}" type="pres">
      <dgm:prSet presAssocID="{78C5C084-C1AC-44F3-8DC2-A927674A4469}" presName="rect1" presStyleLbl="bgImgPlace1" presStyleIdx="3" presStyleCnt="5" custScaleX="82621" custScaleY="79515" custLinFactNeighborX="-35696" custLinFactNeighborY="-3708"/>
      <dgm:spPr>
        <a:blipFill>
          <a:blip xmlns:r="http://schemas.openxmlformats.org/officeDocument/2006/relationships" r:embed="rId4" cstate="print">
            <a:extLst>
              <a:ext uri="{28A0092B-C50C-407E-A947-70E740481C1C}">
                <a14:useLocalDpi xmlns:a14="http://schemas.microsoft.com/office/drawing/2010/main"/>
              </a:ext>
            </a:extLst>
          </a:blip>
          <a:srcRect/>
          <a:stretch>
            <a:fillRect l="-10000" r="-10000"/>
          </a:stretch>
        </a:blipFill>
      </dgm:spPr>
      <dgm:extLst>
        <a:ext uri="{E40237B7-FDA0-4F09-8148-C483321AD2D9}">
          <dgm14:cNvPr xmlns:dgm14="http://schemas.microsoft.com/office/drawing/2010/diagram" id="0" name="" descr="U:\Nina Sankovič\FOTKE\vse_matjaz_2012\DSC_6332.jpg"/>
        </a:ext>
      </dgm:extLst>
    </dgm:pt>
    <dgm:pt modelId="{0E6C5648-1AA8-4F0F-B58F-9BB2C7599088}" type="pres">
      <dgm:prSet presAssocID="{78C5C084-C1AC-44F3-8DC2-A927674A4469}" presName="wedgeRectCallout1" presStyleLbl="node1" presStyleIdx="3" presStyleCnt="5" custScaleX="83665" custScaleY="65884" custLinFactNeighborX="66099" custLinFactNeighborY="-12257">
        <dgm:presLayoutVars>
          <dgm:bulletEnabled val="1"/>
        </dgm:presLayoutVars>
      </dgm:prSet>
      <dgm:spPr/>
    </dgm:pt>
    <dgm:pt modelId="{A4AED9BF-614A-4283-8A5B-76BE095BAFAA}" type="pres">
      <dgm:prSet presAssocID="{A960FB4C-59EA-4306-80A3-F10F29BB7739}" presName="sibTrans" presStyleCnt="0"/>
      <dgm:spPr/>
    </dgm:pt>
    <dgm:pt modelId="{41E987D3-58B5-40E3-9448-8F8FBB48707B}" type="pres">
      <dgm:prSet presAssocID="{FAFE501B-DABA-4644-9312-46687678E8D9}" presName="composite" presStyleCnt="0"/>
      <dgm:spPr/>
    </dgm:pt>
    <dgm:pt modelId="{E899FDC1-477C-4F87-B285-162949D1521C}" type="pres">
      <dgm:prSet presAssocID="{FAFE501B-DABA-4644-9312-46687678E8D9}" presName="rect1" presStyleLbl="bgImgPlace1" presStyleIdx="4" presStyleCnt="5" custScaleX="81315" custScaleY="79724" custLinFactNeighborX="71021" custLinFactNeighborY="-2996"/>
      <dgm:spPr>
        <a:blipFill rotWithShape="1">
          <a:blip xmlns:r="http://schemas.openxmlformats.org/officeDocument/2006/relationships" r:embed="rId5" cstate="print">
            <a:extLst>
              <a:ext uri="{28A0092B-C50C-407E-A947-70E740481C1C}">
                <a14:useLocalDpi xmlns:a14="http://schemas.microsoft.com/office/drawing/2010/main"/>
              </a:ext>
            </a:extLst>
          </a:blip>
          <a:stretch>
            <a:fillRect/>
          </a:stretch>
        </a:blipFill>
      </dgm:spPr>
    </dgm:pt>
    <dgm:pt modelId="{1243ED68-F978-4498-9D5A-FAB875BE644F}" type="pres">
      <dgm:prSet presAssocID="{FAFE501B-DABA-4644-9312-46687678E8D9}" presName="wedgeRectCallout1" presStyleLbl="node1" presStyleIdx="4" presStyleCnt="5" custScaleX="81785" custScaleY="60635" custLinFactNeighborX="77684" custLinFactNeighborY="-18503">
        <dgm:presLayoutVars>
          <dgm:bulletEnabled val="1"/>
        </dgm:presLayoutVars>
      </dgm:prSet>
      <dgm:spPr/>
    </dgm:pt>
  </dgm:ptLst>
  <dgm:cxnLst>
    <dgm:cxn modelId="{3BEC1422-77D5-469A-970B-3A44762C3768}" type="presOf" srcId="{BC5D03EE-68BE-4D62-9A62-BE6748A6BD52}" destId="{7719044F-B00E-4FB3-AF25-14FC46C536DC}" srcOrd="0" destOrd="0" presId="urn:microsoft.com/office/officeart/2008/layout/BendingPictureCaptionList"/>
    <dgm:cxn modelId="{6442BF22-F395-4217-9142-6ED7DDB31ABB}" type="presOf" srcId="{78C5C084-C1AC-44F3-8DC2-A927674A4469}" destId="{0E6C5648-1AA8-4F0F-B58F-9BB2C7599088}" srcOrd="0" destOrd="0" presId="urn:microsoft.com/office/officeart/2008/layout/BendingPictureCaptionList"/>
    <dgm:cxn modelId="{9F933526-738E-4241-B173-F5B7679D379D}" type="presOf" srcId="{6160C364-1686-418B-B6BF-927D2DD38A5D}" destId="{76B458AA-31EF-4C0B-8122-A4EC3663DA33}" srcOrd="0" destOrd="0" presId="urn:microsoft.com/office/officeart/2008/layout/BendingPictureCaptionList"/>
    <dgm:cxn modelId="{8AA03E48-8733-477D-B390-5A85BC4AAE3E}" type="presOf" srcId="{1C344EA1-2CB6-437A-9418-5D364E562789}" destId="{F7146D30-78A7-4618-B6E2-2DE8867C6E0A}" srcOrd="0" destOrd="0" presId="urn:microsoft.com/office/officeart/2008/layout/BendingPictureCaptionList"/>
    <dgm:cxn modelId="{F8F1944C-199A-476D-A279-73AFB89EF667}" srcId="{BC5D03EE-68BE-4D62-9A62-BE6748A6BD52}" destId="{4121C4A3-CF3B-4D1A-8721-52778472E5D4}" srcOrd="0" destOrd="0" parTransId="{FE90C3AA-EED6-4F16-BE23-43184809FECE}" sibTransId="{CF204EB4-3939-4167-8E53-520D463628C4}"/>
    <dgm:cxn modelId="{209C9090-24EC-4099-9E84-19DB52DF0F3B}" srcId="{BC5D03EE-68BE-4D62-9A62-BE6748A6BD52}" destId="{1C344EA1-2CB6-437A-9418-5D364E562789}" srcOrd="2" destOrd="0" parTransId="{69B36B33-C39B-4C63-9696-6C1FBDFD1F9E}" sibTransId="{442083BE-364C-4932-B69B-2E3B61AF8D52}"/>
    <dgm:cxn modelId="{7A797594-09BD-4229-B867-EF4558149BAE}" type="presOf" srcId="{FAFE501B-DABA-4644-9312-46687678E8D9}" destId="{1243ED68-F978-4498-9D5A-FAB875BE644F}" srcOrd="0" destOrd="0" presId="urn:microsoft.com/office/officeart/2008/layout/BendingPictureCaptionList"/>
    <dgm:cxn modelId="{1A12DDAF-CDFE-472A-990E-668A0CFC67A4}" srcId="{BC5D03EE-68BE-4D62-9A62-BE6748A6BD52}" destId="{6160C364-1686-418B-B6BF-927D2DD38A5D}" srcOrd="1" destOrd="0" parTransId="{4DA6B15E-32F1-4363-8828-A949E9B98567}" sibTransId="{40337431-449B-4B50-95DA-8EF43C04671F}"/>
    <dgm:cxn modelId="{030715B2-3318-4594-AD50-C65DFD372627}" srcId="{BC5D03EE-68BE-4D62-9A62-BE6748A6BD52}" destId="{78C5C084-C1AC-44F3-8DC2-A927674A4469}" srcOrd="3" destOrd="0" parTransId="{7110BE74-C007-4BE6-9772-DB493813F963}" sibTransId="{A960FB4C-59EA-4306-80A3-F10F29BB7739}"/>
    <dgm:cxn modelId="{C22FBEBC-F1DC-420F-9BF7-424893D0064B}" srcId="{BC5D03EE-68BE-4D62-9A62-BE6748A6BD52}" destId="{FAFE501B-DABA-4644-9312-46687678E8D9}" srcOrd="4" destOrd="0" parTransId="{72051119-1D44-4B8D-B98D-B8D9A292452F}" sibTransId="{61260A13-EB70-4C38-BA42-E6827608C57F}"/>
    <dgm:cxn modelId="{3F45BECB-CCAD-40C7-AC5A-2A6709D975A8}" type="presOf" srcId="{4121C4A3-CF3B-4D1A-8721-52778472E5D4}" destId="{0DB91DF5-724B-438B-B98D-1EA364C84244}" srcOrd="0" destOrd="0" presId="urn:microsoft.com/office/officeart/2008/layout/BendingPictureCaptionList"/>
    <dgm:cxn modelId="{7637B12A-E172-4D22-A65F-CE458A792206}" type="presParOf" srcId="{7719044F-B00E-4FB3-AF25-14FC46C536DC}" destId="{650A0D8E-408D-47C4-9ED4-2DB2E31EF290}" srcOrd="0" destOrd="0" presId="urn:microsoft.com/office/officeart/2008/layout/BendingPictureCaptionList"/>
    <dgm:cxn modelId="{22366D11-CAD6-49C0-8111-7D91D21F5231}" type="presParOf" srcId="{650A0D8E-408D-47C4-9ED4-2DB2E31EF290}" destId="{D96BF667-471D-4EDA-831D-CFCB833EEBC4}" srcOrd="0" destOrd="0" presId="urn:microsoft.com/office/officeart/2008/layout/BendingPictureCaptionList"/>
    <dgm:cxn modelId="{3902B748-D6AF-45BD-B28F-D2EEDF52FF36}" type="presParOf" srcId="{650A0D8E-408D-47C4-9ED4-2DB2E31EF290}" destId="{0DB91DF5-724B-438B-B98D-1EA364C84244}" srcOrd="1" destOrd="0" presId="urn:microsoft.com/office/officeart/2008/layout/BendingPictureCaptionList"/>
    <dgm:cxn modelId="{E06D4825-A174-4C98-946B-6952A2BF140C}" type="presParOf" srcId="{7719044F-B00E-4FB3-AF25-14FC46C536DC}" destId="{0EAFBD94-B08D-4D78-890F-219092014C16}" srcOrd="1" destOrd="0" presId="urn:microsoft.com/office/officeart/2008/layout/BendingPictureCaptionList"/>
    <dgm:cxn modelId="{07721C44-41E4-4425-A600-DBA96A6F60C6}" type="presParOf" srcId="{7719044F-B00E-4FB3-AF25-14FC46C536DC}" destId="{390E8171-DAB6-461F-92DD-CE185A380770}" srcOrd="2" destOrd="0" presId="urn:microsoft.com/office/officeart/2008/layout/BendingPictureCaptionList"/>
    <dgm:cxn modelId="{470C9C1A-955B-44AE-9AF6-EFA94026DC70}" type="presParOf" srcId="{390E8171-DAB6-461F-92DD-CE185A380770}" destId="{46E8B186-D06F-47C2-A614-A80D2F62757F}" srcOrd="0" destOrd="0" presId="urn:microsoft.com/office/officeart/2008/layout/BendingPictureCaptionList"/>
    <dgm:cxn modelId="{A149D080-CBDD-4056-A68B-2544DCD17085}" type="presParOf" srcId="{390E8171-DAB6-461F-92DD-CE185A380770}" destId="{76B458AA-31EF-4C0B-8122-A4EC3663DA33}" srcOrd="1" destOrd="0" presId="urn:microsoft.com/office/officeart/2008/layout/BendingPictureCaptionList"/>
    <dgm:cxn modelId="{F93B6A53-D937-4104-8F2F-CD25D84625F6}" type="presParOf" srcId="{7719044F-B00E-4FB3-AF25-14FC46C536DC}" destId="{749858F1-38D7-4415-B879-2D9E7BA8C4FE}" srcOrd="3" destOrd="0" presId="urn:microsoft.com/office/officeart/2008/layout/BendingPictureCaptionList"/>
    <dgm:cxn modelId="{F34F19C7-EF47-4A84-8CBE-E8F87F4369CC}" type="presParOf" srcId="{7719044F-B00E-4FB3-AF25-14FC46C536DC}" destId="{A7206980-B906-4A44-8A73-9A1D5CB0B439}" srcOrd="4" destOrd="0" presId="urn:microsoft.com/office/officeart/2008/layout/BendingPictureCaptionList"/>
    <dgm:cxn modelId="{B83C4CA6-657C-4B81-97C4-33CAFA6C5CBB}" type="presParOf" srcId="{A7206980-B906-4A44-8A73-9A1D5CB0B439}" destId="{023DBC34-B7CA-44AA-B4EA-E2AEDA17BDB7}" srcOrd="0" destOrd="0" presId="urn:microsoft.com/office/officeart/2008/layout/BendingPictureCaptionList"/>
    <dgm:cxn modelId="{51233FB9-9FBB-41C3-B35F-AA2D5CC4E819}" type="presParOf" srcId="{A7206980-B906-4A44-8A73-9A1D5CB0B439}" destId="{F7146D30-78A7-4618-B6E2-2DE8867C6E0A}" srcOrd="1" destOrd="0" presId="urn:microsoft.com/office/officeart/2008/layout/BendingPictureCaptionList"/>
    <dgm:cxn modelId="{A0CF0CEB-6250-4A93-B536-D83B7C213C9A}" type="presParOf" srcId="{7719044F-B00E-4FB3-AF25-14FC46C536DC}" destId="{52B94736-8930-4650-A6E9-AC6461B03A5F}" srcOrd="5" destOrd="0" presId="urn:microsoft.com/office/officeart/2008/layout/BendingPictureCaptionList"/>
    <dgm:cxn modelId="{F477C285-F8F6-4E69-9A19-9E9879692663}" type="presParOf" srcId="{7719044F-B00E-4FB3-AF25-14FC46C536DC}" destId="{43704011-16BF-45F4-852A-596F57A5CD0B}" srcOrd="6" destOrd="0" presId="urn:microsoft.com/office/officeart/2008/layout/BendingPictureCaptionList"/>
    <dgm:cxn modelId="{E1E954A7-93BD-4EE0-94DC-A867AF30E2B8}" type="presParOf" srcId="{43704011-16BF-45F4-852A-596F57A5CD0B}" destId="{C4E450F9-3F20-4CE7-A54B-F96E85F92ADA}" srcOrd="0" destOrd="0" presId="urn:microsoft.com/office/officeart/2008/layout/BendingPictureCaptionList"/>
    <dgm:cxn modelId="{4022ED27-C37D-4C3B-9D32-62CEF6DFB65B}" type="presParOf" srcId="{43704011-16BF-45F4-852A-596F57A5CD0B}" destId="{0E6C5648-1AA8-4F0F-B58F-9BB2C7599088}" srcOrd="1" destOrd="0" presId="urn:microsoft.com/office/officeart/2008/layout/BendingPictureCaptionList"/>
    <dgm:cxn modelId="{A1D17F3B-8B68-4F4D-B2DF-A892C99D1948}" type="presParOf" srcId="{7719044F-B00E-4FB3-AF25-14FC46C536DC}" destId="{A4AED9BF-614A-4283-8A5B-76BE095BAFAA}" srcOrd="7" destOrd="0" presId="urn:microsoft.com/office/officeart/2008/layout/BendingPictureCaptionList"/>
    <dgm:cxn modelId="{6C29AB47-F7E4-417A-916E-60E9BF8027F8}" type="presParOf" srcId="{7719044F-B00E-4FB3-AF25-14FC46C536DC}" destId="{41E987D3-58B5-40E3-9448-8F8FBB48707B}" srcOrd="8" destOrd="0" presId="urn:microsoft.com/office/officeart/2008/layout/BendingPictureCaptionList"/>
    <dgm:cxn modelId="{12B84D1E-E997-450B-A9F3-5C9F2A150E95}" type="presParOf" srcId="{41E987D3-58B5-40E3-9448-8F8FBB48707B}" destId="{E899FDC1-477C-4F87-B285-162949D1521C}" srcOrd="0" destOrd="0" presId="urn:microsoft.com/office/officeart/2008/layout/BendingPictureCaptionList"/>
    <dgm:cxn modelId="{23815AA8-160F-4C1B-AB63-048249081FCE}" type="presParOf" srcId="{41E987D3-58B5-40E3-9448-8F8FBB48707B}" destId="{1243ED68-F978-4498-9D5A-FAB875BE644F}" srcOrd="1" destOrd="0" presId="urn:microsoft.com/office/officeart/2008/layout/BendingPictureCa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E01A57-965B-4D82-AA60-1E4B3FFB93C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BC615B9-4E93-43CA-A29E-033A1302CF66}">
      <dgm:prSet phldrT="[besedilo]" custT="1"/>
      <dgm:spPr>
        <a:solidFill>
          <a:srgbClr val="48AF23"/>
        </a:solidFill>
      </dgm:spPr>
      <dgm:t>
        <a:bodyPr/>
        <a:lstStyle/>
        <a:p>
          <a:r>
            <a:rPr lang="sl-SI" sz="1400" b="0" dirty="0" err="1">
              <a:latin typeface="+mj-lt"/>
            </a:rPr>
            <a:t>Commercial</a:t>
          </a:r>
          <a:r>
            <a:rPr lang="sl-SI" sz="1400" b="0" dirty="0">
              <a:latin typeface="+mj-lt"/>
            </a:rPr>
            <a:t> </a:t>
          </a:r>
          <a:r>
            <a:rPr lang="sl-SI" sz="1400" b="0" dirty="0" err="1">
              <a:latin typeface="+mj-lt"/>
            </a:rPr>
            <a:t>waste</a:t>
          </a:r>
          <a:r>
            <a:rPr lang="sl-SI" sz="1400" b="0" dirty="0">
              <a:latin typeface="+mj-lt"/>
            </a:rPr>
            <a:t> (PTSS) </a:t>
          </a:r>
          <a:endParaRPr lang="en-US" sz="1400" b="0" dirty="0">
            <a:latin typeface="+mj-lt"/>
          </a:endParaRPr>
        </a:p>
      </dgm:t>
    </dgm:pt>
    <dgm:pt modelId="{6F4EAAA2-B8E6-4361-8643-F71FF7B8CD10}" type="parTrans" cxnId="{D3B76035-A83C-46C6-8E00-45979ACBADEF}">
      <dgm:prSet/>
      <dgm:spPr/>
      <dgm:t>
        <a:bodyPr/>
        <a:lstStyle/>
        <a:p>
          <a:endParaRPr lang="en-US"/>
        </a:p>
      </dgm:t>
    </dgm:pt>
    <dgm:pt modelId="{6445CA19-480B-4912-9996-5654F373857C}" type="sibTrans" cxnId="{D3B76035-A83C-46C6-8E00-45979ACBADEF}">
      <dgm:prSet/>
      <dgm:spPr/>
      <dgm:t>
        <a:bodyPr/>
        <a:lstStyle/>
        <a:p>
          <a:endParaRPr lang="en-US"/>
        </a:p>
      </dgm:t>
    </dgm:pt>
    <dgm:pt modelId="{781BC6DC-FE8F-47F8-91B0-4FE318C03022}">
      <dgm:prSet phldrT="[besedilo]" custT="1"/>
      <dgm:spPr>
        <a:solidFill>
          <a:srgbClr val="48AF23"/>
        </a:solidFill>
      </dgm:spPr>
      <dgm:t>
        <a:bodyPr/>
        <a:lstStyle/>
        <a:p>
          <a:r>
            <a:rPr lang="sl-SI" sz="1400" dirty="0" err="1"/>
            <a:t>Bulky</a:t>
          </a:r>
          <a:r>
            <a:rPr lang="sl-SI" sz="1400" dirty="0"/>
            <a:t> </a:t>
          </a:r>
          <a:r>
            <a:rPr lang="sl-SI" sz="1400" dirty="0" err="1"/>
            <a:t>waste</a:t>
          </a:r>
          <a:r>
            <a:rPr lang="sl-SI" sz="1400" dirty="0"/>
            <a:t> (BHW)</a:t>
          </a:r>
          <a:endParaRPr lang="en-US" sz="1400" b="1" dirty="0">
            <a:latin typeface="Arial Black" panose="020B0A04020102020204" pitchFamily="34" charset="0"/>
          </a:endParaRPr>
        </a:p>
      </dgm:t>
    </dgm:pt>
    <dgm:pt modelId="{DB8ED8C0-DC3F-462F-8722-9B60C40EF5E0}" type="parTrans" cxnId="{18B7719A-7FAA-49B7-9975-2FBD91B08B4E}">
      <dgm:prSet/>
      <dgm:spPr/>
      <dgm:t>
        <a:bodyPr/>
        <a:lstStyle/>
        <a:p>
          <a:endParaRPr lang="en-US"/>
        </a:p>
      </dgm:t>
    </dgm:pt>
    <dgm:pt modelId="{6B8EC9AC-3D07-4DC9-A6A2-5760863682F5}" type="sibTrans" cxnId="{18B7719A-7FAA-49B7-9975-2FBD91B08B4E}">
      <dgm:prSet/>
      <dgm:spPr/>
      <dgm:t>
        <a:bodyPr/>
        <a:lstStyle/>
        <a:p>
          <a:endParaRPr lang="en-US"/>
        </a:p>
      </dgm:t>
    </dgm:pt>
    <dgm:pt modelId="{46CF74F2-9F1A-4020-B4A5-440E6B14FFDC}">
      <dgm:prSet phldrT="[besedilo]" custT="1"/>
      <dgm:spPr>
        <a:solidFill>
          <a:srgbClr val="48AF23"/>
        </a:solidFill>
      </dgm:spPr>
      <dgm:t>
        <a:bodyPr/>
        <a:lstStyle/>
        <a:p>
          <a:r>
            <a:rPr lang="sl-SI" sz="1400" b="0" dirty="0" err="1">
              <a:latin typeface="+mj-lt"/>
            </a:rPr>
            <a:t>Household</a:t>
          </a:r>
          <a:r>
            <a:rPr lang="sl-SI" sz="1400" b="0" dirty="0">
              <a:latin typeface="+mj-lt"/>
            </a:rPr>
            <a:t> </a:t>
          </a:r>
          <a:r>
            <a:rPr lang="sl-SI" sz="1400" b="0" dirty="0" err="1">
              <a:latin typeface="+mj-lt"/>
            </a:rPr>
            <a:t>waste</a:t>
          </a:r>
          <a:r>
            <a:rPr lang="sl-SI" sz="1400" b="0" dirty="0">
              <a:latin typeface="+mj-lt"/>
            </a:rPr>
            <a:t> (MHW, </a:t>
          </a:r>
          <a:r>
            <a:rPr lang="sl-SI" sz="1400" b="0" dirty="0" err="1">
              <a:latin typeface="+mj-lt"/>
            </a:rPr>
            <a:t>black</a:t>
          </a:r>
          <a:r>
            <a:rPr lang="sl-SI" sz="1400" b="0" dirty="0">
              <a:latin typeface="+mj-lt"/>
            </a:rPr>
            <a:t> </a:t>
          </a:r>
          <a:r>
            <a:rPr lang="sl-SI" sz="1400" b="0" dirty="0" err="1">
              <a:latin typeface="+mj-lt"/>
            </a:rPr>
            <a:t>bin</a:t>
          </a:r>
          <a:r>
            <a:rPr lang="sl-SI" sz="1400" b="0" dirty="0">
              <a:latin typeface="+mj-lt"/>
            </a:rPr>
            <a:t>)</a:t>
          </a:r>
          <a:endParaRPr lang="en-US" sz="1400" b="0" dirty="0">
            <a:latin typeface="+mj-lt"/>
          </a:endParaRPr>
        </a:p>
      </dgm:t>
    </dgm:pt>
    <dgm:pt modelId="{A861E803-98CB-4AD3-BD1C-5563804ABBD9}" type="sibTrans" cxnId="{95B31EF1-DE9A-46DF-89D7-FEAB2A9934C8}">
      <dgm:prSet/>
      <dgm:spPr/>
      <dgm:t>
        <a:bodyPr/>
        <a:lstStyle/>
        <a:p>
          <a:endParaRPr lang="en-US"/>
        </a:p>
      </dgm:t>
    </dgm:pt>
    <dgm:pt modelId="{1323E0BA-3DB9-41E1-B465-BBACE634CBFC}" type="parTrans" cxnId="{95B31EF1-DE9A-46DF-89D7-FEAB2A9934C8}">
      <dgm:prSet/>
      <dgm:spPr/>
      <dgm:t>
        <a:bodyPr/>
        <a:lstStyle/>
        <a:p>
          <a:endParaRPr lang="en-US"/>
        </a:p>
      </dgm:t>
    </dgm:pt>
    <dgm:pt modelId="{6F8DE93C-8312-47D5-AC71-ACB7C25D279E}">
      <dgm:prSet phldrT="[besedilo]" custT="1"/>
      <dgm:spPr>
        <a:solidFill>
          <a:srgbClr val="48AF23"/>
        </a:solidFill>
      </dgm:spPr>
      <dgm:t>
        <a:bodyPr/>
        <a:lstStyle/>
        <a:p>
          <a:r>
            <a:rPr lang="sl-SI" sz="1400" b="0" dirty="0" err="1">
              <a:latin typeface="+mj-lt"/>
            </a:rPr>
            <a:t>Treated</a:t>
          </a:r>
          <a:r>
            <a:rPr lang="sl-SI" sz="1400" b="0" dirty="0">
              <a:latin typeface="+mj-lt"/>
            </a:rPr>
            <a:t> </a:t>
          </a:r>
          <a:r>
            <a:rPr lang="sl-SI" sz="1400" b="0" dirty="0" err="1">
              <a:latin typeface="+mj-lt"/>
            </a:rPr>
            <a:t>wood</a:t>
          </a:r>
          <a:endParaRPr lang="en-US" sz="1400" b="0" dirty="0">
            <a:latin typeface="+mj-lt"/>
          </a:endParaRPr>
        </a:p>
      </dgm:t>
    </dgm:pt>
    <dgm:pt modelId="{03E65488-6BDF-436A-B3EF-3AF29ABA9043}" type="parTrans" cxnId="{B14C0EB1-BEC4-44C5-9AC0-FF0D5B171A48}">
      <dgm:prSet/>
      <dgm:spPr/>
      <dgm:t>
        <a:bodyPr/>
        <a:lstStyle/>
        <a:p>
          <a:endParaRPr lang="sl-SI"/>
        </a:p>
      </dgm:t>
    </dgm:pt>
    <dgm:pt modelId="{1130F675-59FB-4B83-A4A5-520BF1A66D00}" type="sibTrans" cxnId="{B14C0EB1-BEC4-44C5-9AC0-FF0D5B171A48}">
      <dgm:prSet/>
      <dgm:spPr/>
      <dgm:t>
        <a:bodyPr/>
        <a:lstStyle/>
        <a:p>
          <a:endParaRPr lang="sl-SI"/>
        </a:p>
      </dgm:t>
    </dgm:pt>
    <dgm:pt modelId="{226688D9-0FAA-4768-BF5F-73DD9D60E765}">
      <dgm:prSet phldrT="[besedilo]" custT="1"/>
      <dgm:spPr>
        <a:solidFill>
          <a:srgbClr val="48AF23"/>
        </a:solidFill>
      </dgm:spPr>
      <dgm:t>
        <a:bodyPr/>
        <a:lstStyle/>
        <a:p>
          <a:endParaRPr lang="en-US" sz="1400" b="1" dirty="0">
            <a:latin typeface="Arial Black" panose="020B0A04020102020204" pitchFamily="34" charset="0"/>
          </a:endParaRPr>
        </a:p>
      </dgm:t>
    </dgm:pt>
    <dgm:pt modelId="{87A2406E-7246-466A-84BF-393BBA8FC578}" type="parTrans" cxnId="{F2067E6A-EF59-48B3-B45B-88F278572896}">
      <dgm:prSet/>
      <dgm:spPr/>
      <dgm:t>
        <a:bodyPr/>
        <a:lstStyle/>
        <a:p>
          <a:endParaRPr lang="sl-SI"/>
        </a:p>
      </dgm:t>
    </dgm:pt>
    <dgm:pt modelId="{74419AC3-6BF8-4EF6-B5C1-93B17BE575BA}" type="sibTrans" cxnId="{F2067E6A-EF59-48B3-B45B-88F278572896}">
      <dgm:prSet/>
      <dgm:spPr/>
      <dgm:t>
        <a:bodyPr/>
        <a:lstStyle/>
        <a:p>
          <a:endParaRPr lang="sl-SI"/>
        </a:p>
      </dgm:t>
    </dgm:pt>
    <dgm:pt modelId="{3041CA47-7A66-4B56-9CE5-10BE58E72FD2}" type="pres">
      <dgm:prSet presAssocID="{50E01A57-965B-4D82-AA60-1E4B3FFB93C9}" presName="linear" presStyleCnt="0">
        <dgm:presLayoutVars>
          <dgm:dir/>
          <dgm:animLvl val="lvl"/>
          <dgm:resizeHandles val="exact"/>
        </dgm:presLayoutVars>
      </dgm:prSet>
      <dgm:spPr/>
    </dgm:pt>
    <dgm:pt modelId="{9B5879B6-ED1B-4740-A72C-0CA26EE335A1}" type="pres">
      <dgm:prSet presAssocID="{46CF74F2-9F1A-4020-B4A5-440E6B14FFDC}" presName="parentLin" presStyleCnt="0"/>
      <dgm:spPr/>
    </dgm:pt>
    <dgm:pt modelId="{799C141C-246D-48C7-804D-85182AEBAF01}" type="pres">
      <dgm:prSet presAssocID="{46CF74F2-9F1A-4020-B4A5-440E6B14FFDC}" presName="parentLeftMargin" presStyleLbl="node1" presStyleIdx="0" presStyleCnt="4"/>
      <dgm:spPr/>
    </dgm:pt>
    <dgm:pt modelId="{7650DD9F-F5DC-49C6-9D5C-065113961FF7}" type="pres">
      <dgm:prSet presAssocID="{46CF74F2-9F1A-4020-B4A5-440E6B14FFDC}" presName="parentText" presStyleLbl="node1" presStyleIdx="0" presStyleCnt="4" custScaleX="100216" custScaleY="190885">
        <dgm:presLayoutVars>
          <dgm:chMax val="0"/>
          <dgm:bulletEnabled val="1"/>
        </dgm:presLayoutVars>
      </dgm:prSet>
      <dgm:spPr/>
    </dgm:pt>
    <dgm:pt modelId="{FAF9BB68-4A92-4592-916E-B7642842EE15}" type="pres">
      <dgm:prSet presAssocID="{46CF74F2-9F1A-4020-B4A5-440E6B14FFDC}" presName="negativeSpace" presStyleCnt="0"/>
      <dgm:spPr/>
    </dgm:pt>
    <dgm:pt modelId="{70ECEDEA-10DD-4F24-9FCE-8D5529A59AB9}" type="pres">
      <dgm:prSet presAssocID="{46CF74F2-9F1A-4020-B4A5-440E6B14FFDC}" presName="childText" presStyleLbl="conFgAcc1" presStyleIdx="0" presStyleCnt="4" custLinFactNeighborY="3230">
        <dgm:presLayoutVars>
          <dgm:bulletEnabled val="1"/>
        </dgm:presLayoutVars>
      </dgm:prSet>
      <dgm:spPr>
        <a:solidFill>
          <a:srgbClr val="92D050">
            <a:alpha val="90000"/>
          </a:srgbClr>
        </a:solidFill>
      </dgm:spPr>
    </dgm:pt>
    <dgm:pt modelId="{90017F13-8BE2-471A-AE10-AA5447BFA5EA}" type="pres">
      <dgm:prSet presAssocID="{A861E803-98CB-4AD3-BD1C-5563804ABBD9}" presName="spaceBetweenRectangles" presStyleCnt="0"/>
      <dgm:spPr/>
    </dgm:pt>
    <dgm:pt modelId="{1DBBF933-7665-4E3F-980A-75519E059625}" type="pres">
      <dgm:prSet presAssocID="{6BC615B9-4E93-43CA-A29E-033A1302CF66}" presName="parentLin" presStyleCnt="0"/>
      <dgm:spPr/>
    </dgm:pt>
    <dgm:pt modelId="{B59A8EC2-04BB-44F2-A1D3-8C6A2019DF69}" type="pres">
      <dgm:prSet presAssocID="{6BC615B9-4E93-43CA-A29E-033A1302CF66}" presName="parentLeftMargin" presStyleLbl="node1" presStyleIdx="0" presStyleCnt="4"/>
      <dgm:spPr/>
    </dgm:pt>
    <dgm:pt modelId="{A5CD3059-6712-432A-AA18-432F7733352B}" type="pres">
      <dgm:prSet presAssocID="{6BC615B9-4E93-43CA-A29E-033A1302CF66}" presName="parentText" presStyleLbl="node1" presStyleIdx="1" presStyleCnt="4" custScaleY="145407">
        <dgm:presLayoutVars>
          <dgm:chMax val="0"/>
          <dgm:bulletEnabled val="1"/>
        </dgm:presLayoutVars>
      </dgm:prSet>
      <dgm:spPr/>
    </dgm:pt>
    <dgm:pt modelId="{048A550B-4C14-4203-8C4F-4AB854E3F264}" type="pres">
      <dgm:prSet presAssocID="{6BC615B9-4E93-43CA-A29E-033A1302CF66}" presName="negativeSpace" presStyleCnt="0"/>
      <dgm:spPr/>
    </dgm:pt>
    <dgm:pt modelId="{68A754E2-73FF-4C92-ACDF-C569F987F839}" type="pres">
      <dgm:prSet presAssocID="{6BC615B9-4E93-43CA-A29E-033A1302CF66}" presName="childText" presStyleLbl="conFgAcc1" presStyleIdx="1" presStyleCnt="4">
        <dgm:presLayoutVars>
          <dgm:bulletEnabled val="1"/>
        </dgm:presLayoutVars>
      </dgm:prSet>
      <dgm:spPr>
        <a:solidFill>
          <a:srgbClr val="92D050">
            <a:alpha val="90000"/>
          </a:srgbClr>
        </a:solidFill>
      </dgm:spPr>
    </dgm:pt>
    <dgm:pt modelId="{CA175DBA-44F6-4E27-91A5-F2467179CD1A}" type="pres">
      <dgm:prSet presAssocID="{6445CA19-480B-4912-9996-5654F373857C}" presName="spaceBetweenRectangles" presStyleCnt="0"/>
      <dgm:spPr/>
    </dgm:pt>
    <dgm:pt modelId="{4CF749A3-B078-453D-866C-09E3AC1033DA}" type="pres">
      <dgm:prSet presAssocID="{781BC6DC-FE8F-47F8-91B0-4FE318C03022}" presName="parentLin" presStyleCnt="0"/>
      <dgm:spPr/>
    </dgm:pt>
    <dgm:pt modelId="{D62C0CD1-15A5-4F27-B9F6-1C91B210FF81}" type="pres">
      <dgm:prSet presAssocID="{781BC6DC-FE8F-47F8-91B0-4FE318C03022}" presName="parentLeftMargin" presStyleLbl="node1" presStyleIdx="1" presStyleCnt="4"/>
      <dgm:spPr/>
    </dgm:pt>
    <dgm:pt modelId="{E7433C75-58B8-48D8-BD8A-F44B71ACE6FB}" type="pres">
      <dgm:prSet presAssocID="{781BC6DC-FE8F-47F8-91B0-4FE318C03022}" presName="parentText" presStyleLbl="node1" presStyleIdx="2" presStyleCnt="4" custLinFactNeighborX="5400" custLinFactNeighborY="24679">
        <dgm:presLayoutVars>
          <dgm:chMax val="0"/>
          <dgm:bulletEnabled val="1"/>
        </dgm:presLayoutVars>
      </dgm:prSet>
      <dgm:spPr/>
    </dgm:pt>
    <dgm:pt modelId="{A7EBEEC5-BB2C-48EF-B869-362B9A57A82A}" type="pres">
      <dgm:prSet presAssocID="{781BC6DC-FE8F-47F8-91B0-4FE318C03022}" presName="negativeSpace" presStyleCnt="0"/>
      <dgm:spPr/>
    </dgm:pt>
    <dgm:pt modelId="{5BEEF199-3E0A-4281-BC4B-400C4368E32D}" type="pres">
      <dgm:prSet presAssocID="{781BC6DC-FE8F-47F8-91B0-4FE318C03022}" presName="childText" presStyleLbl="conFgAcc1" presStyleIdx="2" presStyleCnt="4" custLinFactY="10920" custLinFactNeighborX="1337" custLinFactNeighborY="100000">
        <dgm:presLayoutVars>
          <dgm:bulletEnabled val="1"/>
        </dgm:presLayoutVars>
      </dgm:prSet>
      <dgm:spPr>
        <a:solidFill>
          <a:srgbClr val="92D050">
            <a:alpha val="90000"/>
          </a:srgbClr>
        </a:solidFill>
      </dgm:spPr>
    </dgm:pt>
    <dgm:pt modelId="{ACB83532-53E3-437A-8445-F96211590E32}" type="pres">
      <dgm:prSet presAssocID="{6B8EC9AC-3D07-4DC9-A6A2-5760863682F5}" presName="spaceBetweenRectangles" presStyleCnt="0"/>
      <dgm:spPr/>
    </dgm:pt>
    <dgm:pt modelId="{98DB6027-1474-4260-A505-34F7A7465B06}" type="pres">
      <dgm:prSet presAssocID="{6F8DE93C-8312-47D5-AC71-ACB7C25D279E}" presName="parentLin" presStyleCnt="0"/>
      <dgm:spPr/>
    </dgm:pt>
    <dgm:pt modelId="{C3AE8972-BEFA-4E53-A0AC-822945134CF1}" type="pres">
      <dgm:prSet presAssocID="{6F8DE93C-8312-47D5-AC71-ACB7C25D279E}" presName="parentLeftMargin" presStyleLbl="node1" presStyleIdx="2" presStyleCnt="4"/>
      <dgm:spPr/>
    </dgm:pt>
    <dgm:pt modelId="{2F5B912B-C017-40D5-995C-65F62D511908}" type="pres">
      <dgm:prSet presAssocID="{6F8DE93C-8312-47D5-AC71-ACB7C25D279E}" presName="parentText" presStyleLbl="node1" presStyleIdx="3" presStyleCnt="4" custLinFactNeighborX="17551" custLinFactNeighborY="7329">
        <dgm:presLayoutVars>
          <dgm:chMax val="0"/>
          <dgm:bulletEnabled val="1"/>
        </dgm:presLayoutVars>
      </dgm:prSet>
      <dgm:spPr/>
    </dgm:pt>
    <dgm:pt modelId="{66377F91-0B48-4D56-A18D-E210B0A90708}" type="pres">
      <dgm:prSet presAssocID="{6F8DE93C-8312-47D5-AC71-ACB7C25D279E}" presName="negativeSpace" presStyleCnt="0"/>
      <dgm:spPr/>
    </dgm:pt>
    <dgm:pt modelId="{6146DA04-6398-4350-8498-77C588D6162D}" type="pres">
      <dgm:prSet presAssocID="{6F8DE93C-8312-47D5-AC71-ACB7C25D279E}" presName="childText" presStyleLbl="conFgAcc1" presStyleIdx="3" presStyleCnt="4" custFlipVert="1" custScaleY="102422" custLinFactNeighborX="1342" custLinFactNeighborY="1000">
        <dgm:presLayoutVars>
          <dgm:bulletEnabled val="1"/>
        </dgm:presLayoutVars>
      </dgm:prSet>
      <dgm:spPr/>
    </dgm:pt>
  </dgm:ptLst>
  <dgm:cxnLst>
    <dgm:cxn modelId="{1DA08505-F65B-4C74-8E26-4A2888E34075}" type="presOf" srcId="{6F8DE93C-8312-47D5-AC71-ACB7C25D279E}" destId="{2F5B912B-C017-40D5-995C-65F62D511908}" srcOrd="1" destOrd="0" presId="urn:microsoft.com/office/officeart/2005/8/layout/list1"/>
    <dgm:cxn modelId="{D3B76035-A83C-46C6-8E00-45979ACBADEF}" srcId="{50E01A57-965B-4D82-AA60-1E4B3FFB93C9}" destId="{6BC615B9-4E93-43CA-A29E-033A1302CF66}" srcOrd="1" destOrd="0" parTransId="{6F4EAAA2-B8E6-4361-8643-F71FF7B8CD10}" sibTransId="{6445CA19-480B-4912-9996-5654F373857C}"/>
    <dgm:cxn modelId="{3ED89238-0C5D-4B5B-90E5-FE1AB5B97D2A}" type="presOf" srcId="{50E01A57-965B-4D82-AA60-1E4B3FFB93C9}" destId="{3041CA47-7A66-4B56-9CE5-10BE58E72FD2}" srcOrd="0" destOrd="0" presId="urn:microsoft.com/office/officeart/2005/8/layout/list1"/>
    <dgm:cxn modelId="{45F9BA60-9961-4D15-8D2B-CFB709BC5374}" type="presOf" srcId="{781BC6DC-FE8F-47F8-91B0-4FE318C03022}" destId="{D62C0CD1-15A5-4F27-B9F6-1C91B210FF81}" srcOrd="0" destOrd="0" presId="urn:microsoft.com/office/officeart/2005/8/layout/list1"/>
    <dgm:cxn modelId="{B21C0C49-4093-449A-A8F7-70F31449BDC5}" type="presOf" srcId="{226688D9-0FAA-4768-BF5F-73DD9D60E765}" destId="{6146DA04-6398-4350-8498-77C588D6162D}" srcOrd="0" destOrd="0" presId="urn:microsoft.com/office/officeart/2005/8/layout/list1"/>
    <dgm:cxn modelId="{F2067E6A-EF59-48B3-B45B-88F278572896}" srcId="{6F8DE93C-8312-47D5-AC71-ACB7C25D279E}" destId="{226688D9-0FAA-4768-BF5F-73DD9D60E765}" srcOrd="0" destOrd="0" parTransId="{87A2406E-7246-466A-84BF-393BBA8FC578}" sibTransId="{74419AC3-6BF8-4EF6-B5C1-93B17BE575BA}"/>
    <dgm:cxn modelId="{A03AEC6A-164A-4AF3-9A67-F0461B9986A2}" type="presOf" srcId="{6BC615B9-4E93-43CA-A29E-033A1302CF66}" destId="{A5CD3059-6712-432A-AA18-432F7733352B}" srcOrd="1" destOrd="0" presId="urn:microsoft.com/office/officeart/2005/8/layout/list1"/>
    <dgm:cxn modelId="{4B0C5B74-6DAF-42E6-8A6C-613393E5667B}" type="presOf" srcId="{46CF74F2-9F1A-4020-B4A5-440E6B14FFDC}" destId="{7650DD9F-F5DC-49C6-9D5C-065113961FF7}" srcOrd="1" destOrd="0" presId="urn:microsoft.com/office/officeart/2005/8/layout/list1"/>
    <dgm:cxn modelId="{AC7C5E82-C5FF-43F1-8DF2-E7493B18A5E5}" type="presOf" srcId="{6BC615B9-4E93-43CA-A29E-033A1302CF66}" destId="{B59A8EC2-04BB-44F2-A1D3-8C6A2019DF69}" srcOrd="0" destOrd="0" presId="urn:microsoft.com/office/officeart/2005/8/layout/list1"/>
    <dgm:cxn modelId="{18B7719A-7FAA-49B7-9975-2FBD91B08B4E}" srcId="{50E01A57-965B-4D82-AA60-1E4B3FFB93C9}" destId="{781BC6DC-FE8F-47F8-91B0-4FE318C03022}" srcOrd="2" destOrd="0" parTransId="{DB8ED8C0-DC3F-462F-8722-9B60C40EF5E0}" sibTransId="{6B8EC9AC-3D07-4DC9-A6A2-5760863682F5}"/>
    <dgm:cxn modelId="{B14C0EB1-BEC4-44C5-9AC0-FF0D5B171A48}" srcId="{50E01A57-965B-4D82-AA60-1E4B3FFB93C9}" destId="{6F8DE93C-8312-47D5-AC71-ACB7C25D279E}" srcOrd="3" destOrd="0" parTransId="{03E65488-6BDF-436A-B3EF-3AF29ABA9043}" sibTransId="{1130F675-59FB-4B83-A4A5-520BF1A66D00}"/>
    <dgm:cxn modelId="{A4CDABB5-19AF-4264-9496-39A2B116DF84}" type="presOf" srcId="{6F8DE93C-8312-47D5-AC71-ACB7C25D279E}" destId="{C3AE8972-BEFA-4E53-A0AC-822945134CF1}" srcOrd="0" destOrd="0" presId="urn:microsoft.com/office/officeart/2005/8/layout/list1"/>
    <dgm:cxn modelId="{642172B9-CF65-4B60-B0DB-5289B742B7F1}" type="presOf" srcId="{46CF74F2-9F1A-4020-B4A5-440E6B14FFDC}" destId="{799C141C-246D-48C7-804D-85182AEBAF01}" srcOrd="0" destOrd="0" presId="urn:microsoft.com/office/officeart/2005/8/layout/list1"/>
    <dgm:cxn modelId="{C6E1C1E7-928F-4F5D-96B0-90A46E786D17}" type="presOf" srcId="{781BC6DC-FE8F-47F8-91B0-4FE318C03022}" destId="{E7433C75-58B8-48D8-BD8A-F44B71ACE6FB}" srcOrd="1" destOrd="0" presId="urn:microsoft.com/office/officeart/2005/8/layout/list1"/>
    <dgm:cxn modelId="{95B31EF1-DE9A-46DF-89D7-FEAB2A9934C8}" srcId="{50E01A57-965B-4D82-AA60-1E4B3FFB93C9}" destId="{46CF74F2-9F1A-4020-B4A5-440E6B14FFDC}" srcOrd="0" destOrd="0" parTransId="{1323E0BA-3DB9-41E1-B465-BBACE634CBFC}" sibTransId="{A861E803-98CB-4AD3-BD1C-5563804ABBD9}"/>
    <dgm:cxn modelId="{12FAE8FF-AABB-4FD3-B65A-2BB1940202D5}" type="presParOf" srcId="{3041CA47-7A66-4B56-9CE5-10BE58E72FD2}" destId="{9B5879B6-ED1B-4740-A72C-0CA26EE335A1}" srcOrd="0" destOrd="0" presId="urn:microsoft.com/office/officeart/2005/8/layout/list1"/>
    <dgm:cxn modelId="{521CB56B-5767-4890-883C-8E9236E09B67}" type="presParOf" srcId="{9B5879B6-ED1B-4740-A72C-0CA26EE335A1}" destId="{799C141C-246D-48C7-804D-85182AEBAF01}" srcOrd="0" destOrd="0" presId="urn:microsoft.com/office/officeart/2005/8/layout/list1"/>
    <dgm:cxn modelId="{7FD86D42-8173-4E59-859A-DBADF3676F4A}" type="presParOf" srcId="{9B5879B6-ED1B-4740-A72C-0CA26EE335A1}" destId="{7650DD9F-F5DC-49C6-9D5C-065113961FF7}" srcOrd="1" destOrd="0" presId="urn:microsoft.com/office/officeart/2005/8/layout/list1"/>
    <dgm:cxn modelId="{E3C6E571-E933-43BB-B284-A79FABBC23B2}" type="presParOf" srcId="{3041CA47-7A66-4B56-9CE5-10BE58E72FD2}" destId="{FAF9BB68-4A92-4592-916E-B7642842EE15}" srcOrd="1" destOrd="0" presId="urn:microsoft.com/office/officeart/2005/8/layout/list1"/>
    <dgm:cxn modelId="{7A33267C-B0A2-49A5-A2A8-AF61110199A8}" type="presParOf" srcId="{3041CA47-7A66-4B56-9CE5-10BE58E72FD2}" destId="{70ECEDEA-10DD-4F24-9FCE-8D5529A59AB9}" srcOrd="2" destOrd="0" presId="urn:microsoft.com/office/officeart/2005/8/layout/list1"/>
    <dgm:cxn modelId="{B5B9FC57-4D32-42B6-826E-234F11DA70CD}" type="presParOf" srcId="{3041CA47-7A66-4B56-9CE5-10BE58E72FD2}" destId="{90017F13-8BE2-471A-AE10-AA5447BFA5EA}" srcOrd="3" destOrd="0" presId="urn:microsoft.com/office/officeart/2005/8/layout/list1"/>
    <dgm:cxn modelId="{60E24940-475C-4830-90EF-1338F2C2F713}" type="presParOf" srcId="{3041CA47-7A66-4B56-9CE5-10BE58E72FD2}" destId="{1DBBF933-7665-4E3F-980A-75519E059625}" srcOrd="4" destOrd="0" presId="urn:microsoft.com/office/officeart/2005/8/layout/list1"/>
    <dgm:cxn modelId="{3335F563-01E9-4CD0-A9D2-470A8A19FAD9}" type="presParOf" srcId="{1DBBF933-7665-4E3F-980A-75519E059625}" destId="{B59A8EC2-04BB-44F2-A1D3-8C6A2019DF69}" srcOrd="0" destOrd="0" presId="urn:microsoft.com/office/officeart/2005/8/layout/list1"/>
    <dgm:cxn modelId="{4AA178F6-FD13-494F-BE90-DD17D76A6371}" type="presParOf" srcId="{1DBBF933-7665-4E3F-980A-75519E059625}" destId="{A5CD3059-6712-432A-AA18-432F7733352B}" srcOrd="1" destOrd="0" presId="urn:microsoft.com/office/officeart/2005/8/layout/list1"/>
    <dgm:cxn modelId="{BC9A1274-BACC-4E15-A60B-6E3FDC512EE3}" type="presParOf" srcId="{3041CA47-7A66-4B56-9CE5-10BE58E72FD2}" destId="{048A550B-4C14-4203-8C4F-4AB854E3F264}" srcOrd="5" destOrd="0" presId="urn:microsoft.com/office/officeart/2005/8/layout/list1"/>
    <dgm:cxn modelId="{50F3B80C-6510-42F3-89DD-6D2A7764C2AE}" type="presParOf" srcId="{3041CA47-7A66-4B56-9CE5-10BE58E72FD2}" destId="{68A754E2-73FF-4C92-ACDF-C569F987F839}" srcOrd="6" destOrd="0" presId="urn:microsoft.com/office/officeart/2005/8/layout/list1"/>
    <dgm:cxn modelId="{C7FD28D4-7ED6-43B9-85AB-76D9B94B05B1}" type="presParOf" srcId="{3041CA47-7A66-4B56-9CE5-10BE58E72FD2}" destId="{CA175DBA-44F6-4E27-91A5-F2467179CD1A}" srcOrd="7" destOrd="0" presId="urn:microsoft.com/office/officeart/2005/8/layout/list1"/>
    <dgm:cxn modelId="{83B7B0E1-5D58-4C1A-9345-A94836315E9B}" type="presParOf" srcId="{3041CA47-7A66-4B56-9CE5-10BE58E72FD2}" destId="{4CF749A3-B078-453D-866C-09E3AC1033DA}" srcOrd="8" destOrd="0" presId="urn:microsoft.com/office/officeart/2005/8/layout/list1"/>
    <dgm:cxn modelId="{EA972672-AF23-414A-A461-9E11625F9C70}" type="presParOf" srcId="{4CF749A3-B078-453D-866C-09E3AC1033DA}" destId="{D62C0CD1-15A5-4F27-B9F6-1C91B210FF81}" srcOrd="0" destOrd="0" presId="urn:microsoft.com/office/officeart/2005/8/layout/list1"/>
    <dgm:cxn modelId="{0C26AFE4-9BFA-4405-B130-D136F9AF4F65}" type="presParOf" srcId="{4CF749A3-B078-453D-866C-09E3AC1033DA}" destId="{E7433C75-58B8-48D8-BD8A-F44B71ACE6FB}" srcOrd="1" destOrd="0" presId="urn:microsoft.com/office/officeart/2005/8/layout/list1"/>
    <dgm:cxn modelId="{88B87E43-37FB-42F4-BAA6-4DFFB5A0EE7B}" type="presParOf" srcId="{3041CA47-7A66-4B56-9CE5-10BE58E72FD2}" destId="{A7EBEEC5-BB2C-48EF-B869-362B9A57A82A}" srcOrd="9" destOrd="0" presId="urn:microsoft.com/office/officeart/2005/8/layout/list1"/>
    <dgm:cxn modelId="{D80F2336-51CB-4930-AFEA-C2A61AD98723}" type="presParOf" srcId="{3041CA47-7A66-4B56-9CE5-10BE58E72FD2}" destId="{5BEEF199-3E0A-4281-BC4B-400C4368E32D}" srcOrd="10" destOrd="0" presId="urn:microsoft.com/office/officeart/2005/8/layout/list1"/>
    <dgm:cxn modelId="{CBF70DA2-F506-4D4C-8E0F-2D3B1835AE73}" type="presParOf" srcId="{3041CA47-7A66-4B56-9CE5-10BE58E72FD2}" destId="{ACB83532-53E3-437A-8445-F96211590E32}" srcOrd="11" destOrd="0" presId="urn:microsoft.com/office/officeart/2005/8/layout/list1"/>
    <dgm:cxn modelId="{1B8E873B-90D0-43D8-92C2-A46AE400D7F3}" type="presParOf" srcId="{3041CA47-7A66-4B56-9CE5-10BE58E72FD2}" destId="{98DB6027-1474-4260-A505-34F7A7465B06}" srcOrd="12" destOrd="0" presId="urn:microsoft.com/office/officeart/2005/8/layout/list1"/>
    <dgm:cxn modelId="{2046AF73-50FF-45C9-87AB-5B53328253CD}" type="presParOf" srcId="{98DB6027-1474-4260-A505-34F7A7465B06}" destId="{C3AE8972-BEFA-4E53-A0AC-822945134CF1}" srcOrd="0" destOrd="0" presId="urn:microsoft.com/office/officeart/2005/8/layout/list1"/>
    <dgm:cxn modelId="{BCBA178A-6CFA-4917-BE7E-E4DDDF956FBB}" type="presParOf" srcId="{98DB6027-1474-4260-A505-34F7A7465B06}" destId="{2F5B912B-C017-40D5-995C-65F62D511908}" srcOrd="1" destOrd="0" presId="urn:microsoft.com/office/officeart/2005/8/layout/list1"/>
    <dgm:cxn modelId="{1A2C791F-CFA2-47D6-86F9-4E2311325656}" type="presParOf" srcId="{3041CA47-7A66-4B56-9CE5-10BE58E72FD2}" destId="{66377F91-0B48-4D56-A18D-E210B0A90708}" srcOrd="13" destOrd="0" presId="urn:microsoft.com/office/officeart/2005/8/layout/list1"/>
    <dgm:cxn modelId="{523DB35E-6949-42E2-9879-92E05F3E91D8}" type="presParOf" srcId="{3041CA47-7A66-4B56-9CE5-10BE58E72FD2}" destId="{6146DA04-6398-4350-8498-77C588D6162D}"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03BE34-EAC1-4023-B992-C13493B3968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7256FDF-FDD9-4C50-AE0A-1BC44D03A1CC}">
      <dgm:prSet phldrT="[besedilo]" custT="1"/>
      <dgm:spPr>
        <a:solidFill>
          <a:srgbClr val="48AF23"/>
        </a:solidFill>
      </dgm:spPr>
      <dgm:t>
        <a:bodyPr/>
        <a:lstStyle/>
        <a:p>
          <a:r>
            <a:rPr lang="sl-SI" sz="1400" b="0" dirty="0" err="1">
              <a:latin typeface="+mj-lt"/>
            </a:rPr>
            <a:t>Biowaste</a:t>
          </a:r>
          <a:r>
            <a:rPr lang="sl-SI" sz="1400" b="0" dirty="0">
              <a:latin typeface="+mj-lt"/>
            </a:rPr>
            <a:t> (BHW)</a:t>
          </a:r>
          <a:endParaRPr lang="en-US" sz="1400" b="0" dirty="0">
            <a:latin typeface="+mj-lt"/>
          </a:endParaRPr>
        </a:p>
      </dgm:t>
    </dgm:pt>
    <dgm:pt modelId="{D9D8FAF2-D07A-4A5F-B91B-CD2A1C180C24}" type="parTrans" cxnId="{C541B209-801E-4C4D-97AC-1588EACDE607}">
      <dgm:prSet/>
      <dgm:spPr/>
      <dgm:t>
        <a:bodyPr/>
        <a:lstStyle/>
        <a:p>
          <a:endParaRPr lang="en-US"/>
        </a:p>
      </dgm:t>
    </dgm:pt>
    <dgm:pt modelId="{CDE28E35-0285-4DDA-8EAC-0DA4E7725FFD}" type="sibTrans" cxnId="{C541B209-801E-4C4D-97AC-1588EACDE607}">
      <dgm:prSet/>
      <dgm:spPr/>
      <dgm:t>
        <a:bodyPr/>
        <a:lstStyle/>
        <a:p>
          <a:endParaRPr lang="en-US"/>
        </a:p>
      </dgm:t>
    </dgm:pt>
    <dgm:pt modelId="{607AA9E5-5132-45C8-B2C7-D95A90DBC910}">
      <dgm:prSet phldrT="[besedilo]" custT="1"/>
      <dgm:spPr>
        <a:solidFill>
          <a:srgbClr val="48AF23"/>
        </a:solidFill>
      </dgm:spPr>
      <dgm:t>
        <a:bodyPr/>
        <a:lstStyle/>
        <a:p>
          <a:r>
            <a:rPr lang="sl-SI" sz="1400" b="0" dirty="0" err="1">
              <a:latin typeface="+mj-lt"/>
            </a:rPr>
            <a:t>Yard</a:t>
          </a:r>
          <a:r>
            <a:rPr lang="sl-SI" sz="1400" b="0" dirty="0">
              <a:latin typeface="+mj-lt"/>
            </a:rPr>
            <a:t> </a:t>
          </a:r>
          <a:r>
            <a:rPr lang="sl-SI" sz="1400" b="0" dirty="0" err="1">
              <a:latin typeface="+mj-lt"/>
            </a:rPr>
            <a:t>waste</a:t>
          </a:r>
          <a:endParaRPr lang="en-US" sz="1400" b="0" dirty="0">
            <a:latin typeface="+mj-lt"/>
          </a:endParaRPr>
        </a:p>
      </dgm:t>
    </dgm:pt>
    <dgm:pt modelId="{CE945CE6-ABAC-4096-8D7C-D61C28F1E077}" type="parTrans" cxnId="{6B3AE37D-EA50-4DD1-BC37-CBAA80273DA3}">
      <dgm:prSet/>
      <dgm:spPr/>
      <dgm:t>
        <a:bodyPr/>
        <a:lstStyle/>
        <a:p>
          <a:endParaRPr lang="sl-SI"/>
        </a:p>
      </dgm:t>
    </dgm:pt>
    <dgm:pt modelId="{7F786897-FEF8-47BF-B268-A7959CF32B18}" type="sibTrans" cxnId="{6B3AE37D-EA50-4DD1-BC37-CBAA80273DA3}">
      <dgm:prSet/>
      <dgm:spPr/>
      <dgm:t>
        <a:bodyPr/>
        <a:lstStyle/>
        <a:p>
          <a:endParaRPr lang="sl-SI"/>
        </a:p>
      </dgm:t>
    </dgm:pt>
    <dgm:pt modelId="{DE62F723-8028-4F37-8F2F-CF2EB62CDF53}">
      <dgm:prSet phldrT="[besedilo]" custT="1"/>
      <dgm:spPr>
        <a:solidFill>
          <a:srgbClr val="48AF23"/>
        </a:solidFill>
      </dgm:spPr>
      <dgm:t>
        <a:bodyPr/>
        <a:lstStyle/>
        <a:p>
          <a:endParaRPr lang="en-US" sz="1400" b="1" dirty="0">
            <a:latin typeface="Arial Black" panose="020B0A04020102020204" pitchFamily="34" charset="0"/>
          </a:endParaRPr>
        </a:p>
      </dgm:t>
    </dgm:pt>
    <dgm:pt modelId="{F0AF6E21-B534-4244-83FA-B1AACE8E9DDE}" type="parTrans" cxnId="{2E8CED69-206A-43E0-B118-9610C79342A9}">
      <dgm:prSet/>
      <dgm:spPr/>
      <dgm:t>
        <a:bodyPr/>
        <a:lstStyle/>
        <a:p>
          <a:endParaRPr lang="sl-SI"/>
        </a:p>
      </dgm:t>
    </dgm:pt>
    <dgm:pt modelId="{B4C76EA3-5705-4EB6-ABB4-8C0E8E5DC09E}" type="sibTrans" cxnId="{2E8CED69-206A-43E0-B118-9610C79342A9}">
      <dgm:prSet/>
      <dgm:spPr/>
      <dgm:t>
        <a:bodyPr/>
        <a:lstStyle/>
        <a:p>
          <a:endParaRPr lang="sl-SI"/>
        </a:p>
      </dgm:t>
    </dgm:pt>
    <dgm:pt modelId="{B0083F86-9DE2-436F-BE23-01D633E0304B}">
      <dgm:prSet phldrT="[besedilo]" custT="1"/>
      <dgm:spPr>
        <a:solidFill>
          <a:srgbClr val="48AF23"/>
        </a:solidFill>
      </dgm:spPr>
      <dgm:t>
        <a:bodyPr/>
        <a:lstStyle/>
        <a:p>
          <a:endParaRPr lang="en-US" sz="1400" b="1" dirty="0">
            <a:latin typeface="Arial Black" panose="020B0A04020102020204" pitchFamily="34" charset="0"/>
          </a:endParaRPr>
        </a:p>
      </dgm:t>
    </dgm:pt>
    <dgm:pt modelId="{F50751AF-D2B7-49B6-BD3A-7146B17471D8}" type="parTrans" cxnId="{08FCBA0E-5ADE-4DB0-9DFC-B080810122ED}">
      <dgm:prSet/>
      <dgm:spPr/>
      <dgm:t>
        <a:bodyPr/>
        <a:lstStyle/>
        <a:p>
          <a:endParaRPr lang="sl-SI"/>
        </a:p>
      </dgm:t>
    </dgm:pt>
    <dgm:pt modelId="{570ABB55-D4C6-412F-9DA3-48D9C011EC20}" type="sibTrans" cxnId="{08FCBA0E-5ADE-4DB0-9DFC-B080810122ED}">
      <dgm:prSet/>
      <dgm:spPr/>
      <dgm:t>
        <a:bodyPr/>
        <a:lstStyle/>
        <a:p>
          <a:endParaRPr lang="sl-SI"/>
        </a:p>
      </dgm:t>
    </dgm:pt>
    <dgm:pt modelId="{0F5C79B8-3D90-44E5-A2DE-56D08116074F}" type="pres">
      <dgm:prSet presAssocID="{2603BE34-EAC1-4023-B992-C13493B39689}" presName="linear" presStyleCnt="0">
        <dgm:presLayoutVars>
          <dgm:dir/>
          <dgm:animLvl val="lvl"/>
          <dgm:resizeHandles val="exact"/>
        </dgm:presLayoutVars>
      </dgm:prSet>
      <dgm:spPr/>
    </dgm:pt>
    <dgm:pt modelId="{B2BD0F1B-4222-49CD-9CED-FAA923545371}" type="pres">
      <dgm:prSet presAssocID="{B7256FDF-FDD9-4C50-AE0A-1BC44D03A1CC}" presName="parentLin" presStyleCnt="0"/>
      <dgm:spPr/>
    </dgm:pt>
    <dgm:pt modelId="{FE9DCE8E-052A-4ECC-A28A-8A1B2882B83D}" type="pres">
      <dgm:prSet presAssocID="{B7256FDF-FDD9-4C50-AE0A-1BC44D03A1CC}" presName="parentLeftMargin" presStyleLbl="node1" presStyleIdx="0" presStyleCnt="2"/>
      <dgm:spPr/>
    </dgm:pt>
    <dgm:pt modelId="{0612FFCC-EC25-4226-834E-2843BA2C7E92}" type="pres">
      <dgm:prSet presAssocID="{B7256FDF-FDD9-4C50-AE0A-1BC44D03A1CC}" presName="parentText" presStyleLbl="node1" presStyleIdx="0" presStyleCnt="2" custScaleX="99989" custScaleY="21484" custLinFactNeighborX="-56728" custLinFactNeighborY="-36031">
        <dgm:presLayoutVars>
          <dgm:chMax val="0"/>
          <dgm:bulletEnabled val="1"/>
        </dgm:presLayoutVars>
      </dgm:prSet>
      <dgm:spPr/>
    </dgm:pt>
    <dgm:pt modelId="{4D1E4D3C-1D96-4FB0-890B-C32594C7D4C4}" type="pres">
      <dgm:prSet presAssocID="{B7256FDF-FDD9-4C50-AE0A-1BC44D03A1CC}" presName="negativeSpace" presStyleCnt="0"/>
      <dgm:spPr/>
    </dgm:pt>
    <dgm:pt modelId="{E3E8C336-CC8E-455F-A2DB-54FF166C1CED}" type="pres">
      <dgm:prSet presAssocID="{B7256FDF-FDD9-4C50-AE0A-1BC44D03A1CC}" presName="childText" presStyleLbl="conFgAcc1" presStyleIdx="0" presStyleCnt="2" custScaleX="97425" custScaleY="22584" custLinFactNeighborX="-373" custLinFactNeighborY="12184">
        <dgm:presLayoutVars>
          <dgm:bulletEnabled val="1"/>
        </dgm:presLayoutVars>
      </dgm:prSet>
      <dgm:spPr>
        <a:solidFill>
          <a:srgbClr val="92D050">
            <a:alpha val="90000"/>
          </a:srgbClr>
        </a:solidFill>
      </dgm:spPr>
    </dgm:pt>
    <dgm:pt modelId="{98CD3706-2223-4C54-89F5-3C71F3224B67}" type="pres">
      <dgm:prSet presAssocID="{CDE28E35-0285-4DDA-8EAC-0DA4E7725FFD}" presName="spaceBetweenRectangles" presStyleCnt="0"/>
      <dgm:spPr/>
    </dgm:pt>
    <dgm:pt modelId="{505E1C89-ECDB-4193-896A-31ED886E49D4}" type="pres">
      <dgm:prSet presAssocID="{607AA9E5-5132-45C8-B2C7-D95A90DBC910}" presName="parentLin" presStyleCnt="0"/>
      <dgm:spPr/>
    </dgm:pt>
    <dgm:pt modelId="{41AF16FB-91C8-4C52-BC62-01FD15E192A6}" type="pres">
      <dgm:prSet presAssocID="{607AA9E5-5132-45C8-B2C7-D95A90DBC910}" presName="parentLeftMargin" presStyleLbl="node1" presStyleIdx="0" presStyleCnt="2"/>
      <dgm:spPr/>
    </dgm:pt>
    <dgm:pt modelId="{E9A30712-2EE6-49A5-A4E6-CDA91512BF2B}" type="pres">
      <dgm:prSet presAssocID="{607AA9E5-5132-45C8-B2C7-D95A90DBC910}" presName="parentText" presStyleLbl="node1" presStyleIdx="1" presStyleCnt="2" custScaleY="14930" custLinFactNeighborX="-56806" custLinFactNeighborY="-8590">
        <dgm:presLayoutVars>
          <dgm:chMax val="0"/>
          <dgm:bulletEnabled val="1"/>
        </dgm:presLayoutVars>
      </dgm:prSet>
      <dgm:spPr/>
    </dgm:pt>
    <dgm:pt modelId="{DBB21223-B0BA-4155-A120-CC8276187218}" type="pres">
      <dgm:prSet presAssocID="{607AA9E5-5132-45C8-B2C7-D95A90DBC910}" presName="negativeSpace" presStyleCnt="0"/>
      <dgm:spPr/>
    </dgm:pt>
    <dgm:pt modelId="{8A060B31-950E-4428-8EE3-04F52973E12C}" type="pres">
      <dgm:prSet presAssocID="{607AA9E5-5132-45C8-B2C7-D95A90DBC910}" presName="childText" presStyleLbl="conFgAcc1" presStyleIdx="1" presStyleCnt="2" custScaleY="18012" custLinFactNeighborX="-336" custLinFactNeighborY="64168">
        <dgm:presLayoutVars>
          <dgm:bulletEnabled val="1"/>
        </dgm:presLayoutVars>
      </dgm:prSet>
      <dgm:spPr/>
    </dgm:pt>
  </dgm:ptLst>
  <dgm:cxnLst>
    <dgm:cxn modelId="{7FB9A202-14DF-46DD-BC15-2916D4B7EE87}" type="presOf" srcId="{DE62F723-8028-4F37-8F2F-CF2EB62CDF53}" destId="{E3E8C336-CC8E-455F-A2DB-54FF166C1CED}" srcOrd="0" destOrd="0" presId="urn:microsoft.com/office/officeart/2005/8/layout/list1"/>
    <dgm:cxn modelId="{C541B209-801E-4C4D-97AC-1588EACDE607}" srcId="{2603BE34-EAC1-4023-B992-C13493B39689}" destId="{B7256FDF-FDD9-4C50-AE0A-1BC44D03A1CC}" srcOrd="0" destOrd="0" parTransId="{D9D8FAF2-D07A-4A5F-B91B-CD2A1C180C24}" sibTransId="{CDE28E35-0285-4DDA-8EAC-0DA4E7725FFD}"/>
    <dgm:cxn modelId="{08FCBA0E-5ADE-4DB0-9DFC-B080810122ED}" srcId="{607AA9E5-5132-45C8-B2C7-D95A90DBC910}" destId="{B0083F86-9DE2-436F-BE23-01D633E0304B}" srcOrd="0" destOrd="0" parTransId="{F50751AF-D2B7-49B6-BD3A-7146B17471D8}" sibTransId="{570ABB55-D4C6-412F-9DA3-48D9C011EC20}"/>
    <dgm:cxn modelId="{555A3C15-246E-42B7-80AD-2C28F0967D3E}" type="presOf" srcId="{B7256FDF-FDD9-4C50-AE0A-1BC44D03A1CC}" destId="{0612FFCC-EC25-4226-834E-2843BA2C7E92}" srcOrd="1" destOrd="0" presId="urn:microsoft.com/office/officeart/2005/8/layout/list1"/>
    <dgm:cxn modelId="{C620CD1A-03F4-4953-A420-19E5AEB5A4FC}" type="presOf" srcId="{607AA9E5-5132-45C8-B2C7-D95A90DBC910}" destId="{E9A30712-2EE6-49A5-A4E6-CDA91512BF2B}" srcOrd="1" destOrd="0" presId="urn:microsoft.com/office/officeart/2005/8/layout/list1"/>
    <dgm:cxn modelId="{69D2AD27-F362-4ADE-A87D-4C48535EF48E}" type="presOf" srcId="{B0083F86-9DE2-436F-BE23-01D633E0304B}" destId="{8A060B31-950E-4428-8EE3-04F52973E12C}" srcOrd="0" destOrd="0" presId="urn:microsoft.com/office/officeart/2005/8/layout/list1"/>
    <dgm:cxn modelId="{9DFBA33E-D6C4-4416-8AEE-F0D4BA6732C9}" type="presOf" srcId="{607AA9E5-5132-45C8-B2C7-D95A90DBC910}" destId="{41AF16FB-91C8-4C52-BC62-01FD15E192A6}" srcOrd="0" destOrd="0" presId="urn:microsoft.com/office/officeart/2005/8/layout/list1"/>
    <dgm:cxn modelId="{2E8CED69-206A-43E0-B118-9610C79342A9}" srcId="{B7256FDF-FDD9-4C50-AE0A-1BC44D03A1CC}" destId="{DE62F723-8028-4F37-8F2F-CF2EB62CDF53}" srcOrd="0" destOrd="0" parTransId="{F0AF6E21-B534-4244-83FA-B1AACE8E9DDE}" sibTransId="{B4C76EA3-5705-4EB6-ABB4-8C0E8E5DC09E}"/>
    <dgm:cxn modelId="{347DAE7A-0666-45EB-BAC2-4FA63644B937}" type="presOf" srcId="{2603BE34-EAC1-4023-B992-C13493B39689}" destId="{0F5C79B8-3D90-44E5-A2DE-56D08116074F}" srcOrd="0" destOrd="0" presId="urn:microsoft.com/office/officeart/2005/8/layout/list1"/>
    <dgm:cxn modelId="{6B3AE37D-EA50-4DD1-BC37-CBAA80273DA3}" srcId="{2603BE34-EAC1-4023-B992-C13493B39689}" destId="{607AA9E5-5132-45C8-B2C7-D95A90DBC910}" srcOrd="1" destOrd="0" parTransId="{CE945CE6-ABAC-4096-8D7C-D61C28F1E077}" sibTransId="{7F786897-FEF8-47BF-B268-A7959CF32B18}"/>
    <dgm:cxn modelId="{2DA677CE-9930-4041-89AC-3960D594E626}" type="presOf" srcId="{B7256FDF-FDD9-4C50-AE0A-1BC44D03A1CC}" destId="{FE9DCE8E-052A-4ECC-A28A-8A1B2882B83D}" srcOrd="0" destOrd="0" presId="urn:microsoft.com/office/officeart/2005/8/layout/list1"/>
    <dgm:cxn modelId="{EBA5CB1F-465C-4A22-94B1-55282B7A1647}" type="presParOf" srcId="{0F5C79B8-3D90-44E5-A2DE-56D08116074F}" destId="{B2BD0F1B-4222-49CD-9CED-FAA923545371}" srcOrd="0" destOrd="0" presId="urn:microsoft.com/office/officeart/2005/8/layout/list1"/>
    <dgm:cxn modelId="{FE1D078E-A6C7-4239-96D8-23499D2E36E3}" type="presParOf" srcId="{B2BD0F1B-4222-49CD-9CED-FAA923545371}" destId="{FE9DCE8E-052A-4ECC-A28A-8A1B2882B83D}" srcOrd="0" destOrd="0" presId="urn:microsoft.com/office/officeart/2005/8/layout/list1"/>
    <dgm:cxn modelId="{B2401027-F1D7-4773-9C3D-0A77EE93F89B}" type="presParOf" srcId="{B2BD0F1B-4222-49CD-9CED-FAA923545371}" destId="{0612FFCC-EC25-4226-834E-2843BA2C7E92}" srcOrd="1" destOrd="0" presId="urn:microsoft.com/office/officeart/2005/8/layout/list1"/>
    <dgm:cxn modelId="{B4D2E5A6-6EF5-4E77-80A7-EA2B397F2E5C}" type="presParOf" srcId="{0F5C79B8-3D90-44E5-A2DE-56D08116074F}" destId="{4D1E4D3C-1D96-4FB0-890B-C32594C7D4C4}" srcOrd="1" destOrd="0" presId="urn:microsoft.com/office/officeart/2005/8/layout/list1"/>
    <dgm:cxn modelId="{58DC3625-C463-46EC-971E-A7A7E3464A12}" type="presParOf" srcId="{0F5C79B8-3D90-44E5-A2DE-56D08116074F}" destId="{E3E8C336-CC8E-455F-A2DB-54FF166C1CED}" srcOrd="2" destOrd="0" presId="urn:microsoft.com/office/officeart/2005/8/layout/list1"/>
    <dgm:cxn modelId="{AA6268E5-1D8B-47AE-8C4D-695E709C0689}" type="presParOf" srcId="{0F5C79B8-3D90-44E5-A2DE-56D08116074F}" destId="{98CD3706-2223-4C54-89F5-3C71F3224B67}" srcOrd="3" destOrd="0" presId="urn:microsoft.com/office/officeart/2005/8/layout/list1"/>
    <dgm:cxn modelId="{5CE14D06-38D1-498C-A540-D89F547343C3}" type="presParOf" srcId="{0F5C79B8-3D90-44E5-A2DE-56D08116074F}" destId="{505E1C89-ECDB-4193-896A-31ED886E49D4}" srcOrd="4" destOrd="0" presId="urn:microsoft.com/office/officeart/2005/8/layout/list1"/>
    <dgm:cxn modelId="{232F0939-7DB4-427E-95CF-44274BDF0C5C}" type="presParOf" srcId="{505E1C89-ECDB-4193-896A-31ED886E49D4}" destId="{41AF16FB-91C8-4C52-BC62-01FD15E192A6}" srcOrd="0" destOrd="0" presId="urn:microsoft.com/office/officeart/2005/8/layout/list1"/>
    <dgm:cxn modelId="{7C88928A-7C11-4716-9069-5C0AB9393E3F}" type="presParOf" srcId="{505E1C89-ECDB-4193-896A-31ED886E49D4}" destId="{E9A30712-2EE6-49A5-A4E6-CDA91512BF2B}" srcOrd="1" destOrd="0" presId="urn:microsoft.com/office/officeart/2005/8/layout/list1"/>
    <dgm:cxn modelId="{D312FEF2-4DD6-4383-A4DE-711906783E75}" type="presParOf" srcId="{0F5C79B8-3D90-44E5-A2DE-56D08116074F}" destId="{DBB21223-B0BA-4155-A120-CC8276187218}" srcOrd="5" destOrd="0" presId="urn:microsoft.com/office/officeart/2005/8/layout/list1"/>
    <dgm:cxn modelId="{AD3B61D0-2C8D-4E3C-8FE2-179D5BD88139}" type="presParOf" srcId="{0F5C79B8-3D90-44E5-A2DE-56D08116074F}" destId="{8A060B31-950E-4428-8EE3-04F52973E12C}"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7A384E-1BCA-42BA-B962-5136674E0E05}" type="doc">
      <dgm:prSet loTypeId="urn:microsoft.com/office/officeart/2005/8/layout/gear1" loCatId="relationship" qsTypeId="urn:microsoft.com/office/officeart/2005/8/quickstyle/simple1" qsCatId="simple" csTypeId="urn:microsoft.com/office/officeart/2005/8/colors/accent1_2" csCatId="accent1" phldr="1"/>
      <dgm:spPr/>
    </dgm:pt>
    <dgm:pt modelId="{D3100984-7750-4CE5-8E23-60C4DBFBBB65}">
      <dgm:prSet phldrT="[besedilo]" custT="1"/>
      <dgm:spPr>
        <a:solidFill>
          <a:srgbClr val="47774F"/>
        </a:solidFill>
        <a:ln>
          <a:solidFill>
            <a:srgbClr val="47774F"/>
          </a:solidFill>
        </a:ln>
      </dgm:spPr>
      <dgm:t>
        <a:bodyPr/>
        <a:lstStyle/>
        <a:p>
          <a:r>
            <a:rPr lang="sl-SI" sz="1200" b="1" dirty="0">
              <a:latin typeface="Arial Black" panose="020B0A04020102020204" pitchFamily="34" charset="0"/>
            </a:rPr>
            <a:t>SIEVING</a:t>
          </a:r>
          <a:endParaRPr lang="en-US" sz="1200" b="1" dirty="0">
            <a:latin typeface="Arial Black" panose="020B0A04020102020204" pitchFamily="34" charset="0"/>
          </a:endParaRPr>
        </a:p>
      </dgm:t>
    </dgm:pt>
    <dgm:pt modelId="{D1C807AB-0907-4719-A23F-C5E6F3689D7C}" type="parTrans" cxnId="{9CA584DD-DF2C-4D4F-9846-4D2FE7DECCDA}">
      <dgm:prSet/>
      <dgm:spPr/>
      <dgm:t>
        <a:bodyPr/>
        <a:lstStyle/>
        <a:p>
          <a:endParaRPr lang="en-US"/>
        </a:p>
      </dgm:t>
    </dgm:pt>
    <dgm:pt modelId="{FD1CC590-3F07-429E-BC03-CA67292481DD}" type="sibTrans" cxnId="{9CA584DD-DF2C-4D4F-9846-4D2FE7DECCDA}">
      <dgm:prSet/>
      <dgm:spPr/>
      <dgm:t>
        <a:bodyPr/>
        <a:lstStyle/>
        <a:p>
          <a:endParaRPr lang="en-US"/>
        </a:p>
      </dgm:t>
    </dgm:pt>
    <dgm:pt modelId="{1309CF64-8320-4079-AF52-D5D80C23986C}">
      <dgm:prSet phldrT="[besedilo]"/>
      <dgm:spPr>
        <a:solidFill>
          <a:srgbClr val="92D050"/>
        </a:solidFill>
      </dgm:spPr>
      <dgm:t>
        <a:bodyPr/>
        <a:lstStyle/>
        <a:p>
          <a:r>
            <a:rPr lang="sl-SI" b="1" dirty="0">
              <a:latin typeface="Arial Black" panose="020B0A04020102020204" pitchFamily="34" charset="0"/>
            </a:rPr>
            <a:t>SORTING</a:t>
          </a:r>
          <a:endParaRPr lang="en-US" b="1" dirty="0">
            <a:latin typeface="Arial Black" panose="020B0A04020102020204" pitchFamily="34" charset="0"/>
          </a:endParaRPr>
        </a:p>
      </dgm:t>
    </dgm:pt>
    <dgm:pt modelId="{EF275841-1689-429B-96AC-E3D2E4687F80}" type="parTrans" cxnId="{3A9FEAFB-AAE8-4E71-91EC-41BBDB14612C}">
      <dgm:prSet/>
      <dgm:spPr/>
      <dgm:t>
        <a:bodyPr/>
        <a:lstStyle/>
        <a:p>
          <a:endParaRPr lang="en-US"/>
        </a:p>
      </dgm:t>
    </dgm:pt>
    <dgm:pt modelId="{9B8224F1-2565-4B58-92A3-FDD3A70BB5EA}" type="sibTrans" cxnId="{3A9FEAFB-AAE8-4E71-91EC-41BBDB14612C}">
      <dgm:prSet/>
      <dgm:spPr/>
      <dgm:t>
        <a:bodyPr/>
        <a:lstStyle/>
        <a:p>
          <a:endParaRPr lang="en-US"/>
        </a:p>
      </dgm:t>
    </dgm:pt>
    <dgm:pt modelId="{1092488A-32FD-4AD5-B101-C96532A7A651}">
      <dgm:prSet phldrT="[besedilo]" custT="1"/>
      <dgm:spPr>
        <a:solidFill>
          <a:srgbClr val="00B050"/>
        </a:solidFill>
        <a:ln>
          <a:solidFill>
            <a:srgbClr val="92D050"/>
          </a:solidFill>
        </a:ln>
      </dgm:spPr>
      <dgm:t>
        <a:bodyPr/>
        <a:lstStyle/>
        <a:p>
          <a:r>
            <a:rPr lang="sl-SI" sz="800" b="1" dirty="0">
              <a:latin typeface="Arial Black" panose="020B0A04020102020204" pitchFamily="34" charset="0"/>
            </a:rPr>
            <a:t>SHREDDING</a:t>
          </a:r>
          <a:endParaRPr lang="en-US" sz="800" b="1" dirty="0">
            <a:latin typeface="Arial Black" panose="020B0A04020102020204" pitchFamily="34" charset="0"/>
          </a:endParaRPr>
        </a:p>
      </dgm:t>
    </dgm:pt>
    <dgm:pt modelId="{4F2203D4-2794-4036-88AE-F45F69563008}" type="parTrans" cxnId="{3E0F46E0-117F-4BD2-8233-FDD0EF9B08A6}">
      <dgm:prSet/>
      <dgm:spPr/>
      <dgm:t>
        <a:bodyPr/>
        <a:lstStyle/>
        <a:p>
          <a:endParaRPr lang="en-US"/>
        </a:p>
      </dgm:t>
    </dgm:pt>
    <dgm:pt modelId="{7C264B73-8D25-4B01-A179-5EB0BA4E1F30}" type="sibTrans" cxnId="{3E0F46E0-117F-4BD2-8233-FDD0EF9B08A6}">
      <dgm:prSet/>
      <dgm:spPr/>
      <dgm:t>
        <a:bodyPr/>
        <a:lstStyle/>
        <a:p>
          <a:endParaRPr lang="en-US"/>
        </a:p>
      </dgm:t>
    </dgm:pt>
    <dgm:pt modelId="{47AB2621-8786-44C9-99FC-70E6B21E446B}" type="pres">
      <dgm:prSet presAssocID="{447A384E-1BCA-42BA-B962-5136674E0E05}" presName="composite" presStyleCnt="0">
        <dgm:presLayoutVars>
          <dgm:chMax val="3"/>
          <dgm:animLvl val="lvl"/>
          <dgm:resizeHandles val="exact"/>
        </dgm:presLayoutVars>
      </dgm:prSet>
      <dgm:spPr/>
    </dgm:pt>
    <dgm:pt modelId="{8DE64F78-5425-41BC-85C4-AB2D6F37DC9C}" type="pres">
      <dgm:prSet presAssocID="{D3100984-7750-4CE5-8E23-60C4DBFBBB65}" presName="gear1" presStyleLbl="node1" presStyleIdx="0" presStyleCnt="3" custScaleX="94993" custScaleY="89219" custLinFactNeighborX="-1707" custLinFactNeighborY="351">
        <dgm:presLayoutVars>
          <dgm:chMax val="1"/>
          <dgm:bulletEnabled val="1"/>
        </dgm:presLayoutVars>
      </dgm:prSet>
      <dgm:spPr/>
    </dgm:pt>
    <dgm:pt modelId="{E73BA9D4-0D43-4B16-9917-8E95C2EB1629}" type="pres">
      <dgm:prSet presAssocID="{D3100984-7750-4CE5-8E23-60C4DBFBBB65}" presName="gear1srcNode" presStyleLbl="node1" presStyleIdx="0" presStyleCnt="3"/>
      <dgm:spPr/>
    </dgm:pt>
    <dgm:pt modelId="{5FFEB5E2-EE54-4104-AFA5-2ADBA3E78B62}" type="pres">
      <dgm:prSet presAssocID="{D3100984-7750-4CE5-8E23-60C4DBFBBB65}" presName="gear1dstNode" presStyleLbl="node1" presStyleIdx="0" presStyleCnt="3"/>
      <dgm:spPr/>
    </dgm:pt>
    <dgm:pt modelId="{8F673F57-F84D-4253-AA4B-227B7592FF61}" type="pres">
      <dgm:prSet presAssocID="{1309CF64-8320-4079-AF52-D5D80C23986C}" presName="gear2" presStyleLbl="node1" presStyleIdx="1" presStyleCnt="3" custScaleX="123947" custScaleY="125526">
        <dgm:presLayoutVars>
          <dgm:chMax val="1"/>
          <dgm:bulletEnabled val="1"/>
        </dgm:presLayoutVars>
      </dgm:prSet>
      <dgm:spPr/>
    </dgm:pt>
    <dgm:pt modelId="{EE140DCD-60C2-40B3-98C5-84E5349A3196}" type="pres">
      <dgm:prSet presAssocID="{1309CF64-8320-4079-AF52-D5D80C23986C}" presName="gear2srcNode" presStyleLbl="node1" presStyleIdx="1" presStyleCnt="3"/>
      <dgm:spPr/>
    </dgm:pt>
    <dgm:pt modelId="{419C5779-D39B-457D-9489-EAA2F39D8106}" type="pres">
      <dgm:prSet presAssocID="{1309CF64-8320-4079-AF52-D5D80C23986C}" presName="gear2dstNode" presStyleLbl="node1" presStyleIdx="1" presStyleCnt="3"/>
      <dgm:spPr/>
    </dgm:pt>
    <dgm:pt modelId="{A2414066-EE93-4355-922E-6425518DB2E2}" type="pres">
      <dgm:prSet presAssocID="{1092488A-32FD-4AD5-B101-C96532A7A651}" presName="gear3" presStyleLbl="node1" presStyleIdx="2" presStyleCnt="3"/>
      <dgm:spPr/>
    </dgm:pt>
    <dgm:pt modelId="{B4CA0C3A-EFB3-40B5-95D5-B4326E34D7F8}" type="pres">
      <dgm:prSet presAssocID="{1092488A-32FD-4AD5-B101-C96532A7A651}" presName="gear3tx" presStyleLbl="node1" presStyleIdx="2" presStyleCnt="3">
        <dgm:presLayoutVars>
          <dgm:chMax val="1"/>
          <dgm:bulletEnabled val="1"/>
        </dgm:presLayoutVars>
      </dgm:prSet>
      <dgm:spPr/>
    </dgm:pt>
    <dgm:pt modelId="{E5A7EAC1-0D40-4A2C-A56C-FC56FAA54CA7}" type="pres">
      <dgm:prSet presAssocID="{1092488A-32FD-4AD5-B101-C96532A7A651}" presName="gear3srcNode" presStyleLbl="node1" presStyleIdx="2" presStyleCnt="3"/>
      <dgm:spPr/>
    </dgm:pt>
    <dgm:pt modelId="{65000159-37BB-43F5-9732-AA7B71D1C78E}" type="pres">
      <dgm:prSet presAssocID="{1092488A-32FD-4AD5-B101-C96532A7A651}" presName="gear3dstNode" presStyleLbl="node1" presStyleIdx="2" presStyleCnt="3"/>
      <dgm:spPr/>
    </dgm:pt>
    <dgm:pt modelId="{6056DC89-24E2-4146-A2BD-11711C89F95D}" type="pres">
      <dgm:prSet presAssocID="{FD1CC590-3F07-429E-BC03-CA67292481DD}" presName="connector1" presStyleLbl="sibTrans2D1" presStyleIdx="0" presStyleCnt="3"/>
      <dgm:spPr/>
    </dgm:pt>
    <dgm:pt modelId="{A0075D71-2661-4A5B-9CDF-21A6F8E89964}" type="pres">
      <dgm:prSet presAssocID="{9B8224F1-2565-4B58-92A3-FDD3A70BB5EA}" presName="connector2" presStyleLbl="sibTrans2D1" presStyleIdx="1" presStyleCnt="3"/>
      <dgm:spPr/>
    </dgm:pt>
    <dgm:pt modelId="{E8169A66-5DE6-45DE-8A4C-F39923C3EFA9}" type="pres">
      <dgm:prSet presAssocID="{7C264B73-8D25-4B01-A179-5EB0BA4E1F30}" presName="connector3" presStyleLbl="sibTrans2D1" presStyleIdx="2" presStyleCnt="3"/>
      <dgm:spPr/>
    </dgm:pt>
  </dgm:ptLst>
  <dgm:cxnLst>
    <dgm:cxn modelId="{6F237F16-6A96-487B-8CBF-D3A237FB6990}" type="presOf" srcId="{1309CF64-8320-4079-AF52-D5D80C23986C}" destId="{EE140DCD-60C2-40B3-98C5-84E5349A3196}" srcOrd="1" destOrd="0" presId="urn:microsoft.com/office/officeart/2005/8/layout/gear1"/>
    <dgm:cxn modelId="{37C78642-8AEC-4930-8634-857BBD3F670F}" type="presOf" srcId="{D3100984-7750-4CE5-8E23-60C4DBFBBB65}" destId="{5FFEB5E2-EE54-4104-AFA5-2ADBA3E78B62}" srcOrd="2" destOrd="0" presId="urn:microsoft.com/office/officeart/2005/8/layout/gear1"/>
    <dgm:cxn modelId="{94392D68-FF96-4BAD-9A6D-BD70D606765A}" type="presOf" srcId="{1092488A-32FD-4AD5-B101-C96532A7A651}" destId="{65000159-37BB-43F5-9732-AA7B71D1C78E}" srcOrd="3" destOrd="0" presId="urn:microsoft.com/office/officeart/2005/8/layout/gear1"/>
    <dgm:cxn modelId="{0942397B-F6EC-4903-A70F-8F4DE0821887}" type="presOf" srcId="{1092488A-32FD-4AD5-B101-C96532A7A651}" destId="{B4CA0C3A-EFB3-40B5-95D5-B4326E34D7F8}" srcOrd="1" destOrd="0" presId="urn:microsoft.com/office/officeart/2005/8/layout/gear1"/>
    <dgm:cxn modelId="{538C3E7D-2E23-4E91-99AD-F5842201CF25}" type="presOf" srcId="{1309CF64-8320-4079-AF52-D5D80C23986C}" destId="{419C5779-D39B-457D-9489-EAA2F39D8106}" srcOrd="2" destOrd="0" presId="urn:microsoft.com/office/officeart/2005/8/layout/gear1"/>
    <dgm:cxn modelId="{31D0DE87-BA45-4D98-8E57-DA383BD72294}" type="presOf" srcId="{D3100984-7750-4CE5-8E23-60C4DBFBBB65}" destId="{E73BA9D4-0D43-4B16-9917-8E95C2EB1629}" srcOrd="1" destOrd="0" presId="urn:microsoft.com/office/officeart/2005/8/layout/gear1"/>
    <dgm:cxn modelId="{453DEEA2-7D4E-429F-9F75-01BF7A24A84A}" type="presOf" srcId="{1092488A-32FD-4AD5-B101-C96532A7A651}" destId="{A2414066-EE93-4355-922E-6425518DB2E2}" srcOrd="0" destOrd="0" presId="urn:microsoft.com/office/officeart/2005/8/layout/gear1"/>
    <dgm:cxn modelId="{50CD71AC-26F9-49E5-94A5-B3FA6DA9104A}" type="presOf" srcId="{447A384E-1BCA-42BA-B962-5136674E0E05}" destId="{47AB2621-8786-44C9-99FC-70E6B21E446B}" srcOrd="0" destOrd="0" presId="urn:microsoft.com/office/officeart/2005/8/layout/gear1"/>
    <dgm:cxn modelId="{D4A34AB3-57F8-454A-84AC-F3BF9C9420BA}" type="presOf" srcId="{7C264B73-8D25-4B01-A179-5EB0BA4E1F30}" destId="{E8169A66-5DE6-45DE-8A4C-F39923C3EFA9}" srcOrd="0" destOrd="0" presId="urn:microsoft.com/office/officeart/2005/8/layout/gear1"/>
    <dgm:cxn modelId="{CC24EFBD-A314-41FD-9AA2-25990BE802E9}" type="presOf" srcId="{9B8224F1-2565-4B58-92A3-FDD3A70BB5EA}" destId="{A0075D71-2661-4A5B-9CDF-21A6F8E89964}" srcOrd="0" destOrd="0" presId="urn:microsoft.com/office/officeart/2005/8/layout/gear1"/>
    <dgm:cxn modelId="{E6D0A1C2-03C9-4E82-BD5E-7FEDCC693F58}" type="presOf" srcId="{D3100984-7750-4CE5-8E23-60C4DBFBBB65}" destId="{8DE64F78-5425-41BC-85C4-AB2D6F37DC9C}" srcOrd="0" destOrd="0" presId="urn:microsoft.com/office/officeart/2005/8/layout/gear1"/>
    <dgm:cxn modelId="{811454C7-3169-4D15-91E2-D6CD4DE3B855}" type="presOf" srcId="{FD1CC590-3F07-429E-BC03-CA67292481DD}" destId="{6056DC89-24E2-4146-A2BD-11711C89F95D}" srcOrd="0" destOrd="0" presId="urn:microsoft.com/office/officeart/2005/8/layout/gear1"/>
    <dgm:cxn modelId="{9CA584DD-DF2C-4D4F-9846-4D2FE7DECCDA}" srcId="{447A384E-1BCA-42BA-B962-5136674E0E05}" destId="{D3100984-7750-4CE5-8E23-60C4DBFBBB65}" srcOrd="0" destOrd="0" parTransId="{D1C807AB-0907-4719-A23F-C5E6F3689D7C}" sibTransId="{FD1CC590-3F07-429E-BC03-CA67292481DD}"/>
    <dgm:cxn modelId="{3E0F46E0-117F-4BD2-8233-FDD0EF9B08A6}" srcId="{447A384E-1BCA-42BA-B962-5136674E0E05}" destId="{1092488A-32FD-4AD5-B101-C96532A7A651}" srcOrd="2" destOrd="0" parTransId="{4F2203D4-2794-4036-88AE-F45F69563008}" sibTransId="{7C264B73-8D25-4B01-A179-5EB0BA4E1F30}"/>
    <dgm:cxn modelId="{43B198EE-9FCE-4337-B6FE-2FC62D91B1A1}" type="presOf" srcId="{1092488A-32FD-4AD5-B101-C96532A7A651}" destId="{E5A7EAC1-0D40-4A2C-A56C-FC56FAA54CA7}" srcOrd="2" destOrd="0" presId="urn:microsoft.com/office/officeart/2005/8/layout/gear1"/>
    <dgm:cxn modelId="{4F0C34F8-D280-486F-B924-E5E166A38A95}" type="presOf" srcId="{1309CF64-8320-4079-AF52-D5D80C23986C}" destId="{8F673F57-F84D-4253-AA4B-227B7592FF61}" srcOrd="0" destOrd="0" presId="urn:microsoft.com/office/officeart/2005/8/layout/gear1"/>
    <dgm:cxn modelId="{3A9FEAFB-AAE8-4E71-91EC-41BBDB14612C}" srcId="{447A384E-1BCA-42BA-B962-5136674E0E05}" destId="{1309CF64-8320-4079-AF52-D5D80C23986C}" srcOrd="1" destOrd="0" parTransId="{EF275841-1689-429B-96AC-E3D2E4687F80}" sibTransId="{9B8224F1-2565-4B58-92A3-FDD3A70BB5EA}"/>
    <dgm:cxn modelId="{F77E93CB-5944-49CE-9A0D-C52CEDDE1C26}" type="presParOf" srcId="{47AB2621-8786-44C9-99FC-70E6B21E446B}" destId="{8DE64F78-5425-41BC-85C4-AB2D6F37DC9C}" srcOrd="0" destOrd="0" presId="urn:microsoft.com/office/officeart/2005/8/layout/gear1"/>
    <dgm:cxn modelId="{D63C04ED-37CF-4A86-A93D-848EC2A51C7C}" type="presParOf" srcId="{47AB2621-8786-44C9-99FC-70E6B21E446B}" destId="{E73BA9D4-0D43-4B16-9917-8E95C2EB1629}" srcOrd="1" destOrd="0" presId="urn:microsoft.com/office/officeart/2005/8/layout/gear1"/>
    <dgm:cxn modelId="{26205258-E582-4ED3-A9DC-E4F2E0B30994}" type="presParOf" srcId="{47AB2621-8786-44C9-99FC-70E6B21E446B}" destId="{5FFEB5E2-EE54-4104-AFA5-2ADBA3E78B62}" srcOrd="2" destOrd="0" presId="urn:microsoft.com/office/officeart/2005/8/layout/gear1"/>
    <dgm:cxn modelId="{6FE13D29-A384-45DF-A7EC-9099095BA82A}" type="presParOf" srcId="{47AB2621-8786-44C9-99FC-70E6B21E446B}" destId="{8F673F57-F84D-4253-AA4B-227B7592FF61}" srcOrd="3" destOrd="0" presId="urn:microsoft.com/office/officeart/2005/8/layout/gear1"/>
    <dgm:cxn modelId="{F5D7087E-857A-4ADF-8830-2637306E2886}" type="presParOf" srcId="{47AB2621-8786-44C9-99FC-70E6B21E446B}" destId="{EE140DCD-60C2-40B3-98C5-84E5349A3196}" srcOrd="4" destOrd="0" presId="urn:microsoft.com/office/officeart/2005/8/layout/gear1"/>
    <dgm:cxn modelId="{362F3219-35A4-4D0E-AF25-1205B40B3125}" type="presParOf" srcId="{47AB2621-8786-44C9-99FC-70E6B21E446B}" destId="{419C5779-D39B-457D-9489-EAA2F39D8106}" srcOrd="5" destOrd="0" presId="urn:microsoft.com/office/officeart/2005/8/layout/gear1"/>
    <dgm:cxn modelId="{EFF38623-1D3D-40C9-B5B8-448F2CC2F40D}" type="presParOf" srcId="{47AB2621-8786-44C9-99FC-70E6B21E446B}" destId="{A2414066-EE93-4355-922E-6425518DB2E2}" srcOrd="6" destOrd="0" presId="urn:microsoft.com/office/officeart/2005/8/layout/gear1"/>
    <dgm:cxn modelId="{942CC3E2-180D-451B-9C2F-46DE44DB0677}" type="presParOf" srcId="{47AB2621-8786-44C9-99FC-70E6B21E446B}" destId="{B4CA0C3A-EFB3-40B5-95D5-B4326E34D7F8}" srcOrd="7" destOrd="0" presId="urn:microsoft.com/office/officeart/2005/8/layout/gear1"/>
    <dgm:cxn modelId="{3C89B3C2-B3A1-4223-8EBB-C6D1DB36E4FB}" type="presParOf" srcId="{47AB2621-8786-44C9-99FC-70E6B21E446B}" destId="{E5A7EAC1-0D40-4A2C-A56C-FC56FAA54CA7}" srcOrd="8" destOrd="0" presId="urn:microsoft.com/office/officeart/2005/8/layout/gear1"/>
    <dgm:cxn modelId="{15545C9B-C033-4CDF-897D-5BD9839C43AB}" type="presParOf" srcId="{47AB2621-8786-44C9-99FC-70E6B21E446B}" destId="{65000159-37BB-43F5-9732-AA7B71D1C78E}" srcOrd="9" destOrd="0" presId="urn:microsoft.com/office/officeart/2005/8/layout/gear1"/>
    <dgm:cxn modelId="{74BFBA58-DBC2-4BF1-B7C4-C414A5D62717}" type="presParOf" srcId="{47AB2621-8786-44C9-99FC-70E6B21E446B}" destId="{6056DC89-24E2-4146-A2BD-11711C89F95D}" srcOrd="10" destOrd="0" presId="urn:microsoft.com/office/officeart/2005/8/layout/gear1"/>
    <dgm:cxn modelId="{2D65FD9D-B24C-4571-889F-DF203DF0D8F5}" type="presParOf" srcId="{47AB2621-8786-44C9-99FC-70E6B21E446B}" destId="{A0075D71-2661-4A5B-9CDF-21A6F8E89964}" srcOrd="11" destOrd="0" presId="urn:microsoft.com/office/officeart/2005/8/layout/gear1"/>
    <dgm:cxn modelId="{BB1D14C7-9023-4B16-B879-D9CA05DD4222}" type="presParOf" srcId="{47AB2621-8786-44C9-99FC-70E6B21E446B}" destId="{E8169A66-5DE6-45DE-8A4C-F39923C3EFA9}" srcOrd="12" destOrd="0" presId="urn:microsoft.com/office/officeart/2005/8/layout/gear1"/>
  </dgm:cxnLst>
  <dgm:bg/>
  <dgm:whole>
    <a:ln>
      <a:noFill/>
    </a:ln>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DD09116-7ED0-4D1A-81C9-A9ECCB79565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4B53C79-BCF9-410C-A574-FD2FB2DCAD80}">
      <dgm:prSet phldrT="[besedilo]"/>
      <dgm:spPr>
        <a:solidFill>
          <a:srgbClr val="48AF23"/>
        </a:solidFill>
      </dgm:spPr>
      <dgm:t>
        <a:bodyPr/>
        <a:lstStyle/>
        <a:p>
          <a:r>
            <a:rPr lang="sl-SI" b="1" dirty="0" err="1">
              <a:latin typeface="Arial Black" panose="020B0A04020102020204" pitchFamily="34" charset="0"/>
            </a:rPr>
            <a:t>Light</a:t>
          </a:r>
          <a:r>
            <a:rPr lang="sl-SI" b="1" dirty="0">
              <a:latin typeface="Arial Black" panose="020B0A04020102020204" pitchFamily="34" charset="0"/>
            </a:rPr>
            <a:t> </a:t>
          </a:r>
          <a:r>
            <a:rPr lang="sl-SI" b="1" dirty="0" err="1">
              <a:latin typeface="Arial Black" panose="020B0A04020102020204" pitchFamily="34" charset="0"/>
            </a:rPr>
            <a:t>fraction</a:t>
          </a:r>
          <a:r>
            <a:rPr lang="sl-SI" b="1" dirty="0">
              <a:latin typeface="Arial Black" panose="020B0A04020102020204" pitchFamily="34" charset="0"/>
            </a:rPr>
            <a:t> „A“</a:t>
          </a:r>
          <a:endParaRPr lang="en-US" b="1" dirty="0">
            <a:latin typeface="Arial Black" panose="020B0A04020102020204" pitchFamily="34" charset="0"/>
          </a:endParaRPr>
        </a:p>
      </dgm:t>
    </dgm:pt>
    <dgm:pt modelId="{7F6EF0F5-51A5-4C8F-A812-CD089528A6E5}" type="parTrans" cxnId="{9BAB691A-0BBE-46BE-B01A-DA9FD8532B95}">
      <dgm:prSet/>
      <dgm:spPr/>
      <dgm:t>
        <a:bodyPr/>
        <a:lstStyle/>
        <a:p>
          <a:endParaRPr lang="en-US"/>
        </a:p>
      </dgm:t>
    </dgm:pt>
    <dgm:pt modelId="{9F22AEB3-BCE6-4DB0-9876-1604D118D46B}" type="sibTrans" cxnId="{9BAB691A-0BBE-46BE-B01A-DA9FD8532B95}">
      <dgm:prSet/>
      <dgm:spPr/>
      <dgm:t>
        <a:bodyPr/>
        <a:lstStyle/>
        <a:p>
          <a:endParaRPr lang="en-US"/>
        </a:p>
      </dgm:t>
    </dgm:pt>
    <dgm:pt modelId="{16946494-A4DC-43EA-B9AF-AE8AED71EDEB}">
      <dgm:prSet phldrT="[besedilo]"/>
      <dgm:spPr>
        <a:solidFill>
          <a:srgbClr val="48AF23"/>
        </a:solidFill>
      </dgm:spPr>
      <dgm:t>
        <a:bodyPr/>
        <a:lstStyle/>
        <a:p>
          <a:r>
            <a:rPr lang="sl-SI" b="1" dirty="0" err="1">
              <a:latin typeface="Arial Black" panose="020B0A04020102020204" pitchFamily="34" charset="0"/>
            </a:rPr>
            <a:t>Light</a:t>
          </a:r>
          <a:r>
            <a:rPr lang="sl-SI" b="1" dirty="0">
              <a:latin typeface="Arial Black" panose="020B0A04020102020204" pitchFamily="34" charset="0"/>
            </a:rPr>
            <a:t> </a:t>
          </a:r>
          <a:r>
            <a:rPr lang="sl-SI" b="1" dirty="0" err="1">
              <a:latin typeface="Arial Black" panose="020B0A04020102020204" pitchFamily="34" charset="0"/>
            </a:rPr>
            <a:t>fraction</a:t>
          </a:r>
          <a:r>
            <a:rPr lang="sl-SI" b="1" dirty="0">
              <a:latin typeface="Arial Black" panose="020B0A04020102020204" pitchFamily="34" charset="0"/>
            </a:rPr>
            <a:t> „B“</a:t>
          </a:r>
          <a:endParaRPr lang="en-US" b="1" dirty="0">
            <a:latin typeface="Arial Black" panose="020B0A04020102020204" pitchFamily="34" charset="0"/>
          </a:endParaRPr>
        </a:p>
      </dgm:t>
    </dgm:pt>
    <dgm:pt modelId="{B93C036C-B4B6-4A87-A3E7-25F614C9EE2C}" type="parTrans" cxnId="{43A0CF7A-F142-4E0E-8F98-FCD0D5465AC8}">
      <dgm:prSet/>
      <dgm:spPr/>
      <dgm:t>
        <a:bodyPr/>
        <a:lstStyle/>
        <a:p>
          <a:endParaRPr lang="en-US"/>
        </a:p>
      </dgm:t>
    </dgm:pt>
    <dgm:pt modelId="{205C236A-55EB-4128-B1C3-FB948BE31635}" type="sibTrans" cxnId="{43A0CF7A-F142-4E0E-8F98-FCD0D5465AC8}">
      <dgm:prSet/>
      <dgm:spPr/>
      <dgm:t>
        <a:bodyPr/>
        <a:lstStyle/>
        <a:p>
          <a:endParaRPr lang="en-US"/>
        </a:p>
      </dgm:t>
    </dgm:pt>
    <dgm:pt modelId="{01A6CC99-88E4-4FCB-BD06-4ABA8477C540}">
      <dgm:prSet phldrT="[besedilo]"/>
      <dgm:spPr>
        <a:solidFill>
          <a:srgbClr val="48AF23"/>
        </a:solidFill>
      </dgm:spPr>
      <dgm:t>
        <a:bodyPr/>
        <a:lstStyle/>
        <a:p>
          <a:r>
            <a:rPr lang="sl-SI" b="1" dirty="0" err="1">
              <a:latin typeface="Arial Black" panose="020B0A04020102020204" pitchFamily="34" charset="0"/>
            </a:rPr>
            <a:t>Digestate</a:t>
          </a:r>
          <a:endParaRPr lang="en-US" b="1" dirty="0">
            <a:latin typeface="Arial Black" panose="020B0A04020102020204" pitchFamily="34" charset="0"/>
          </a:endParaRPr>
        </a:p>
      </dgm:t>
    </dgm:pt>
    <dgm:pt modelId="{FE726A43-ECB5-412B-9110-9DE5B49577CB}" type="parTrans" cxnId="{63D0F878-135D-4F06-B53B-CD489E06C93D}">
      <dgm:prSet/>
      <dgm:spPr/>
      <dgm:t>
        <a:bodyPr/>
        <a:lstStyle/>
        <a:p>
          <a:endParaRPr lang="en-US"/>
        </a:p>
      </dgm:t>
    </dgm:pt>
    <dgm:pt modelId="{CDFA08B3-536A-46AD-AD46-A9F04D6CFFF3}" type="sibTrans" cxnId="{63D0F878-135D-4F06-B53B-CD489E06C93D}">
      <dgm:prSet/>
      <dgm:spPr/>
      <dgm:t>
        <a:bodyPr/>
        <a:lstStyle/>
        <a:p>
          <a:endParaRPr lang="en-US"/>
        </a:p>
      </dgm:t>
    </dgm:pt>
    <dgm:pt modelId="{A3E48207-CF25-4E15-9900-AFDC9F3E65D5}">
      <dgm:prSet/>
      <dgm:spPr>
        <a:solidFill>
          <a:srgbClr val="92D050">
            <a:alpha val="90000"/>
          </a:srgbClr>
        </a:solidFill>
      </dgm:spPr>
      <dgm:t>
        <a:bodyPr/>
        <a:lstStyle/>
        <a:p>
          <a:endParaRPr lang="en-US" dirty="0"/>
        </a:p>
      </dgm:t>
    </dgm:pt>
    <dgm:pt modelId="{66048E95-24AA-47DD-B3AF-A058DD986000}" type="parTrans" cxnId="{0BE85667-C4E6-4167-9B2D-3E649B98868F}">
      <dgm:prSet/>
      <dgm:spPr/>
      <dgm:t>
        <a:bodyPr/>
        <a:lstStyle/>
        <a:p>
          <a:endParaRPr lang="en-US"/>
        </a:p>
      </dgm:t>
    </dgm:pt>
    <dgm:pt modelId="{920005D5-A38E-4DC1-8118-3691E70B6BF7}" type="sibTrans" cxnId="{0BE85667-C4E6-4167-9B2D-3E649B98868F}">
      <dgm:prSet/>
      <dgm:spPr/>
      <dgm:t>
        <a:bodyPr/>
        <a:lstStyle/>
        <a:p>
          <a:endParaRPr lang="en-US"/>
        </a:p>
      </dgm:t>
    </dgm:pt>
    <dgm:pt modelId="{6F297632-8ACF-4786-8060-369521328B65}">
      <dgm:prSet phldrT="[besedilo]"/>
      <dgm:spPr>
        <a:solidFill>
          <a:srgbClr val="92D050">
            <a:alpha val="90000"/>
          </a:srgbClr>
        </a:solidFill>
      </dgm:spPr>
      <dgm:t>
        <a:bodyPr/>
        <a:lstStyle/>
        <a:p>
          <a:r>
            <a:rPr lang="sl-SI" noProof="0" dirty="0" err="1">
              <a:latin typeface="Arial Black" panose="020B0A04020102020204" pitchFamily="34" charset="0"/>
            </a:rPr>
            <a:t>Recyclable</a:t>
          </a:r>
          <a:r>
            <a:rPr lang="sl-SI" noProof="0" dirty="0">
              <a:latin typeface="Arial Black" panose="020B0A04020102020204" pitchFamily="34" charset="0"/>
            </a:rPr>
            <a:t> </a:t>
          </a:r>
          <a:r>
            <a:rPr lang="sl-SI" noProof="0" dirty="0" err="1">
              <a:latin typeface="Arial Black" panose="020B0A04020102020204" pitchFamily="34" charset="0"/>
            </a:rPr>
            <a:t>products</a:t>
          </a:r>
          <a:r>
            <a:rPr lang="sl-SI" noProof="0" dirty="0">
              <a:latin typeface="Arial Black" panose="020B0A04020102020204" pitchFamily="34" charset="0"/>
            </a:rPr>
            <a:t> </a:t>
          </a:r>
          <a:endParaRPr lang="en-US" noProof="0" dirty="0">
            <a:latin typeface="Arial Black" panose="020B0A04020102020204" pitchFamily="34" charset="0"/>
          </a:endParaRPr>
        </a:p>
      </dgm:t>
    </dgm:pt>
    <dgm:pt modelId="{0CA43CE7-48DF-4DCD-903D-4A65D2AC9F4E}" type="parTrans" cxnId="{236B7E16-E667-464D-9076-53B7D8982CE6}">
      <dgm:prSet/>
      <dgm:spPr/>
      <dgm:t>
        <a:bodyPr/>
        <a:lstStyle/>
        <a:p>
          <a:endParaRPr lang="en-GB"/>
        </a:p>
      </dgm:t>
    </dgm:pt>
    <dgm:pt modelId="{531D5EB1-8739-420D-B917-9BE239883145}" type="sibTrans" cxnId="{236B7E16-E667-464D-9076-53B7D8982CE6}">
      <dgm:prSet/>
      <dgm:spPr/>
      <dgm:t>
        <a:bodyPr/>
        <a:lstStyle/>
        <a:p>
          <a:endParaRPr lang="en-GB"/>
        </a:p>
      </dgm:t>
    </dgm:pt>
    <dgm:pt modelId="{8CE36983-8A4C-4C00-BC7E-8DBEDBAF4C33}">
      <dgm:prSet phldrT="[besedilo]"/>
      <dgm:spPr>
        <a:solidFill>
          <a:srgbClr val="92D050">
            <a:alpha val="90000"/>
          </a:srgbClr>
        </a:solidFill>
      </dgm:spPr>
      <dgm:t>
        <a:bodyPr/>
        <a:lstStyle/>
        <a:p>
          <a:endParaRPr lang="en-US" dirty="0"/>
        </a:p>
      </dgm:t>
    </dgm:pt>
    <dgm:pt modelId="{05DCB8C0-382A-4C9E-B25D-CA9F7CE46AFF}" type="sibTrans" cxnId="{E09572E6-0AD0-4BEA-BBC3-D69E6FD177AF}">
      <dgm:prSet/>
      <dgm:spPr/>
      <dgm:t>
        <a:bodyPr/>
        <a:lstStyle/>
        <a:p>
          <a:endParaRPr lang="en-GB"/>
        </a:p>
      </dgm:t>
    </dgm:pt>
    <dgm:pt modelId="{FDDC6FDF-95DD-486C-B664-F437FF317DAD}" type="parTrans" cxnId="{E09572E6-0AD0-4BEA-BBC3-D69E6FD177AF}">
      <dgm:prSet/>
      <dgm:spPr/>
      <dgm:t>
        <a:bodyPr/>
        <a:lstStyle/>
        <a:p>
          <a:endParaRPr lang="en-GB"/>
        </a:p>
      </dgm:t>
    </dgm:pt>
    <dgm:pt modelId="{C9358A1C-FB6B-431A-BD48-0E275276B198}">
      <dgm:prSet phldrT="[besedilo]"/>
      <dgm:spPr>
        <a:solidFill>
          <a:srgbClr val="92D050">
            <a:alpha val="90000"/>
          </a:srgbClr>
        </a:solidFill>
      </dgm:spPr>
      <dgm:t>
        <a:bodyPr/>
        <a:lstStyle/>
        <a:p>
          <a:endParaRPr lang="en-US" noProof="0" dirty="0"/>
        </a:p>
      </dgm:t>
    </dgm:pt>
    <dgm:pt modelId="{E040710D-87EF-4BA2-9299-F62E952061E3}" type="parTrans" cxnId="{90F5C2F7-A981-47C3-86CD-B2A1106A3607}">
      <dgm:prSet/>
      <dgm:spPr/>
      <dgm:t>
        <a:bodyPr/>
        <a:lstStyle/>
        <a:p>
          <a:endParaRPr lang="sl-SI"/>
        </a:p>
      </dgm:t>
    </dgm:pt>
    <dgm:pt modelId="{DF0E52B4-12AD-457B-959C-AA570C569621}" type="sibTrans" cxnId="{90F5C2F7-A981-47C3-86CD-B2A1106A3607}">
      <dgm:prSet/>
      <dgm:spPr/>
      <dgm:t>
        <a:bodyPr/>
        <a:lstStyle/>
        <a:p>
          <a:endParaRPr lang="sl-SI"/>
        </a:p>
      </dgm:t>
    </dgm:pt>
    <dgm:pt modelId="{7ABC95DF-8F91-41F6-B6FA-5E5CAA099306}">
      <dgm:prSet phldrT="[besedilo]"/>
      <dgm:spPr>
        <a:solidFill>
          <a:srgbClr val="92D050">
            <a:alpha val="90000"/>
          </a:srgbClr>
        </a:solidFill>
      </dgm:spPr>
      <dgm:t>
        <a:bodyPr/>
        <a:lstStyle/>
        <a:p>
          <a:endParaRPr lang="en-US" noProof="0" dirty="0"/>
        </a:p>
      </dgm:t>
    </dgm:pt>
    <dgm:pt modelId="{6E57E65A-0F4E-49BE-A55E-701B7D510086}" type="parTrans" cxnId="{8A787196-3E98-4B2E-B293-B6A1B6A796AE}">
      <dgm:prSet/>
      <dgm:spPr/>
      <dgm:t>
        <a:bodyPr/>
        <a:lstStyle/>
        <a:p>
          <a:endParaRPr lang="sl-SI"/>
        </a:p>
      </dgm:t>
    </dgm:pt>
    <dgm:pt modelId="{23CE2FCD-88E0-45BD-AB3A-406A03E319D5}" type="sibTrans" cxnId="{8A787196-3E98-4B2E-B293-B6A1B6A796AE}">
      <dgm:prSet/>
      <dgm:spPr/>
      <dgm:t>
        <a:bodyPr/>
        <a:lstStyle/>
        <a:p>
          <a:endParaRPr lang="sl-SI"/>
        </a:p>
      </dgm:t>
    </dgm:pt>
    <dgm:pt modelId="{92C9712B-F48D-4743-92FE-EDE6D4436A60}" type="pres">
      <dgm:prSet presAssocID="{3DD09116-7ED0-4D1A-81C9-A9ECCB795657}" presName="linear" presStyleCnt="0">
        <dgm:presLayoutVars>
          <dgm:dir/>
          <dgm:animLvl val="lvl"/>
          <dgm:resizeHandles val="exact"/>
        </dgm:presLayoutVars>
      </dgm:prSet>
      <dgm:spPr/>
    </dgm:pt>
    <dgm:pt modelId="{6B55683F-0FD2-43DF-8CC0-69E887E71712}" type="pres">
      <dgm:prSet presAssocID="{94B53C79-BCF9-410C-A574-FD2FB2DCAD80}" presName="parentLin" presStyleCnt="0"/>
      <dgm:spPr/>
    </dgm:pt>
    <dgm:pt modelId="{F757BE8F-FD0D-4C0C-B978-106CA4F1A8C5}" type="pres">
      <dgm:prSet presAssocID="{94B53C79-BCF9-410C-A574-FD2FB2DCAD80}" presName="parentLeftMargin" presStyleLbl="node1" presStyleIdx="0" presStyleCnt="4"/>
      <dgm:spPr/>
    </dgm:pt>
    <dgm:pt modelId="{A018D9D9-FFB5-43EB-BA55-AC65DF6C6189}" type="pres">
      <dgm:prSet presAssocID="{94B53C79-BCF9-410C-A574-FD2FB2DCAD80}" presName="parentText" presStyleLbl="node1" presStyleIdx="0" presStyleCnt="4">
        <dgm:presLayoutVars>
          <dgm:chMax val="0"/>
          <dgm:bulletEnabled val="1"/>
        </dgm:presLayoutVars>
      </dgm:prSet>
      <dgm:spPr/>
    </dgm:pt>
    <dgm:pt modelId="{D5AE4978-5642-442A-BA2E-1CFC59696D9E}" type="pres">
      <dgm:prSet presAssocID="{94B53C79-BCF9-410C-A574-FD2FB2DCAD80}" presName="negativeSpace" presStyleCnt="0"/>
      <dgm:spPr/>
    </dgm:pt>
    <dgm:pt modelId="{7CEDF860-ADE2-416B-B0D5-EAD14590C2D9}" type="pres">
      <dgm:prSet presAssocID="{94B53C79-BCF9-410C-A574-FD2FB2DCAD80}" presName="childText" presStyleLbl="conFgAcc1" presStyleIdx="0" presStyleCnt="4">
        <dgm:presLayoutVars>
          <dgm:bulletEnabled val="1"/>
        </dgm:presLayoutVars>
      </dgm:prSet>
      <dgm:spPr/>
    </dgm:pt>
    <dgm:pt modelId="{50C4BCBC-EDE7-4555-885D-4261D44B55CB}" type="pres">
      <dgm:prSet presAssocID="{9F22AEB3-BCE6-4DB0-9876-1604D118D46B}" presName="spaceBetweenRectangles" presStyleCnt="0"/>
      <dgm:spPr/>
    </dgm:pt>
    <dgm:pt modelId="{FDA74420-9E70-4649-97FA-10FFB4846A6C}" type="pres">
      <dgm:prSet presAssocID="{16946494-A4DC-43EA-B9AF-AE8AED71EDEB}" presName="parentLin" presStyleCnt="0"/>
      <dgm:spPr/>
    </dgm:pt>
    <dgm:pt modelId="{5C75D8DC-C3F1-4255-942A-E95E2C495532}" type="pres">
      <dgm:prSet presAssocID="{16946494-A4DC-43EA-B9AF-AE8AED71EDEB}" presName="parentLeftMargin" presStyleLbl="node1" presStyleIdx="0" presStyleCnt="4"/>
      <dgm:spPr/>
    </dgm:pt>
    <dgm:pt modelId="{FD1AC24C-5C4C-42EB-8268-79BB84D1D17D}" type="pres">
      <dgm:prSet presAssocID="{16946494-A4DC-43EA-B9AF-AE8AED71EDEB}" presName="parentText" presStyleLbl="node1" presStyleIdx="1" presStyleCnt="4">
        <dgm:presLayoutVars>
          <dgm:chMax val="0"/>
          <dgm:bulletEnabled val="1"/>
        </dgm:presLayoutVars>
      </dgm:prSet>
      <dgm:spPr/>
    </dgm:pt>
    <dgm:pt modelId="{D5151552-1C94-428A-8128-722E887E2858}" type="pres">
      <dgm:prSet presAssocID="{16946494-A4DC-43EA-B9AF-AE8AED71EDEB}" presName="negativeSpace" presStyleCnt="0"/>
      <dgm:spPr/>
    </dgm:pt>
    <dgm:pt modelId="{A196045E-6AE0-4EFC-A669-E62432D83944}" type="pres">
      <dgm:prSet presAssocID="{16946494-A4DC-43EA-B9AF-AE8AED71EDEB}" presName="childText" presStyleLbl="conFgAcc1" presStyleIdx="1" presStyleCnt="4">
        <dgm:presLayoutVars>
          <dgm:bulletEnabled val="1"/>
        </dgm:presLayoutVars>
      </dgm:prSet>
      <dgm:spPr/>
    </dgm:pt>
    <dgm:pt modelId="{F0EC55A1-F408-47CC-BFCA-D092BB9073C7}" type="pres">
      <dgm:prSet presAssocID="{205C236A-55EB-4128-B1C3-FB948BE31635}" presName="spaceBetweenRectangles" presStyleCnt="0"/>
      <dgm:spPr/>
    </dgm:pt>
    <dgm:pt modelId="{C63620B8-B6BE-4749-9656-E583063CA45E}" type="pres">
      <dgm:prSet presAssocID="{01A6CC99-88E4-4FCB-BD06-4ABA8477C540}" presName="parentLin" presStyleCnt="0"/>
      <dgm:spPr/>
    </dgm:pt>
    <dgm:pt modelId="{738BD3AE-CD6E-4B6A-A17C-A5B0D766A6D0}" type="pres">
      <dgm:prSet presAssocID="{01A6CC99-88E4-4FCB-BD06-4ABA8477C540}" presName="parentLeftMargin" presStyleLbl="node1" presStyleIdx="1" presStyleCnt="4"/>
      <dgm:spPr/>
    </dgm:pt>
    <dgm:pt modelId="{2988D787-CC0F-4571-A5BA-06AFCABDF8DE}" type="pres">
      <dgm:prSet presAssocID="{01A6CC99-88E4-4FCB-BD06-4ABA8477C540}" presName="parentText" presStyleLbl="node1" presStyleIdx="2" presStyleCnt="4">
        <dgm:presLayoutVars>
          <dgm:chMax val="0"/>
          <dgm:bulletEnabled val="1"/>
        </dgm:presLayoutVars>
      </dgm:prSet>
      <dgm:spPr/>
    </dgm:pt>
    <dgm:pt modelId="{2A7ABA7A-7796-4429-91EF-C00C10CB4753}" type="pres">
      <dgm:prSet presAssocID="{01A6CC99-88E4-4FCB-BD06-4ABA8477C540}" presName="negativeSpace" presStyleCnt="0"/>
      <dgm:spPr/>
    </dgm:pt>
    <dgm:pt modelId="{35970DEA-0247-4C5B-9C14-BC99DD45FD4F}" type="pres">
      <dgm:prSet presAssocID="{01A6CC99-88E4-4FCB-BD06-4ABA8477C540}" presName="childText" presStyleLbl="conFgAcc1" presStyleIdx="2" presStyleCnt="4">
        <dgm:presLayoutVars>
          <dgm:bulletEnabled val="1"/>
        </dgm:presLayoutVars>
      </dgm:prSet>
      <dgm:spPr/>
    </dgm:pt>
    <dgm:pt modelId="{C2E39CE5-4690-40E5-8201-D62C07370E00}" type="pres">
      <dgm:prSet presAssocID="{CDFA08B3-536A-46AD-AD46-A9F04D6CFFF3}" presName="spaceBetweenRectangles" presStyleCnt="0"/>
      <dgm:spPr/>
    </dgm:pt>
    <dgm:pt modelId="{02121731-AAFD-457D-AE90-391A2AA56B37}" type="pres">
      <dgm:prSet presAssocID="{6F297632-8ACF-4786-8060-369521328B65}" presName="parentLin" presStyleCnt="0"/>
      <dgm:spPr/>
    </dgm:pt>
    <dgm:pt modelId="{DC47F676-7136-4440-82F0-032196DA38F7}" type="pres">
      <dgm:prSet presAssocID="{6F297632-8ACF-4786-8060-369521328B65}" presName="parentLeftMargin" presStyleLbl="node1" presStyleIdx="2" presStyleCnt="4"/>
      <dgm:spPr/>
    </dgm:pt>
    <dgm:pt modelId="{3283EEE3-7EC9-4131-AC8B-F5658692963E}" type="pres">
      <dgm:prSet presAssocID="{6F297632-8ACF-4786-8060-369521328B65}" presName="parentText" presStyleLbl="node1" presStyleIdx="3" presStyleCnt="4" custLinFactNeighborX="-6269" custLinFactNeighborY="7535">
        <dgm:presLayoutVars>
          <dgm:chMax val="0"/>
          <dgm:bulletEnabled val="1"/>
        </dgm:presLayoutVars>
      </dgm:prSet>
      <dgm:spPr/>
    </dgm:pt>
    <dgm:pt modelId="{5E1B3AF1-66B4-4C80-B40E-EF65AC28747C}" type="pres">
      <dgm:prSet presAssocID="{6F297632-8ACF-4786-8060-369521328B65}" presName="negativeSpace" presStyleCnt="0"/>
      <dgm:spPr/>
    </dgm:pt>
    <dgm:pt modelId="{1AF2EB46-EFEE-43B8-97DE-49BEE693A83B}" type="pres">
      <dgm:prSet presAssocID="{6F297632-8ACF-4786-8060-369521328B65}" presName="childText" presStyleLbl="conFgAcc1" presStyleIdx="3" presStyleCnt="4">
        <dgm:presLayoutVars>
          <dgm:bulletEnabled val="1"/>
        </dgm:presLayoutVars>
      </dgm:prSet>
      <dgm:spPr/>
    </dgm:pt>
  </dgm:ptLst>
  <dgm:cxnLst>
    <dgm:cxn modelId="{29E2C005-51DF-44E4-AF76-6C19980246D9}" type="presOf" srcId="{3DD09116-7ED0-4D1A-81C9-A9ECCB795657}" destId="{92C9712B-F48D-4743-92FE-EDE6D4436A60}" srcOrd="0" destOrd="0" presId="urn:microsoft.com/office/officeart/2005/8/layout/list1"/>
    <dgm:cxn modelId="{236B7E16-E667-464D-9076-53B7D8982CE6}" srcId="{3DD09116-7ED0-4D1A-81C9-A9ECCB795657}" destId="{6F297632-8ACF-4786-8060-369521328B65}" srcOrd="3" destOrd="0" parTransId="{0CA43CE7-48DF-4DCD-903D-4A65D2AC9F4E}" sibTransId="{531D5EB1-8739-420D-B917-9BE239883145}"/>
    <dgm:cxn modelId="{9BAB691A-0BBE-46BE-B01A-DA9FD8532B95}" srcId="{3DD09116-7ED0-4D1A-81C9-A9ECCB795657}" destId="{94B53C79-BCF9-410C-A574-FD2FB2DCAD80}" srcOrd="0" destOrd="0" parTransId="{7F6EF0F5-51A5-4C8F-A812-CD089528A6E5}" sibTransId="{9F22AEB3-BCE6-4DB0-9876-1604D118D46B}"/>
    <dgm:cxn modelId="{D21FE22E-4B59-4E22-BCBF-CB4C9CBF6B4A}" type="presOf" srcId="{6F297632-8ACF-4786-8060-369521328B65}" destId="{3283EEE3-7EC9-4131-AC8B-F5658692963E}" srcOrd="1" destOrd="0" presId="urn:microsoft.com/office/officeart/2005/8/layout/list1"/>
    <dgm:cxn modelId="{0A8F673A-15E4-41DF-9A2F-A1FAD3FE3236}" type="presOf" srcId="{94B53C79-BCF9-410C-A574-FD2FB2DCAD80}" destId="{F757BE8F-FD0D-4C0C-B978-106CA4F1A8C5}" srcOrd="0" destOrd="0" presId="urn:microsoft.com/office/officeart/2005/8/layout/list1"/>
    <dgm:cxn modelId="{5773125F-08F8-4004-8FE9-84DCD701C0DD}" type="presOf" srcId="{A3E48207-CF25-4E15-9900-AFDC9F3E65D5}" destId="{7CEDF860-ADE2-416B-B0D5-EAD14590C2D9}" srcOrd="0" destOrd="0" presId="urn:microsoft.com/office/officeart/2005/8/layout/list1"/>
    <dgm:cxn modelId="{6D63AA44-0573-4CFD-A3E9-37ED19B259E9}" type="presOf" srcId="{16946494-A4DC-43EA-B9AF-AE8AED71EDEB}" destId="{5C75D8DC-C3F1-4255-942A-E95E2C495532}" srcOrd="0" destOrd="0" presId="urn:microsoft.com/office/officeart/2005/8/layout/list1"/>
    <dgm:cxn modelId="{0BE85667-C4E6-4167-9B2D-3E649B98868F}" srcId="{94B53C79-BCF9-410C-A574-FD2FB2DCAD80}" destId="{A3E48207-CF25-4E15-9900-AFDC9F3E65D5}" srcOrd="0" destOrd="0" parTransId="{66048E95-24AA-47DD-B3AF-A058DD986000}" sibTransId="{920005D5-A38E-4DC1-8118-3691E70B6BF7}"/>
    <dgm:cxn modelId="{C3797C4A-3C45-42A4-AA2E-1BF3EFC406B1}" type="presOf" srcId="{16946494-A4DC-43EA-B9AF-AE8AED71EDEB}" destId="{FD1AC24C-5C4C-42EB-8268-79BB84D1D17D}" srcOrd="1" destOrd="0" presId="urn:microsoft.com/office/officeart/2005/8/layout/list1"/>
    <dgm:cxn modelId="{12D5AA76-D82A-496A-B5EC-77645F978C40}" type="presOf" srcId="{01A6CC99-88E4-4FCB-BD06-4ABA8477C540}" destId="{2988D787-CC0F-4571-A5BA-06AFCABDF8DE}" srcOrd="1" destOrd="0" presId="urn:microsoft.com/office/officeart/2005/8/layout/list1"/>
    <dgm:cxn modelId="{63D0F878-135D-4F06-B53B-CD489E06C93D}" srcId="{3DD09116-7ED0-4D1A-81C9-A9ECCB795657}" destId="{01A6CC99-88E4-4FCB-BD06-4ABA8477C540}" srcOrd="2" destOrd="0" parTransId="{FE726A43-ECB5-412B-9110-9DE5B49577CB}" sibTransId="{CDFA08B3-536A-46AD-AD46-A9F04D6CFFF3}"/>
    <dgm:cxn modelId="{43A0CF7A-F142-4E0E-8F98-FCD0D5465AC8}" srcId="{3DD09116-7ED0-4D1A-81C9-A9ECCB795657}" destId="{16946494-A4DC-43EA-B9AF-AE8AED71EDEB}" srcOrd="1" destOrd="0" parTransId="{B93C036C-B4B6-4A87-A3E7-25F614C9EE2C}" sibTransId="{205C236A-55EB-4128-B1C3-FB948BE31635}"/>
    <dgm:cxn modelId="{0DA3F87A-207A-4CD6-BC24-5759B9DFEBF6}" type="presOf" srcId="{C9358A1C-FB6B-431A-BD48-0E275276B198}" destId="{35970DEA-0247-4C5B-9C14-BC99DD45FD4F}" srcOrd="0" destOrd="0" presId="urn:microsoft.com/office/officeart/2005/8/layout/list1"/>
    <dgm:cxn modelId="{8A787196-3E98-4B2E-B293-B6A1B6A796AE}" srcId="{6F297632-8ACF-4786-8060-369521328B65}" destId="{7ABC95DF-8F91-41F6-B6FA-5E5CAA099306}" srcOrd="0" destOrd="0" parTransId="{6E57E65A-0F4E-49BE-A55E-701B7D510086}" sibTransId="{23CE2FCD-88E0-45BD-AB3A-406A03E319D5}"/>
    <dgm:cxn modelId="{B37188AC-1C05-4666-92D2-F7CCF094B095}" type="presOf" srcId="{6F297632-8ACF-4786-8060-369521328B65}" destId="{DC47F676-7136-4440-82F0-032196DA38F7}" srcOrd="0" destOrd="0" presId="urn:microsoft.com/office/officeart/2005/8/layout/list1"/>
    <dgm:cxn modelId="{C4BC07B4-6CBA-4880-BA69-2CE16E1B2BC4}" type="presOf" srcId="{7ABC95DF-8F91-41F6-B6FA-5E5CAA099306}" destId="{1AF2EB46-EFEE-43B8-97DE-49BEE693A83B}" srcOrd="0" destOrd="0" presId="urn:microsoft.com/office/officeart/2005/8/layout/list1"/>
    <dgm:cxn modelId="{694597BC-1CD1-49EB-AD1B-5D4A6CF3B259}" type="presOf" srcId="{01A6CC99-88E4-4FCB-BD06-4ABA8477C540}" destId="{738BD3AE-CD6E-4B6A-A17C-A5B0D766A6D0}" srcOrd="0" destOrd="0" presId="urn:microsoft.com/office/officeart/2005/8/layout/list1"/>
    <dgm:cxn modelId="{86D51DBE-DF4F-4DC5-A52F-4DC9C00C08F5}" type="presOf" srcId="{94B53C79-BCF9-410C-A574-FD2FB2DCAD80}" destId="{A018D9D9-FFB5-43EB-BA55-AC65DF6C6189}" srcOrd="1" destOrd="0" presId="urn:microsoft.com/office/officeart/2005/8/layout/list1"/>
    <dgm:cxn modelId="{E09572E6-0AD0-4BEA-BBC3-D69E6FD177AF}" srcId="{16946494-A4DC-43EA-B9AF-AE8AED71EDEB}" destId="{8CE36983-8A4C-4C00-BC7E-8DBEDBAF4C33}" srcOrd="0" destOrd="0" parTransId="{FDDC6FDF-95DD-486C-B664-F437FF317DAD}" sibTransId="{05DCB8C0-382A-4C9E-B25D-CA9F7CE46AFF}"/>
    <dgm:cxn modelId="{90F5C2F7-A981-47C3-86CD-B2A1106A3607}" srcId="{01A6CC99-88E4-4FCB-BD06-4ABA8477C540}" destId="{C9358A1C-FB6B-431A-BD48-0E275276B198}" srcOrd="0" destOrd="0" parTransId="{E040710D-87EF-4BA2-9299-F62E952061E3}" sibTransId="{DF0E52B4-12AD-457B-959C-AA570C569621}"/>
    <dgm:cxn modelId="{51F87BFC-E244-47C6-AD6D-23273AC5D117}" type="presOf" srcId="{8CE36983-8A4C-4C00-BC7E-8DBEDBAF4C33}" destId="{A196045E-6AE0-4EFC-A669-E62432D83944}" srcOrd="0" destOrd="0" presId="urn:microsoft.com/office/officeart/2005/8/layout/list1"/>
    <dgm:cxn modelId="{27CD87BD-EAD8-4701-92F2-FE176F3F9C79}" type="presParOf" srcId="{92C9712B-F48D-4743-92FE-EDE6D4436A60}" destId="{6B55683F-0FD2-43DF-8CC0-69E887E71712}" srcOrd="0" destOrd="0" presId="urn:microsoft.com/office/officeart/2005/8/layout/list1"/>
    <dgm:cxn modelId="{F3A93F64-480F-4E4A-83C9-2B4309D94413}" type="presParOf" srcId="{6B55683F-0FD2-43DF-8CC0-69E887E71712}" destId="{F757BE8F-FD0D-4C0C-B978-106CA4F1A8C5}" srcOrd="0" destOrd="0" presId="urn:microsoft.com/office/officeart/2005/8/layout/list1"/>
    <dgm:cxn modelId="{4ACA13AE-A25E-4062-89FD-A123E840528F}" type="presParOf" srcId="{6B55683F-0FD2-43DF-8CC0-69E887E71712}" destId="{A018D9D9-FFB5-43EB-BA55-AC65DF6C6189}" srcOrd="1" destOrd="0" presId="urn:microsoft.com/office/officeart/2005/8/layout/list1"/>
    <dgm:cxn modelId="{A9B7F842-092A-4603-99E4-3E7515F639CE}" type="presParOf" srcId="{92C9712B-F48D-4743-92FE-EDE6D4436A60}" destId="{D5AE4978-5642-442A-BA2E-1CFC59696D9E}" srcOrd="1" destOrd="0" presId="urn:microsoft.com/office/officeart/2005/8/layout/list1"/>
    <dgm:cxn modelId="{C6946C27-7511-4158-8B7A-4CE62D91F166}" type="presParOf" srcId="{92C9712B-F48D-4743-92FE-EDE6D4436A60}" destId="{7CEDF860-ADE2-416B-B0D5-EAD14590C2D9}" srcOrd="2" destOrd="0" presId="urn:microsoft.com/office/officeart/2005/8/layout/list1"/>
    <dgm:cxn modelId="{557116AE-7B42-4ED5-B475-0C22ABBDAC28}" type="presParOf" srcId="{92C9712B-F48D-4743-92FE-EDE6D4436A60}" destId="{50C4BCBC-EDE7-4555-885D-4261D44B55CB}" srcOrd="3" destOrd="0" presId="urn:microsoft.com/office/officeart/2005/8/layout/list1"/>
    <dgm:cxn modelId="{B2AF65E4-88C4-4681-AE96-464B381F7CE5}" type="presParOf" srcId="{92C9712B-F48D-4743-92FE-EDE6D4436A60}" destId="{FDA74420-9E70-4649-97FA-10FFB4846A6C}" srcOrd="4" destOrd="0" presId="urn:microsoft.com/office/officeart/2005/8/layout/list1"/>
    <dgm:cxn modelId="{5DA87669-74E3-4E1A-8F53-4F761CE400C1}" type="presParOf" srcId="{FDA74420-9E70-4649-97FA-10FFB4846A6C}" destId="{5C75D8DC-C3F1-4255-942A-E95E2C495532}" srcOrd="0" destOrd="0" presId="urn:microsoft.com/office/officeart/2005/8/layout/list1"/>
    <dgm:cxn modelId="{17180A9C-CA0C-4C91-88B9-37AEEFA6305A}" type="presParOf" srcId="{FDA74420-9E70-4649-97FA-10FFB4846A6C}" destId="{FD1AC24C-5C4C-42EB-8268-79BB84D1D17D}" srcOrd="1" destOrd="0" presId="urn:microsoft.com/office/officeart/2005/8/layout/list1"/>
    <dgm:cxn modelId="{5179104D-C40D-4AE7-80EC-46EC462C38FD}" type="presParOf" srcId="{92C9712B-F48D-4743-92FE-EDE6D4436A60}" destId="{D5151552-1C94-428A-8128-722E887E2858}" srcOrd="5" destOrd="0" presId="urn:microsoft.com/office/officeart/2005/8/layout/list1"/>
    <dgm:cxn modelId="{1DA70BFE-18AC-409E-B7E3-B5D4AC76F961}" type="presParOf" srcId="{92C9712B-F48D-4743-92FE-EDE6D4436A60}" destId="{A196045E-6AE0-4EFC-A669-E62432D83944}" srcOrd="6" destOrd="0" presId="urn:microsoft.com/office/officeart/2005/8/layout/list1"/>
    <dgm:cxn modelId="{041EEFAD-BD26-4A9B-87FC-C827CE525848}" type="presParOf" srcId="{92C9712B-F48D-4743-92FE-EDE6D4436A60}" destId="{F0EC55A1-F408-47CC-BFCA-D092BB9073C7}" srcOrd="7" destOrd="0" presId="urn:microsoft.com/office/officeart/2005/8/layout/list1"/>
    <dgm:cxn modelId="{65CE8E30-3CFF-4686-B733-F0401896AB9F}" type="presParOf" srcId="{92C9712B-F48D-4743-92FE-EDE6D4436A60}" destId="{C63620B8-B6BE-4749-9656-E583063CA45E}" srcOrd="8" destOrd="0" presId="urn:microsoft.com/office/officeart/2005/8/layout/list1"/>
    <dgm:cxn modelId="{75DC62F3-F468-4174-A982-19436F0176F9}" type="presParOf" srcId="{C63620B8-B6BE-4749-9656-E583063CA45E}" destId="{738BD3AE-CD6E-4B6A-A17C-A5B0D766A6D0}" srcOrd="0" destOrd="0" presId="urn:microsoft.com/office/officeart/2005/8/layout/list1"/>
    <dgm:cxn modelId="{ADE5C056-46B1-4A11-AF83-D463B9707C5D}" type="presParOf" srcId="{C63620B8-B6BE-4749-9656-E583063CA45E}" destId="{2988D787-CC0F-4571-A5BA-06AFCABDF8DE}" srcOrd="1" destOrd="0" presId="urn:microsoft.com/office/officeart/2005/8/layout/list1"/>
    <dgm:cxn modelId="{615A12CA-BB43-4DD8-9657-7DC7A7F37885}" type="presParOf" srcId="{92C9712B-F48D-4743-92FE-EDE6D4436A60}" destId="{2A7ABA7A-7796-4429-91EF-C00C10CB4753}" srcOrd="9" destOrd="0" presId="urn:microsoft.com/office/officeart/2005/8/layout/list1"/>
    <dgm:cxn modelId="{0AB683B2-EB25-4491-919A-24C8AD9A59E0}" type="presParOf" srcId="{92C9712B-F48D-4743-92FE-EDE6D4436A60}" destId="{35970DEA-0247-4C5B-9C14-BC99DD45FD4F}" srcOrd="10" destOrd="0" presId="urn:microsoft.com/office/officeart/2005/8/layout/list1"/>
    <dgm:cxn modelId="{5EE03BE1-3110-4DD7-A19A-C90CB7D38E0F}" type="presParOf" srcId="{92C9712B-F48D-4743-92FE-EDE6D4436A60}" destId="{C2E39CE5-4690-40E5-8201-D62C07370E00}" srcOrd="11" destOrd="0" presId="urn:microsoft.com/office/officeart/2005/8/layout/list1"/>
    <dgm:cxn modelId="{BB8BF219-1B90-43EA-80A7-9DC7EE197090}" type="presParOf" srcId="{92C9712B-F48D-4743-92FE-EDE6D4436A60}" destId="{02121731-AAFD-457D-AE90-391A2AA56B37}" srcOrd="12" destOrd="0" presId="urn:microsoft.com/office/officeart/2005/8/layout/list1"/>
    <dgm:cxn modelId="{7C2A9B6F-A6E5-46DA-84F0-EA66F9AB721E}" type="presParOf" srcId="{02121731-AAFD-457D-AE90-391A2AA56B37}" destId="{DC47F676-7136-4440-82F0-032196DA38F7}" srcOrd="0" destOrd="0" presId="urn:microsoft.com/office/officeart/2005/8/layout/list1"/>
    <dgm:cxn modelId="{458DD6E4-1252-4CD4-84A4-2E28D00A6A51}" type="presParOf" srcId="{02121731-AAFD-457D-AE90-391A2AA56B37}" destId="{3283EEE3-7EC9-4131-AC8B-F5658692963E}" srcOrd="1" destOrd="0" presId="urn:microsoft.com/office/officeart/2005/8/layout/list1"/>
    <dgm:cxn modelId="{019AD3D2-3BC0-46D2-B6CD-486F331D3A89}" type="presParOf" srcId="{92C9712B-F48D-4743-92FE-EDE6D4436A60}" destId="{5E1B3AF1-66B4-4C80-B40E-EF65AC28747C}" srcOrd="13" destOrd="0" presId="urn:microsoft.com/office/officeart/2005/8/layout/list1"/>
    <dgm:cxn modelId="{5991BD31-00D7-424F-B8E5-430B1E703866}" type="presParOf" srcId="{92C9712B-F48D-4743-92FE-EDE6D4436A60}" destId="{1AF2EB46-EFEE-43B8-97DE-49BEE693A83B}" srcOrd="14" destOrd="0" presId="urn:microsoft.com/office/officeart/2005/8/layout/list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598B90-124D-49B8-B92A-8735EAF51B6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A9739E3-BC74-4D79-9AD2-1A19DC2894B8}">
      <dgm:prSet phldrT="[besedilo]" custT="1"/>
      <dgm:spPr>
        <a:solidFill>
          <a:srgbClr val="48AF23"/>
        </a:solidFill>
      </dgm:spPr>
      <dgm:t>
        <a:bodyPr/>
        <a:lstStyle/>
        <a:p>
          <a:r>
            <a:rPr lang="sl-SI" sz="1200" b="1" dirty="0" err="1">
              <a:latin typeface="Arial Black" panose="020B0A04020102020204" pitchFamily="34" charset="0"/>
            </a:rPr>
            <a:t>Residual</a:t>
          </a:r>
          <a:r>
            <a:rPr lang="sl-SI" sz="1200" b="1" dirty="0">
              <a:latin typeface="Arial Black" panose="020B0A04020102020204" pitchFamily="34" charset="0"/>
            </a:rPr>
            <a:t> </a:t>
          </a:r>
          <a:r>
            <a:rPr lang="sl-SI" sz="1200" b="1" dirty="0" err="1">
              <a:latin typeface="Arial Black" panose="020B0A04020102020204" pitchFamily="34" charset="0"/>
            </a:rPr>
            <a:t>waste</a:t>
          </a:r>
          <a:r>
            <a:rPr lang="sl-SI" sz="1200" b="1" dirty="0">
              <a:latin typeface="Arial Black" panose="020B0A04020102020204" pitchFamily="34" charset="0"/>
            </a:rPr>
            <a:t> - </a:t>
          </a:r>
          <a:r>
            <a:rPr lang="sl-SI" sz="1200" b="1" dirty="0" err="1">
              <a:latin typeface="Arial Black" panose="020B0A04020102020204" pitchFamily="34" charset="0"/>
            </a:rPr>
            <a:t>Landfilling</a:t>
          </a:r>
          <a:endParaRPr lang="en-US" sz="1200" b="1" dirty="0">
            <a:latin typeface="Arial Black" panose="020B0A04020102020204" pitchFamily="34" charset="0"/>
          </a:endParaRPr>
        </a:p>
      </dgm:t>
    </dgm:pt>
    <dgm:pt modelId="{3F221CF9-D631-4BB2-9C61-EF76F693BC4C}" type="parTrans" cxnId="{0500149D-4F84-4DDD-B67E-52B946C78C86}">
      <dgm:prSet/>
      <dgm:spPr/>
      <dgm:t>
        <a:bodyPr/>
        <a:lstStyle/>
        <a:p>
          <a:endParaRPr lang="en-US"/>
        </a:p>
      </dgm:t>
    </dgm:pt>
    <dgm:pt modelId="{CF614C6D-6CAD-480B-9301-F2B3F502EC72}" type="sibTrans" cxnId="{0500149D-4F84-4DDD-B67E-52B946C78C86}">
      <dgm:prSet/>
      <dgm:spPr/>
      <dgm:t>
        <a:bodyPr/>
        <a:lstStyle/>
        <a:p>
          <a:endParaRPr lang="en-US"/>
        </a:p>
      </dgm:t>
    </dgm:pt>
    <dgm:pt modelId="{3CAA0DBD-5551-4C96-9A1D-CC8B218450BB}">
      <dgm:prSet phldrT="[besedilo]" custT="1"/>
      <dgm:spPr>
        <a:solidFill>
          <a:srgbClr val="48AF23"/>
        </a:solidFill>
      </dgm:spPr>
      <dgm:t>
        <a:bodyPr/>
        <a:lstStyle/>
        <a:p>
          <a:r>
            <a:rPr lang="sl-SI" sz="1200" b="1" dirty="0" err="1">
              <a:latin typeface="Arial Black" panose="020B0A04020102020204" pitchFamily="34" charset="0"/>
            </a:rPr>
            <a:t>Biogas</a:t>
          </a:r>
          <a:r>
            <a:rPr lang="sl-SI" sz="1200" b="1" dirty="0">
              <a:latin typeface="Arial Black" panose="020B0A04020102020204" pitchFamily="34" charset="0"/>
            </a:rPr>
            <a:t> / </a:t>
          </a:r>
          <a:r>
            <a:rPr lang="sl-SI" sz="1200" b="1" dirty="0" err="1">
              <a:latin typeface="Arial Black" panose="020B0A04020102020204" pitchFamily="34" charset="0"/>
            </a:rPr>
            <a:t>heat</a:t>
          </a:r>
          <a:r>
            <a:rPr lang="sl-SI" sz="1200" b="1" dirty="0">
              <a:latin typeface="Arial Black" panose="020B0A04020102020204" pitchFamily="34" charset="0"/>
            </a:rPr>
            <a:t> / </a:t>
          </a:r>
          <a:r>
            <a:rPr lang="sl-SI" sz="1200" b="1" dirty="0" err="1">
              <a:latin typeface="Arial Black" panose="020B0A04020102020204" pitchFamily="34" charset="0"/>
            </a:rPr>
            <a:t>electricity</a:t>
          </a:r>
          <a:endParaRPr lang="en-US" sz="1200" b="1" dirty="0">
            <a:latin typeface="Arial Black" panose="020B0A04020102020204" pitchFamily="34" charset="0"/>
          </a:endParaRPr>
        </a:p>
      </dgm:t>
    </dgm:pt>
    <dgm:pt modelId="{740F82BB-6043-46D7-AC8D-172545E53BB5}" type="parTrans" cxnId="{BAF400D6-0304-4C6B-BA34-6BCF31E7AA14}">
      <dgm:prSet/>
      <dgm:spPr/>
      <dgm:t>
        <a:bodyPr/>
        <a:lstStyle/>
        <a:p>
          <a:endParaRPr lang="en-US"/>
        </a:p>
      </dgm:t>
    </dgm:pt>
    <dgm:pt modelId="{0780A79C-C433-494C-BE47-9A9E067F9B04}" type="sibTrans" cxnId="{BAF400D6-0304-4C6B-BA34-6BCF31E7AA14}">
      <dgm:prSet/>
      <dgm:spPr/>
      <dgm:t>
        <a:bodyPr/>
        <a:lstStyle/>
        <a:p>
          <a:endParaRPr lang="en-US"/>
        </a:p>
      </dgm:t>
    </dgm:pt>
    <dgm:pt modelId="{7C31C0DD-8728-40D9-A1ED-97B24BFD69D9}">
      <dgm:prSet custT="1"/>
      <dgm:spPr>
        <a:solidFill>
          <a:srgbClr val="92D050">
            <a:alpha val="90000"/>
          </a:srgbClr>
        </a:solidFill>
      </dgm:spPr>
      <dgm:t>
        <a:bodyPr/>
        <a:lstStyle/>
        <a:p>
          <a:endParaRPr lang="en-US" sz="1100" dirty="0"/>
        </a:p>
      </dgm:t>
    </dgm:pt>
    <dgm:pt modelId="{032A66AD-3E96-4273-8F2D-FBAF2BFBA606}" type="parTrans" cxnId="{11696C38-8F6C-457C-9DCA-E1CBAE13CCE4}">
      <dgm:prSet/>
      <dgm:spPr/>
      <dgm:t>
        <a:bodyPr/>
        <a:lstStyle/>
        <a:p>
          <a:endParaRPr lang="en-US"/>
        </a:p>
      </dgm:t>
    </dgm:pt>
    <dgm:pt modelId="{E6BDE35B-67ED-47A8-BB7F-391E9CF17CE4}" type="sibTrans" cxnId="{11696C38-8F6C-457C-9DCA-E1CBAE13CCE4}">
      <dgm:prSet/>
      <dgm:spPr/>
      <dgm:t>
        <a:bodyPr/>
        <a:lstStyle/>
        <a:p>
          <a:endParaRPr lang="en-US"/>
        </a:p>
      </dgm:t>
    </dgm:pt>
    <dgm:pt modelId="{32F5C3C0-BEE0-4422-9D94-755EC2B75B91}">
      <dgm:prSet phldrT="[besedilo]" custT="1"/>
      <dgm:spPr>
        <a:solidFill>
          <a:srgbClr val="92D050">
            <a:alpha val="90000"/>
          </a:srgbClr>
        </a:solidFill>
      </dgm:spPr>
      <dgm:t>
        <a:bodyPr/>
        <a:lstStyle/>
        <a:p>
          <a:endParaRPr lang="en-US" sz="1100" dirty="0"/>
        </a:p>
      </dgm:t>
    </dgm:pt>
    <dgm:pt modelId="{07E11325-9194-41BA-9B3A-E35F87115DFE}" type="parTrans" cxnId="{DB96135E-C114-4B08-A8F3-B1DAB0F3809F}">
      <dgm:prSet/>
      <dgm:spPr/>
      <dgm:t>
        <a:bodyPr/>
        <a:lstStyle/>
        <a:p>
          <a:endParaRPr lang="en-GB"/>
        </a:p>
      </dgm:t>
    </dgm:pt>
    <dgm:pt modelId="{BE04578F-2F71-4049-B1B1-F54C703F9BA5}" type="sibTrans" cxnId="{DB96135E-C114-4B08-A8F3-B1DAB0F3809F}">
      <dgm:prSet/>
      <dgm:spPr/>
      <dgm:t>
        <a:bodyPr/>
        <a:lstStyle/>
        <a:p>
          <a:endParaRPr lang="en-GB"/>
        </a:p>
      </dgm:t>
    </dgm:pt>
    <dgm:pt modelId="{F2EFB922-40CB-454B-B498-4BA2BA2C9E08}">
      <dgm:prSet phldrT="[besedilo]" custT="1"/>
      <dgm:spPr>
        <a:solidFill>
          <a:srgbClr val="92D050">
            <a:alpha val="90000"/>
          </a:srgbClr>
        </a:solidFill>
      </dgm:spPr>
      <dgm:t>
        <a:bodyPr/>
        <a:lstStyle/>
        <a:p>
          <a:r>
            <a:rPr lang="sl-SI" sz="1100" dirty="0" err="1">
              <a:latin typeface="Arial Black" panose="020B0A04020102020204" pitchFamily="34" charset="0"/>
              <a:cs typeface="72 Black" panose="020B0A04030603020204" pitchFamily="34" charset="0"/>
            </a:rPr>
            <a:t>Compost</a:t>
          </a:r>
          <a:endParaRPr lang="en-US" sz="1100" dirty="0">
            <a:latin typeface="Arial Black" panose="020B0A04020102020204" pitchFamily="34" charset="0"/>
            <a:cs typeface="72 Black" panose="020B0A04030603020204" pitchFamily="34" charset="0"/>
          </a:endParaRPr>
        </a:p>
      </dgm:t>
    </dgm:pt>
    <dgm:pt modelId="{1AC2F7EA-00FF-42E0-B52D-FFFD717D6D07}" type="parTrans" cxnId="{62465C38-1A58-420A-AAE1-E0C4F7180E3E}">
      <dgm:prSet/>
      <dgm:spPr/>
      <dgm:t>
        <a:bodyPr/>
        <a:lstStyle/>
        <a:p>
          <a:endParaRPr lang="en-GB"/>
        </a:p>
      </dgm:t>
    </dgm:pt>
    <dgm:pt modelId="{CDBC5BCC-64F9-4F2D-94D6-9A54D33A89AC}" type="sibTrans" cxnId="{62465C38-1A58-420A-AAE1-E0C4F7180E3E}">
      <dgm:prSet/>
      <dgm:spPr/>
      <dgm:t>
        <a:bodyPr/>
        <a:lstStyle/>
        <a:p>
          <a:endParaRPr lang="en-GB"/>
        </a:p>
      </dgm:t>
    </dgm:pt>
    <dgm:pt modelId="{20ADEF05-BD0F-4BF2-8563-C3FB2BAF6A66}">
      <dgm:prSet phldrT="[besedilo]" custT="1"/>
      <dgm:spPr>
        <a:solidFill>
          <a:srgbClr val="92D050">
            <a:alpha val="90000"/>
          </a:srgbClr>
        </a:solidFill>
      </dgm:spPr>
      <dgm:t>
        <a:bodyPr/>
        <a:lstStyle/>
        <a:p>
          <a:endParaRPr lang="en-US" sz="1100" dirty="0"/>
        </a:p>
      </dgm:t>
    </dgm:pt>
    <dgm:pt modelId="{06B7F1FC-16C8-4B2D-B7D8-BD064B11DF8F}" type="parTrans" cxnId="{49701CFC-E444-47ED-A149-2DB725B6AD50}">
      <dgm:prSet/>
      <dgm:spPr/>
      <dgm:t>
        <a:bodyPr/>
        <a:lstStyle/>
        <a:p>
          <a:endParaRPr lang="sl-SI"/>
        </a:p>
      </dgm:t>
    </dgm:pt>
    <dgm:pt modelId="{B9F62B20-6132-4E2B-A321-B15583E67472}" type="sibTrans" cxnId="{49701CFC-E444-47ED-A149-2DB725B6AD50}">
      <dgm:prSet/>
      <dgm:spPr/>
      <dgm:t>
        <a:bodyPr/>
        <a:lstStyle/>
        <a:p>
          <a:endParaRPr lang="sl-SI"/>
        </a:p>
      </dgm:t>
    </dgm:pt>
    <dgm:pt modelId="{65597F25-8F3F-4BF7-9BF7-CAB47D55DF53}" type="pres">
      <dgm:prSet presAssocID="{DA598B90-124D-49B8-B92A-8735EAF51B63}" presName="linear" presStyleCnt="0">
        <dgm:presLayoutVars>
          <dgm:dir/>
          <dgm:animLvl val="lvl"/>
          <dgm:resizeHandles val="exact"/>
        </dgm:presLayoutVars>
      </dgm:prSet>
      <dgm:spPr/>
    </dgm:pt>
    <dgm:pt modelId="{A6E5F870-F296-42AD-B50A-D1326332D8D9}" type="pres">
      <dgm:prSet presAssocID="{CA9739E3-BC74-4D79-9AD2-1A19DC2894B8}" presName="parentLin" presStyleCnt="0"/>
      <dgm:spPr/>
    </dgm:pt>
    <dgm:pt modelId="{D7A63991-5DF7-4556-8605-702E123DC177}" type="pres">
      <dgm:prSet presAssocID="{CA9739E3-BC74-4D79-9AD2-1A19DC2894B8}" presName="parentLeftMargin" presStyleLbl="node1" presStyleIdx="0" presStyleCnt="3"/>
      <dgm:spPr/>
    </dgm:pt>
    <dgm:pt modelId="{00E15B21-623B-4DF2-9D93-54BA73A22D7B}" type="pres">
      <dgm:prSet presAssocID="{CA9739E3-BC74-4D79-9AD2-1A19DC2894B8}" presName="parentText" presStyleLbl="node1" presStyleIdx="0" presStyleCnt="3" custScaleY="31518" custLinFactNeighborX="14286" custLinFactNeighborY="-50172">
        <dgm:presLayoutVars>
          <dgm:chMax val="0"/>
          <dgm:bulletEnabled val="1"/>
        </dgm:presLayoutVars>
      </dgm:prSet>
      <dgm:spPr/>
    </dgm:pt>
    <dgm:pt modelId="{16C39758-D529-4452-BDBF-1E075BEB74FD}" type="pres">
      <dgm:prSet presAssocID="{CA9739E3-BC74-4D79-9AD2-1A19DC2894B8}" presName="negativeSpace" presStyleCnt="0"/>
      <dgm:spPr/>
    </dgm:pt>
    <dgm:pt modelId="{D0D100F6-EAAE-490E-8A20-DB35C4D29DD5}" type="pres">
      <dgm:prSet presAssocID="{CA9739E3-BC74-4D79-9AD2-1A19DC2894B8}" presName="childText" presStyleLbl="conFgAcc1" presStyleIdx="0" presStyleCnt="3" custScaleY="25807" custLinFactNeighborY="-41671">
        <dgm:presLayoutVars>
          <dgm:bulletEnabled val="1"/>
        </dgm:presLayoutVars>
      </dgm:prSet>
      <dgm:spPr/>
    </dgm:pt>
    <dgm:pt modelId="{73A097EF-A757-422A-B23A-6739AAF7175C}" type="pres">
      <dgm:prSet presAssocID="{CF614C6D-6CAD-480B-9301-F2B3F502EC72}" presName="spaceBetweenRectangles" presStyleCnt="0"/>
      <dgm:spPr/>
    </dgm:pt>
    <dgm:pt modelId="{096F9E68-2E9E-47DE-A87F-23AEF80E016B}" type="pres">
      <dgm:prSet presAssocID="{3CAA0DBD-5551-4C96-9A1D-CC8B218450BB}" presName="parentLin" presStyleCnt="0"/>
      <dgm:spPr/>
    </dgm:pt>
    <dgm:pt modelId="{0A604026-5694-4CA5-A956-FDA350A06BC7}" type="pres">
      <dgm:prSet presAssocID="{3CAA0DBD-5551-4C96-9A1D-CC8B218450BB}" presName="parentLeftMargin" presStyleLbl="node1" presStyleIdx="0" presStyleCnt="3"/>
      <dgm:spPr/>
    </dgm:pt>
    <dgm:pt modelId="{990AD7DA-F840-4EDA-83FA-C27E2C2FB7DC}" type="pres">
      <dgm:prSet presAssocID="{3CAA0DBD-5551-4C96-9A1D-CC8B218450BB}" presName="parentText" presStyleLbl="node1" presStyleIdx="1" presStyleCnt="3" custScaleY="31704" custLinFactNeighborX="14286" custLinFactNeighborY="-21266">
        <dgm:presLayoutVars>
          <dgm:chMax val="0"/>
          <dgm:bulletEnabled val="1"/>
        </dgm:presLayoutVars>
      </dgm:prSet>
      <dgm:spPr/>
    </dgm:pt>
    <dgm:pt modelId="{DFBCB355-BD63-4846-85B4-3F71B09ECF37}" type="pres">
      <dgm:prSet presAssocID="{3CAA0DBD-5551-4C96-9A1D-CC8B218450BB}" presName="negativeSpace" presStyleCnt="0"/>
      <dgm:spPr/>
    </dgm:pt>
    <dgm:pt modelId="{7A3E62B9-7DA8-41D3-A92C-729D98B274CE}" type="pres">
      <dgm:prSet presAssocID="{3CAA0DBD-5551-4C96-9A1D-CC8B218450BB}" presName="childText" presStyleLbl="conFgAcc1" presStyleIdx="1" presStyleCnt="3" custScaleY="25893" custLinFactNeighborX="-471" custLinFactNeighborY="72796">
        <dgm:presLayoutVars>
          <dgm:bulletEnabled val="1"/>
        </dgm:presLayoutVars>
      </dgm:prSet>
      <dgm:spPr/>
    </dgm:pt>
    <dgm:pt modelId="{73EA26CB-B92B-4078-9B17-9C7554B373FE}" type="pres">
      <dgm:prSet presAssocID="{0780A79C-C433-494C-BE47-9A9E067F9B04}" presName="spaceBetweenRectangles" presStyleCnt="0"/>
      <dgm:spPr/>
    </dgm:pt>
    <dgm:pt modelId="{07DA83FE-CB39-4793-9F85-EAEE9361D5DF}" type="pres">
      <dgm:prSet presAssocID="{F2EFB922-40CB-454B-B498-4BA2BA2C9E08}" presName="parentLin" presStyleCnt="0"/>
      <dgm:spPr/>
    </dgm:pt>
    <dgm:pt modelId="{AFEFFC09-9D2C-48CC-AF1C-FF19488A05F0}" type="pres">
      <dgm:prSet presAssocID="{F2EFB922-40CB-454B-B498-4BA2BA2C9E08}" presName="parentLeftMargin" presStyleLbl="node1" presStyleIdx="1" presStyleCnt="3"/>
      <dgm:spPr/>
    </dgm:pt>
    <dgm:pt modelId="{BA245B92-3398-46B1-8B51-47084BB174C7}" type="pres">
      <dgm:prSet presAssocID="{F2EFB922-40CB-454B-B498-4BA2BA2C9E08}" presName="parentText" presStyleLbl="node1" presStyleIdx="2" presStyleCnt="3" custScaleY="15439" custLinFactNeighborX="1017" custLinFactNeighborY="20725">
        <dgm:presLayoutVars>
          <dgm:chMax val="0"/>
          <dgm:bulletEnabled val="1"/>
        </dgm:presLayoutVars>
      </dgm:prSet>
      <dgm:spPr/>
    </dgm:pt>
    <dgm:pt modelId="{466536E2-2E59-4CED-BEE9-2DDD08FCB133}" type="pres">
      <dgm:prSet presAssocID="{F2EFB922-40CB-454B-B498-4BA2BA2C9E08}" presName="negativeSpace" presStyleCnt="0"/>
      <dgm:spPr/>
    </dgm:pt>
    <dgm:pt modelId="{BA75C137-6ABD-4748-BBDF-FD62B15AFEED}" type="pres">
      <dgm:prSet presAssocID="{F2EFB922-40CB-454B-B498-4BA2BA2C9E08}" presName="childText" presStyleLbl="conFgAcc1" presStyleIdx="2" presStyleCnt="3" custScaleY="25189" custLinFactY="11920" custLinFactNeighborX="103" custLinFactNeighborY="100000">
        <dgm:presLayoutVars>
          <dgm:bulletEnabled val="1"/>
        </dgm:presLayoutVars>
      </dgm:prSet>
      <dgm:spPr/>
    </dgm:pt>
  </dgm:ptLst>
  <dgm:cxnLst>
    <dgm:cxn modelId="{BB00D201-071A-4E68-A068-BF8A307BCF85}" type="presOf" srcId="{3CAA0DBD-5551-4C96-9A1D-CC8B218450BB}" destId="{990AD7DA-F840-4EDA-83FA-C27E2C2FB7DC}" srcOrd="1" destOrd="0" presId="urn:microsoft.com/office/officeart/2005/8/layout/list1"/>
    <dgm:cxn modelId="{DB775318-074F-45FE-AC4B-A3404267953C}" type="presOf" srcId="{CA9739E3-BC74-4D79-9AD2-1A19DC2894B8}" destId="{00E15B21-623B-4DF2-9D93-54BA73A22D7B}" srcOrd="1" destOrd="0" presId="urn:microsoft.com/office/officeart/2005/8/layout/list1"/>
    <dgm:cxn modelId="{62465C38-1A58-420A-AAE1-E0C4F7180E3E}" srcId="{DA598B90-124D-49B8-B92A-8735EAF51B63}" destId="{F2EFB922-40CB-454B-B498-4BA2BA2C9E08}" srcOrd="2" destOrd="0" parTransId="{1AC2F7EA-00FF-42E0-B52D-FFFD717D6D07}" sibTransId="{CDBC5BCC-64F9-4F2D-94D6-9A54D33A89AC}"/>
    <dgm:cxn modelId="{11696C38-8F6C-457C-9DCA-E1CBAE13CCE4}" srcId="{CA9739E3-BC74-4D79-9AD2-1A19DC2894B8}" destId="{7C31C0DD-8728-40D9-A1ED-97B24BFD69D9}" srcOrd="0" destOrd="0" parTransId="{032A66AD-3E96-4273-8F2D-FBAF2BFBA606}" sibTransId="{E6BDE35B-67ED-47A8-BB7F-391E9CF17CE4}"/>
    <dgm:cxn modelId="{DB96135E-C114-4B08-A8F3-B1DAB0F3809F}" srcId="{3CAA0DBD-5551-4C96-9A1D-CC8B218450BB}" destId="{32F5C3C0-BEE0-4422-9D94-755EC2B75B91}" srcOrd="0" destOrd="0" parTransId="{07E11325-9194-41BA-9B3A-E35F87115DFE}" sibTransId="{BE04578F-2F71-4049-B1B1-F54C703F9BA5}"/>
    <dgm:cxn modelId="{709E1747-07AC-4784-AC72-228A31DAF017}" type="presOf" srcId="{F2EFB922-40CB-454B-B498-4BA2BA2C9E08}" destId="{BA245B92-3398-46B1-8B51-47084BB174C7}" srcOrd="1" destOrd="0" presId="urn:microsoft.com/office/officeart/2005/8/layout/list1"/>
    <dgm:cxn modelId="{8DBAC085-F1D3-4CBC-97CF-4590416DC84A}" type="presOf" srcId="{32F5C3C0-BEE0-4422-9D94-755EC2B75B91}" destId="{7A3E62B9-7DA8-41D3-A92C-729D98B274CE}" srcOrd="0" destOrd="0" presId="urn:microsoft.com/office/officeart/2005/8/layout/list1"/>
    <dgm:cxn modelId="{0AA09798-445D-44D1-87A5-18FF11273FBD}" type="presOf" srcId="{F2EFB922-40CB-454B-B498-4BA2BA2C9E08}" destId="{AFEFFC09-9D2C-48CC-AF1C-FF19488A05F0}" srcOrd="0" destOrd="0" presId="urn:microsoft.com/office/officeart/2005/8/layout/list1"/>
    <dgm:cxn modelId="{0500149D-4F84-4DDD-B67E-52B946C78C86}" srcId="{DA598B90-124D-49B8-B92A-8735EAF51B63}" destId="{CA9739E3-BC74-4D79-9AD2-1A19DC2894B8}" srcOrd="0" destOrd="0" parTransId="{3F221CF9-D631-4BB2-9C61-EF76F693BC4C}" sibTransId="{CF614C6D-6CAD-480B-9301-F2B3F502EC72}"/>
    <dgm:cxn modelId="{272093A4-47AD-4A0D-A2F4-A0188DBBA3C6}" type="presOf" srcId="{20ADEF05-BD0F-4BF2-8563-C3FB2BAF6A66}" destId="{BA75C137-6ABD-4748-BBDF-FD62B15AFEED}" srcOrd="0" destOrd="0" presId="urn:microsoft.com/office/officeart/2005/8/layout/list1"/>
    <dgm:cxn modelId="{D5DCEFA9-03AD-4080-82CF-03E33CD7813F}" type="presOf" srcId="{3CAA0DBD-5551-4C96-9A1D-CC8B218450BB}" destId="{0A604026-5694-4CA5-A956-FDA350A06BC7}" srcOrd="0" destOrd="0" presId="urn:microsoft.com/office/officeart/2005/8/layout/list1"/>
    <dgm:cxn modelId="{A07073C5-6480-4CDB-98A7-473A59A3082E}" type="presOf" srcId="{CA9739E3-BC74-4D79-9AD2-1A19DC2894B8}" destId="{D7A63991-5DF7-4556-8605-702E123DC177}" srcOrd="0" destOrd="0" presId="urn:microsoft.com/office/officeart/2005/8/layout/list1"/>
    <dgm:cxn modelId="{BAF400D6-0304-4C6B-BA34-6BCF31E7AA14}" srcId="{DA598B90-124D-49B8-B92A-8735EAF51B63}" destId="{3CAA0DBD-5551-4C96-9A1D-CC8B218450BB}" srcOrd="1" destOrd="0" parTransId="{740F82BB-6043-46D7-AC8D-172545E53BB5}" sibTransId="{0780A79C-C433-494C-BE47-9A9E067F9B04}"/>
    <dgm:cxn modelId="{AE71A1D7-B2C0-4FB5-9901-B946AD6EF350}" type="presOf" srcId="{DA598B90-124D-49B8-B92A-8735EAF51B63}" destId="{65597F25-8F3F-4BF7-9BF7-CAB47D55DF53}" srcOrd="0" destOrd="0" presId="urn:microsoft.com/office/officeart/2005/8/layout/list1"/>
    <dgm:cxn modelId="{6B6F19FA-7F07-4B93-A205-A320930D1E27}" type="presOf" srcId="{7C31C0DD-8728-40D9-A1ED-97B24BFD69D9}" destId="{D0D100F6-EAAE-490E-8A20-DB35C4D29DD5}" srcOrd="0" destOrd="0" presId="urn:microsoft.com/office/officeart/2005/8/layout/list1"/>
    <dgm:cxn modelId="{49701CFC-E444-47ED-A149-2DB725B6AD50}" srcId="{F2EFB922-40CB-454B-B498-4BA2BA2C9E08}" destId="{20ADEF05-BD0F-4BF2-8563-C3FB2BAF6A66}" srcOrd="0" destOrd="0" parTransId="{06B7F1FC-16C8-4B2D-B7D8-BD064B11DF8F}" sibTransId="{B9F62B20-6132-4E2B-A321-B15583E67472}"/>
    <dgm:cxn modelId="{2C56C043-E176-4D6B-BE39-BBC0E56DC04B}" type="presParOf" srcId="{65597F25-8F3F-4BF7-9BF7-CAB47D55DF53}" destId="{A6E5F870-F296-42AD-B50A-D1326332D8D9}" srcOrd="0" destOrd="0" presId="urn:microsoft.com/office/officeart/2005/8/layout/list1"/>
    <dgm:cxn modelId="{1B70ACBB-29DE-4608-9AA9-A8679A00B777}" type="presParOf" srcId="{A6E5F870-F296-42AD-B50A-D1326332D8D9}" destId="{D7A63991-5DF7-4556-8605-702E123DC177}" srcOrd="0" destOrd="0" presId="urn:microsoft.com/office/officeart/2005/8/layout/list1"/>
    <dgm:cxn modelId="{2C66C500-18F8-439B-BD2D-206B9560CEE8}" type="presParOf" srcId="{A6E5F870-F296-42AD-B50A-D1326332D8D9}" destId="{00E15B21-623B-4DF2-9D93-54BA73A22D7B}" srcOrd="1" destOrd="0" presId="urn:microsoft.com/office/officeart/2005/8/layout/list1"/>
    <dgm:cxn modelId="{034EEC2A-CB97-4D22-A879-27095BFE897E}" type="presParOf" srcId="{65597F25-8F3F-4BF7-9BF7-CAB47D55DF53}" destId="{16C39758-D529-4452-BDBF-1E075BEB74FD}" srcOrd="1" destOrd="0" presId="urn:microsoft.com/office/officeart/2005/8/layout/list1"/>
    <dgm:cxn modelId="{1D073EF9-0C43-4819-A7E8-4251F47EA70D}" type="presParOf" srcId="{65597F25-8F3F-4BF7-9BF7-CAB47D55DF53}" destId="{D0D100F6-EAAE-490E-8A20-DB35C4D29DD5}" srcOrd="2" destOrd="0" presId="urn:microsoft.com/office/officeart/2005/8/layout/list1"/>
    <dgm:cxn modelId="{5D9B1774-1568-4301-A7E6-FFBCC27681AF}" type="presParOf" srcId="{65597F25-8F3F-4BF7-9BF7-CAB47D55DF53}" destId="{73A097EF-A757-422A-B23A-6739AAF7175C}" srcOrd="3" destOrd="0" presId="urn:microsoft.com/office/officeart/2005/8/layout/list1"/>
    <dgm:cxn modelId="{911DC645-BE07-4FB5-B46F-AD0F45687A8A}" type="presParOf" srcId="{65597F25-8F3F-4BF7-9BF7-CAB47D55DF53}" destId="{096F9E68-2E9E-47DE-A87F-23AEF80E016B}" srcOrd="4" destOrd="0" presId="urn:microsoft.com/office/officeart/2005/8/layout/list1"/>
    <dgm:cxn modelId="{F702C3EB-BAA2-4D10-93A4-2E70FD3AEB6E}" type="presParOf" srcId="{096F9E68-2E9E-47DE-A87F-23AEF80E016B}" destId="{0A604026-5694-4CA5-A956-FDA350A06BC7}" srcOrd="0" destOrd="0" presId="urn:microsoft.com/office/officeart/2005/8/layout/list1"/>
    <dgm:cxn modelId="{48768104-7787-42BF-859A-93D8272C33E2}" type="presParOf" srcId="{096F9E68-2E9E-47DE-A87F-23AEF80E016B}" destId="{990AD7DA-F840-4EDA-83FA-C27E2C2FB7DC}" srcOrd="1" destOrd="0" presId="urn:microsoft.com/office/officeart/2005/8/layout/list1"/>
    <dgm:cxn modelId="{03005E9C-4376-4F2E-9B78-2D96076ED2EF}" type="presParOf" srcId="{65597F25-8F3F-4BF7-9BF7-CAB47D55DF53}" destId="{DFBCB355-BD63-4846-85B4-3F71B09ECF37}" srcOrd="5" destOrd="0" presId="urn:microsoft.com/office/officeart/2005/8/layout/list1"/>
    <dgm:cxn modelId="{169A483B-8FDE-4C5B-890E-CD3B18EEFC40}" type="presParOf" srcId="{65597F25-8F3F-4BF7-9BF7-CAB47D55DF53}" destId="{7A3E62B9-7DA8-41D3-A92C-729D98B274CE}" srcOrd="6" destOrd="0" presId="urn:microsoft.com/office/officeart/2005/8/layout/list1"/>
    <dgm:cxn modelId="{B8FD970B-E93B-4B1B-8E1F-2835F355AE6A}" type="presParOf" srcId="{65597F25-8F3F-4BF7-9BF7-CAB47D55DF53}" destId="{73EA26CB-B92B-4078-9B17-9C7554B373FE}" srcOrd="7" destOrd="0" presId="urn:microsoft.com/office/officeart/2005/8/layout/list1"/>
    <dgm:cxn modelId="{1AF544D7-36B7-4086-9859-6476C78CC932}" type="presParOf" srcId="{65597F25-8F3F-4BF7-9BF7-CAB47D55DF53}" destId="{07DA83FE-CB39-4793-9F85-EAEE9361D5DF}" srcOrd="8" destOrd="0" presId="urn:microsoft.com/office/officeart/2005/8/layout/list1"/>
    <dgm:cxn modelId="{16B5A4D2-CD01-445C-B3D6-8F4A05CEB1DC}" type="presParOf" srcId="{07DA83FE-CB39-4793-9F85-EAEE9361D5DF}" destId="{AFEFFC09-9D2C-48CC-AF1C-FF19488A05F0}" srcOrd="0" destOrd="0" presId="urn:microsoft.com/office/officeart/2005/8/layout/list1"/>
    <dgm:cxn modelId="{34764E5D-6EAE-4B45-A8FD-F553EF01DA3D}" type="presParOf" srcId="{07DA83FE-CB39-4793-9F85-EAEE9361D5DF}" destId="{BA245B92-3398-46B1-8B51-47084BB174C7}" srcOrd="1" destOrd="0" presId="urn:microsoft.com/office/officeart/2005/8/layout/list1"/>
    <dgm:cxn modelId="{F87124A4-FFCD-4A0F-B5E5-97307F591C20}" type="presParOf" srcId="{65597F25-8F3F-4BF7-9BF7-CAB47D55DF53}" destId="{466536E2-2E59-4CED-BEE9-2DDD08FCB133}" srcOrd="9" destOrd="0" presId="urn:microsoft.com/office/officeart/2005/8/layout/list1"/>
    <dgm:cxn modelId="{1B5DC6A8-3307-4EDC-A218-499A6E9B7738}" type="presParOf" srcId="{65597F25-8F3F-4BF7-9BF7-CAB47D55DF53}" destId="{BA75C137-6ABD-4748-BBDF-FD62B15AFEED}" srcOrd="10" destOrd="0" presId="urn:microsoft.com/office/officeart/2005/8/layout/list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CA977EC-19A1-46BB-8864-4E10BE6EE432}" type="doc">
      <dgm:prSet loTypeId="urn:microsoft.com/office/officeart/2005/8/layout/gear1" loCatId="relationship" qsTypeId="urn:microsoft.com/office/officeart/2005/8/quickstyle/simple1" qsCatId="simple" csTypeId="urn:microsoft.com/office/officeart/2005/8/colors/accent1_2" csCatId="accent1" phldr="1"/>
      <dgm:spPr/>
    </dgm:pt>
    <dgm:pt modelId="{477A0478-2378-410D-8F84-45651BA027CA}">
      <dgm:prSet phldrT="[besedilo]" custT="1"/>
      <dgm:spPr>
        <a:solidFill>
          <a:srgbClr val="00823B"/>
        </a:solidFill>
      </dgm:spPr>
      <dgm:t>
        <a:bodyPr/>
        <a:lstStyle/>
        <a:p>
          <a:r>
            <a:rPr lang="sl-SI" sz="800" b="1" dirty="0">
              <a:latin typeface="Arial Black" panose="020B0A04020102020204" pitchFamily="34" charset="0"/>
            </a:rPr>
            <a:t>LIGHT FRACTION PREPARATION</a:t>
          </a:r>
          <a:endParaRPr lang="en-US" sz="800" b="1" dirty="0">
            <a:latin typeface="Arial Black" panose="020B0A04020102020204" pitchFamily="34" charset="0"/>
          </a:endParaRPr>
        </a:p>
      </dgm:t>
    </dgm:pt>
    <dgm:pt modelId="{A18A03C2-BE6A-4B5E-ABAA-9E04D2AB2443}" type="parTrans" cxnId="{405577AB-0DFD-486B-911D-C7134906AA58}">
      <dgm:prSet/>
      <dgm:spPr/>
      <dgm:t>
        <a:bodyPr/>
        <a:lstStyle/>
        <a:p>
          <a:endParaRPr lang="en-US"/>
        </a:p>
      </dgm:t>
    </dgm:pt>
    <dgm:pt modelId="{7E2591D9-4CAD-4715-8AEF-BD9C7F59DEDE}" type="sibTrans" cxnId="{405577AB-0DFD-486B-911D-C7134906AA58}">
      <dgm:prSet/>
      <dgm:spPr/>
      <dgm:t>
        <a:bodyPr/>
        <a:lstStyle/>
        <a:p>
          <a:endParaRPr lang="en-US"/>
        </a:p>
      </dgm:t>
    </dgm:pt>
    <dgm:pt modelId="{2CC5779C-DC29-4A47-B252-F0A38CDE5509}">
      <dgm:prSet phldrT="[besedilo]" custT="1"/>
      <dgm:spPr>
        <a:solidFill>
          <a:schemeClr val="accent2">
            <a:lumMod val="75000"/>
          </a:schemeClr>
        </a:solidFill>
      </dgm:spPr>
      <dgm:t>
        <a:bodyPr/>
        <a:lstStyle/>
        <a:p>
          <a:r>
            <a:rPr lang="sl-SI" sz="900" b="1" dirty="0">
              <a:latin typeface="Arial Black" panose="020B0A04020102020204" pitchFamily="34" charset="0"/>
            </a:rPr>
            <a:t>COMPOSTING</a:t>
          </a:r>
          <a:endParaRPr lang="en-US" sz="900" b="1" dirty="0">
            <a:latin typeface="Arial Black" panose="020B0A04020102020204" pitchFamily="34" charset="0"/>
          </a:endParaRPr>
        </a:p>
      </dgm:t>
    </dgm:pt>
    <dgm:pt modelId="{7F24190E-1A4E-46B5-A8B3-404B3566A75B}" type="parTrans" cxnId="{B58A9C8A-4BC3-49A3-BD80-1D864812371F}">
      <dgm:prSet/>
      <dgm:spPr/>
      <dgm:t>
        <a:bodyPr/>
        <a:lstStyle/>
        <a:p>
          <a:endParaRPr lang="en-US"/>
        </a:p>
      </dgm:t>
    </dgm:pt>
    <dgm:pt modelId="{242518F1-7246-4E44-B90C-9DA959BD4AC7}" type="sibTrans" cxnId="{B58A9C8A-4BC3-49A3-BD80-1D864812371F}">
      <dgm:prSet/>
      <dgm:spPr/>
      <dgm:t>
        <a:bodyPr/>
        <a:lstStyle/>
        <a:p>
          <a:endParaRPr lang="en-US"/>
        </a:p>
      </dgm:t>
    </dgm:pt>
    <dgm:pt modelId="{39B8F2D0-3C5F-422C-A53E-1984156215E6}">
      <dgm:prSet phldrT="[besedilo]" custT="1"/>
      <dgm:spPr>
        <a:solidFill>
          <a:srgbClr val="02BC40"/>
        </a:solidFill>
      </dgm:spPr>
      <dgm:t>
        <a:bodyPr/>
        <a:lstStyle/>
        <a:p>
          <a:r>
            <a:rPr lang="sl-SI" sz="600" b="1" dirty="0">
              <a:latin typeface="Arial Black" panose="020B0A04020102020204" pitchFamily="34" charset="0"/>
            </a:rPr>
            <a:t>ANAEROBIC FERMENTATION</a:t>
          </a:r>
          <a:endParaRPr lang="en-US" sz="600" b="1" dirty="0">
            <a:latin typeface="Arial Black" panose="020B0A04020102020204" pitchFamily="34" charset="0"/>
          </a:endParaRPr>
        </a:p>
      </dgm:t>
    </dgm:pt>
    <dgm:pt modelId="{6D61BB16-F29C-42BD-AEB0-3A74659C9E5B}" type="parTrans" cxnId="{730B6499-DF69-4B91-9A34-A49659C699C0}">
      <dgm:prSet/>
      <dgm:spPr/>
      <dgm:t>
        <a:bodyPr/>
        <a:lstStyle/>
        <a:p>
          <a:endParaRPr lang="en-US"/>
        </a:p>
      </dgm:t>
    </dgm:pt>
    <dgm:pt modelId="{F210C4F5-F49A-466D-9AA1-5132BF1AA00A}" type="sibTrans" cxnId="{730B6499-DF69-4B91-9A34-A49659C699C0}">
      <dgm:prSet/>
      <dgm:spPr/>
      <dgm:t>
        <a:bodyPr/>
        <a:lstStyle/>
        <a:p>
          <a:endParaRPr lang="en-US"/>
        </a:p>
      </dgm:t>
    </dgm:pt>
    <dgm:pt modelId="{4A0AB70D-747B-4F0A-A274-20A9EBFC960F}" type="pres">
      <dgm:prSet presAssocID="{5CA977EC-19A1-46BB-8864-4E10BE6EE432}" presName="composite" presStyleCnt="0">
        <dgm:presLayoutVars>
          <dgm:chMax val="3"/>
          <dgm:animLvl val="lvl"/>
          <dgm:resizeHandles val="exact"/>
        </dgm:presLayoutVars>
      </dgm:prSet>
      <dgm:spPr/>
    </dgm:pt>
    <dgm:pt modelId="{F0CEAE4D-92F0-4945-BF92-E2250A382F7D}" type="pres">
      <dgm:prSet presAssocID="{477A0478-2378-410D-8F84-45651BA027CA}" presName="gear1" presStyleLbl="node1" presStyleIdx="0" presStyleCnt="3" custLinFactNeighborX="6035" custLinFactNeighborY="-6534">
        <dgm:presLayoutVars>
          <dgm:chMax val="1"/>
          <dgm:bulletEnabled val="1"/>
        </dgm:presLayoutVars>
      </dgm:prSet>
      <dgm:spPr/>
    </dgm:pt>
    <dgm:pt modelId="{F7CCB595-F2D2-4671-A58E-396E4A7D119C}" type="pres">
      <dgm:prSet presAssocID="{477A0478-2378-410D-8F84-45651BA027CA}" presName="gear1srcNode" presStyleLbl="node1" presStyleIdx="0" presStyleCnt="3"/>
      <dgm:spPr/>
    </dgm:pt>
    <dgm:pt modelId="{E8F66C11-6602-4CB2-BA9B-7446FA619D4C}" type="pres">
      <dgm:prSet presAssocID="{477A0478-2378-410D-8F84-45651BA027CA}" presName="gear1dstNode" presStyleLbl="node1" presStyleIdx="0" presStyleCnt="3"/>
      <dgm:spPr/>
    </dgm:pt>
    <dgm:pt modelId="{0315649E-B2B2-478B-9B8E-3D57B8B7DA64}" type="pres">
      <dgm:prSet presAssocID="{2CC5779C-DC29-4A47-B252-F0A38CDE5509}" presName="gear2" presStyleLbl="node1" presStyleIdx="1" presStyleCnt="3" custScaleX="165000" custScaleY="158918" custLinFactNeighborX="-13513" custLinFactNeighborY="31400">
        <dgm:presLayoutVars>
          <dgm:chMax val="1"/>
          <dgm:bulletEnabled val="1"/>
        </dgm:presLayoutVars>
      </dgm:prSet>
      <dgm:spPr/>
    </dgm:pt>
    <dgm:pt modelId="{CECE4F59-A9AF-4156-8F67-0DF2DC88CC4D}" type="pres">
      <dgm:prSet presAssocID="{2CC5779C-DC29-4A47-B252-F0A38CDE5509}" presName="gear2srcNode" presStyleLbl="node1" presStyleIdx="1" presStyleCnt="3"/>
      <dgm:spPr/>
    </dgm:pt>
    <dgm:pt modelId="{D644682A-9284-41EA-BEE2-2B128B45DC37}" type="pres">
      <dgm:prSet presAssocID="{2CC5779C-DC29-4A47-B252-F0A38CDE5509}" presName="gear2dstNode" presStyleLbl="node1" presStyleIdx="1" presStyleCnt="3"/>
      <dgm:spPr/>
    </dgm:pt>
    <dgm:pt modelId="{FAB12622-C24B-4EEA-B674-05FC64152280}" type="pres">
      <dgm:prSet presAssocID="{39B8F2D0-3C5F-422C-A53E-1984156215E6}" presName="gear3" presStyleLbl="node1" presStyleIdx="2" presStyleCnt="3" custScaleX="124772" custScaleY="123544" custLinFactNeighborX="-300" custLinFactNeighborY="322"/>
      <dgm:spPr/>
    </dgm:pt>
    <dgm:pt modelId="{5BB0ED48-027A-4117-94CB-5FA7F78DC15D}" type="pres">
      <dgm:prSet presAssocID="{39B8F2D0-3C5F-422C-A53E-1984156215E6}" presName="gear3tx" presStyleLbl="node1" presStyleIdx="2" presStyleCnt="3">
        <dgm:presLayoutVars>
          <dgm:chMax val="1"/>
          <dgm:bulletEnabled val="1"/>
        </dgm:presLayoutVars>
      </dgm:prSet>
      <dgm:spPr/>
    </dgm:pt>
    <dgm:pt modelId="{CE5D0545-00D5-494D-893E-9BCC68117182}" type="pres">
      <dgm:prSet presAssocID="{39B8F2D0-3C5F-422C-A53E-1984156215E6}" presName="gear3srcNode" presStyleLbl="node1" presStyleIdx="2" presStyleCnt="3"/>
      <dgm:spPr/>
    </dgm:pt>
    <dgm:pt modelId="{318CD91C-CB92-482C-89B7-482E95AECFAB}" type="pres">
      <dgm:prSet presAssocID="{39B8F2D0-3C5F-422C-A53E-1984156215E6}" presName="gear3dstNode" presStyleLbl="node1" presStyleIdx="2" presStyleCnt="3"/>
      <dgm:spPr/>
    </dgm:pt>
    <dgm:pt modelId="{B24E39B9-E1BF-48B2-A074-73D63861EC7C}" type="pres">
      <dgm:prSet presAssocID="{7E2591D9-4CAD-4715-8AEF-BD9C7F59DEDE}" presName="connector1" presStyleLbl="sibTrans2D1" presStyleIdx="0" presStyleCnt="3"/>
      <dgm:spPr/>
    </dgm:pt>
    <dgm:pt modelId="{5C1EA059-C58D-48B1-ACD6-B03C907802EB}" type="pres">
      <dgm:prSet presAssocID="{242518F1-7246-4E44-B90C-9DA959BD4AC7}" presName="connector2" presStyleLbl="sibTrans2D1" presStyleIdx="1" presStyleCnt="3"/>
      <dgm:spPr/>
    </dgm:pt>
    <dgm:pt modelId="{4BF39D73-3BB6-4AEC-A312-D5FF6F005AB0}" type="pres">
      <dgm:prSet presAssocID="{F210C4F5-F49A-466D-9AA1-5132BF1AA00A}" presName="connector3" presStyleLbl="sibTrans2D1" presStyleIdx="2" presStyleCnt="3" custLinFactNeighborX="1248" custLinFactNeighborY="7133"/>
      <dgm:spPr/>
    </dgm:pt>
  </dgm:ptLst>
  <dgm:cxnLst>
    <dgm:cxn modelId="{E5E9F704-3368-49A4-8B54-016DF519C833}" type="presOf" srcId="{2CC5779C-DC29-4A47-B252-F0A38CDE5509}" destId="{0315649E-B2B2-478B-9B8E-3D57B8B7DA64}" srcOrd="0" destOrd="0" presId="urn:microsoft.com/office/officeart/2005/8/layout/gear1"/>
    <dgm:cxn modelId="{E6331409-8F02-4A00-A8DC-95D7482A9CB4}" type="presOf" srcId="{39B8F2D0-3C5F-422C-A53E-1984156215E6}" destId="{FAB12622-C24B-4EEA-B674-05FC64152280}" srcOrd="0" destOrd="0" presId="urn:microsoft.com/office/officeart/2005/8/layout/gear1"/>
    <dgm:cxn modelId="{5D5A7B29-EEBA-4121-87D1-82907C2AFF0E}" type="presOf" srcId="{F210C4F5-F49A-466D-9AA1-5132BF1AA00A}" destId="{4BF39D73-3BB6-4AEC-A312-D5FF6F005AB0}" srcOrd="0" destOrd="0" presId="urn:microsoft.com/office/officeart/2005/8/layout/gear1"/>
    <dgm:cxn modelId="{DE73553A-772F-488D-8ED0-9B665E0168AB}" type="presOf" srcId="{477A0478-2378-410D-8F84-45651BA027CA}" destId="{F7CCB595-F2D2-4671-A58E-396E4A7D119C}" srcOrd="1" destOrd="0" presId="urn:microsoft.com/office/officeart/2005/8/layout/gear1"/>
    <dgm:cxn modelId="{6C0C8946-4842-4FC2-855C-41018CFB9D99}" type="presOf" srcId="{2CC5779C-DC29-4A47-B252-F0A38CDE5509}" destId="{CECE4F59-A9AF-4156-8F67-0DF2DC88CC4D}" srcOrd="1" destOrd="0" presId="urn:microsoft.com/office/officeart/2005/8/layout/gear1"/>
    <dgm:cxn modelId="{44997D6B-8111-439F-B9DA-5322F212A73E}" type="presOf" srcId="{39B8F2D0-3C5F-422C-A53E-1984156215E6}" destId="{5BB0ED48-027A-4117-94CB-5FA7F78DC15D}" srcOrd="1" destOrd="0" presId="urn:microsoft.com/office/officeart/2005/8/layout/gear1"/>
    <dgm:cxn modelId="{FD72326C-C8A9-4A86-A2B5-7108D5BCDD16}" type="presOf" srcId="{2CC5779C-DC29-4A47-B252-F0A38CDE5509}" destId="{D644682A-9284-41EA-BEE2-2B128B45DC37}" srcOrd="2" destOrd="0" presId="urn:microsoft.com/office/officeart/2005/8/layout/gear1"/>
    <dgm:cxn modelId="{E80DB381-2EF1-4EDF-899D-BF1B5A7938F9}" type="presOf" srcId="{39B8F2D0-3C5F-422C-A53E-1984156215E6}" destId="{CE5D0545-00D5-494D-893E-9BCC68117182}" srcOrd="2" destOrd="0" presId="urn:microsoft.com/office/officeart/2005/8/layout/gear1"/>
    <dgm:cxn modelId="{B58A9C8A-4BC3-49A3-BD80-1D864812371F}" srcId="{5CA977EC-19A1-46BB-8864-4E10BE6EE432}" destId="{2CC5779C-DC29-4A47-B252-F0A38CDE5509}" srcOrd="1" destOrd="0" parTransId="{7F24190E-1A4E-46B5-A8B3-404B3566A75B}" sibTransId="{242518F1-7246-4E44-B90C-9DA959BD4AC7}"/>
    <dgm:cxn modelId="{730B6499-DF69-4B91-9A34-A49659C699C0}" srcId="{5CA977EC-19A1-46BB-8864-4E10BE6EE432}" destId="{39B8F2D0-3C5F-422C-A53E-1984156215E6}" srcOrd="2" destOrd="0" parTransId="{6D61BB16-F29C-42BD-AEB0-3A74659C9E5B}" sibTransId="{F210C4F5-F49A-466D-9AA1-5132BF1AA00A}"/>
    <dgm:cxn modelId="{405577AB-0DFD-486B-911D-C7134906AA58}" srcId="{5CA977EC-19A1-46BB-8864-4E10BE6EE432}" destId="{477A0478-2378-410D-8F84-45651BA027CA}" srcOrd="0" destOrd="0" parTransId="{A18A03C2-BE6A-4B5E-ABAA-9E04D2AB2443}" sibTransId="{7E2591D9-4CAD-4715-8AEF-BD9C7F59DEDE}"/>
    <dgm:cxn modelId="{535F91B3-F6E3-4431-A33B-E9413EBBB30C}" type="presOf" srcId="{39B8F2D0-3C5F-422C-A53E-1984156215E6}" destId="{318CD91C-CB92-482C-89B7-482E95AECFAB}" srcOrd="3" destOrd="0" presId="urn:microsoft.com/office/officeart/2005/8/layout/gear1"/>
    <dgm:cxn modelId="{175466C5-D8B8-4878-B7F6-0F654724A530}" type="presOf" srcId="{5CA977EC-19A1-46BB-8864-4E10BE6EE432}" destId="{4A0AB70D-747B-4F0A-A274-20A9EBFC960F}" srcOrd="0" destOrd="0" presId="urn:microsoft.com/office/officeart/2005/8/layout/gear1"/>
    <dgm:cxn modelId="{BB32B3CB-6BC3-464A-82EE-41D4393C10C7}" type="presOf" srcId="{242518F1-7246-4E44-B90C-9DA959BD4AC7}" destId="{5C1EA059-C58D-48B1-ACD6-B03C907802EB}" srcOrd="0" destOrd="0" presId="urn:microsoft.com/office/officeart/2005/8/layout/gear1"/>
    <dgm:cxn modelId="{FF9088CC-4DCB-474C-A0EF-6D9E51BCC4E9}" type="presOf" srcId="{477A0478-2378-410D-8F84-45651BA027CA}" destId="{F0CEAE4D-92F0-4945-BF92-E2250A382F7D}" srcOrd="0" destOrd="0" presId="urn:microsoft.com/office/officeart/2005/8/layout/gear1"/>
    <dgm:cxn modelId="{0DC281CE-C199-4EA6-9052-C4FC0A213D27}" type="presOf" srcId="{7E2591D9-4CAD-4715-8AEF-BD9C7F59DEDE}" destId="{B24E39B9-E1BF-48B2-A074-73D63861EC7C}" srcOrd="0" destOrd="0" presId="urn:microsoft.com/office/officeart/2005/8/layout/gear1"/>
    <dgm:cxn modelId="{332C3CE3-BCB1-4558-8654-C5549C811ECA}" type="presOf" srcId="{477A0478-2378-410D-8F84-45651BA027CA}" destId="{E8F66C11-6602-4CB2-BA9B-7446FA619D4C}" srcOrd="2" destOrd="0" presId="urn:microsoft.com/office/officeart/2005/8/layout/gear1"/>
    <dgm:cxn modelId="{6FF3EFDC-5AA0-4879-96F6-72C12B375F43}" type="presParOf" srcId="{4A0AB70D-747B-4F0A-A274-20A9EBFC960F}" destId="{F0CEAE4D-92F0-4945-BF92-E2250A382F7D}" srcOrd="0" destOrd="0" presId="urn:microsoft.com/office/officeart/2005/8/layout/gear1"/>
    <dgm:cxn modelId="{1DB73AFF-3CCA-4268-84F7-292C531E13EE}" type="presParOf" srcId="{4A0AB70D-747B-4F0A-A274-20A9EBFC960F}" destId="{F7CCB595-F2D2-4671-A58E-396E4A7D119C}" srcOrd="1" destOrd="0" presId="urn:microsoft.com/office/officeart/2005/8/layout/gear1"/>
    <dgm:cxn modelId="{8247C0D2-C57B-45E2-A0EC-92FC7B2B7D1E}" type="presParOf" srcId="{4A0AB70D-747B-4F0A-A274-20A9EBFC960F}" destId="{E8F66C11-6602-4CB2-BA9B-7446FA619D4C}" srcOrd="2" destOrd="0" presId="urn:microsoft.com/office/officeart/2005/8/layout/gear1"/>
    <dgm:cxn modelId="{EA5E25BA-57EE-4044-8778-EA216FA05647}" type="presParOf" srcId="{4A0AB70D-747B-4F0A-A274-20A9EBFC960F}" destId="{0315649E-B2B2-478B-9B8E-3D57B8B7DA64}" srcOrd="3" destOrd="0" presId="urn:microsoft.com/office/officeart/2005/8/layout/gear1"/>
    <dgm:cxn modelId="{DC744F07-E5E1-41A0-911C-E7C6D2E3765E}" type="presParOf" srcId="{4A0AB70D-747B-4F0A-A274-20A9EBFC960F}" destId="{CECE4F59-A9AF-4156-8F67-0DF2DC88CC4D}" srcOrd="4" destOrd="0" presId="urn:microsoft.com/office/officeart/2005/8/layout/gear1"/>
    <dgm:cxn modelId="{34E8DE20-8155-4EF2-864F-674DE91DC054}" type="presParOf" srcId="{4A0AB70D-747B-4F0A-A274-20A9EBFC960F}" destId="{D644682A-9284-41EA-BEE2-2B128B45DC37}" srcOrd="5" destOrd="0" presId="urn:microsoft.com/office/officeart/2005/8/layout/gear1"/>
    <dgm:cxn modelId="{8AF86C31-24AB-429F-A10A-AE8D893D6C53}" type="presParOf" srcId="{4A0AB70D-747B-4F0A-A274-20A9EBFC960F}" destId="{FAB12622-C24B-4EEA-B674-05FC64152280}" srcOrd="6" destOrd="0" presId="urn:microsoft.com/office/officeart/2005/8/layout/gear1"/>
    <dgm:cxn modelId="{8513BADB-0E12-4126-805C-22F038E5886E}" type="presParOf" srcId="{4A0AB70D-747B-4F0A-A274-20A9EBFC960F}" destId="{5BB0ED48-027A-4117-94CB-5FA7F78DC15D}" srcOrd="7" destOrd="0" presId="urn:microsoft.com/office/officeart/2005/8/layout/gear1"/>
    <dgm:cxn modelId="{02EE007B-FCDF-46DB-A40A-E5C434EC20BD}" type="presParOf" srcId="{4A0AB70D-747B-4F0A-A274-20A9EBFC960F}" destId="{CE5D0545-00D5-494D-893E-9BCC68117182}" srcOrd="8" destOrd="0" presId="urn:microsoft.com/office/officeart/2005/8/layout/gear1"/>
    <dgm:cxn modelId="{D49FCAB1-86A2-436F-A5DF-3F6EFBEB99BB}" type="presParOf" srcId="{4A0AB70D-747B-4F0A-A274-20A9EBFC960F}" destId="{318CD91C-CB92-482C-89B7-482E95AECFAB}" srcOrd="9" destOrd="0" presId="urn:microsoft.com/office/officeart/2005/8/layout/gear1"/>
    <dgm:cxn modelId="{6A7D0D96-1B3F-43DF-9FA8-134B39148CD4}" type="presParOf" srcId="{4A0AB70D-747B-4F0A-A274-20A9EBFC960F}" destId="{B24E39B9-E1BF-48B2-A074-73D63861EC7C}" srcOrd="10" destOrd="0" presId="urn:microsoft.com/office/officeart/2005/8/layout/gear1"/>
    <dgm:cxn modelId="{2B0B5326-A85F-4E3A-8BD7-80B0100B7DBA}" type="presParOf" srcId="{4A0AB70D-747B-4F0A-A274-20A9EBFC960F}" destId="{5C1EA059-C58D-48B1-ACD6-B03C907802EB}" srcOrd="11" destOrd="0" presId="urn:microsoft.com/office/officeart/2005/8/layout/gear1"/>
    <dgm:cxn modelId="{209AEE2E-6126-49FE-93FB-DC4A29ABB43B}" type="presParOf" srcId="{4A0AB70D-747B-4F0A-A274-20A9EBFC960F}" destId="{4BF39D73-3BB6-4AEC-A312-D5FF6F005AB0}" srcOrd="12" destOrd="0" presId="urn:microsoft.com/office/officeart/2005/8/layout/gear1"/>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BF667-471D-4EDA-831D-CFCB833EEBC4}">
      <dsp:nvSpPr>
        <dsp:cNvPr id="0" name=""/>
        <dsp:cNvSpPr/>
      </dsp:nvSpPr>
      <dsp:spPr>
        <a:xfrm>
          <a:off x="4926745" y="0"/>
          <a:ext cx="2278561" cy="1808452"/>
        </a:xfrm>
        <a:prstGeom prst="rect">
          <a:avLst/>
        </a:prstGeom>
        <a:blipFill rotWithShape="1">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B91DF5-724B-438B-B98D-1EA364C84244}">
      <dsp:nvSpPr>
        <dsp:cNvPr id="0" name=""/>
        <dsp:cNvSpPr/>
      </dsp:nvSpPr>
      <dsp:spPr>
        <a:xfrm>
          <a:off x="4792164" y="1888490"/>
          <a:ext cx="2608630" cy="484459"/>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noProof="0" dirty="0">
              <a:solidFill>
                <a:srgbClr val="00B0F0"/>
              </a:solidFill>
            </a:rPr>
            <a:t>Drainage and treatment of municipal wastewater</a:t>
          </a:r>
        </a:p>
      </dsp:txBody>
      <dsp:txXfrm>
        <a:off x="4792164" y="1888490"/>
        <a:ext cx="2608630" cy="484459"/>
      </dsp:txXfrm>
    </dsp:sp>
    <dsp:sp modelId="{46E8B186-D06F-47C2-A614-A80D2F62757F}">
      <dsp:nvSpPr>
        <dsp:cNvPr id="0" name=""/>
        <dsp:cNvSpPr/>
      </dsp:nvSpPr>
      <dsp:spPr>
        <a:xfrm>
          <a:off x="1741198" y="489"/>
          <a:ext cx="2278561" cy="1807407"/>
        </a:xfrm>
        <a:prstGeom prst="rect">
          <a:avLst/>
        </a:prstGeom>
        <a:blipFill rotWithShape="1">
          <a:blip xmlns:r="http://schemas.openxmlformats.org/officeDocument/2006/relationships" r:embed="rId2" cstate="print">
            <a:extLst>
              <a:ext uri="{28A0092B-C50C-407E-A947-70E740481C1C}">
                <a14:useLocalDpi xmlns:a14="http://schemas.microsoft.com/office/drawing/2010/main"/>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B458AA-31EF-4C0B-8122-A4EC3663DA33}">
      <dsp:nvSpPr>
        <dsp:cNvPr id="0" name=""/>
        <dsp:cNvSpPr/>
      </dsp:nvSpPr>
      <dsp:spPr>
        <a:xfrm>
          <a:off x="1508524" y="1882835"/>
          <a:ext cx="2608630" cy="482954"/>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noProof="0" dirty="0">
              <a:solidFill>
                <a:srgbClr val="00B0F0"/>
              </a:solidFill>
            </a:rPr>
            <a:t>Water supply</a:t>
          </a:r>
        </a:p>
      </dsp:txBody>
      <dsp:txXfrm>
        <a:off x="1508524" y="1882835"/>
        <a:ext cx="2608630" cy="482954"/>
      </dsp:txXfrm>
    </dsp:sp>
    <dsp:sp modelId="{023DBC34-B7CA-44AA-B4EA-E2AEDA17BDB7}">
      <dsp:nvSpPr>
        <dsp:cNvPr id="0" name=""/>
        <dsp:cNvSpPr/>
      </dsp:nvSpPr>
      <dsp:spPr>
        <a:xfrm>
          <a:off x="3564692" y="2542873"/>
          <a:ext cx="2008034" cy="1606693"/>
        </a:xfrm>
        <a:prstGeom prst="rect">
          <a:avLst/>
        </a:prstGeom>
        <a:blipFill>
          <a:blip xmlns:r="http://schemas.openxmlformats.org/officeDocument/2006/relationships" r:embed="rId3" cstate="print">
            <a:extLst>
              <a:ext uri="{28A0092B-C50C-407E-A947-70E740481C1C}">
                <a14:useLocalDpi xmlns:a14="http://schemas.microsoft.com/office/drawing/2010/main"/>
              </a:ext>
            </a:extLst>
          </a:blip>
          <a:srcRect/>
          <a:stretch>
            <a:fillRect l="-10000" r="-10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146D30-78A7-4618-B6E2-2DE8867C6E0A}">
      <dsp:nvSpPr>
        <dsp:cNvPr id="0" name=""/>
        <dsp:cNvSpPr/>
      </dsp:nvSpPr>
      <dsp:spPr>
        <a:xfrm>
          <a:off x="1123111" y="4254823"/>
          <a:ext cx="1863290" cy="434608"/>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rgbClr val="FFFF00"/>
              </a:solidFill>
            </a:rPr>
            <a:t>Separate waste collection</a:t>
          </a:r>
        </a:p>
      </dsp:txBody>
      <dsp:txXfrm>
        <a:off x="1123111" y="4254823"/>
        <a:ext cx="1863290" cy="434608"/>
      </dsp:txXfrm>
    </dsp:sp>
    <dsp:sp modelId="{C4E450F9-3F20-4CE7-A54B-F96E85F92ADA}">
      <dsp:nvSpPr>
        <dsp:cNvPr id="0" name=""/>
        <dsp:cNvSpPr/>
      </dsp:nvSpPr>
      <dsp:spPr>
        <a:xfrm>
          <a:off x="1014169" y="2504776"/>
          <a:ext cx="2114985" cy="1628381"/>
        </a:xfrm>
        <a:prstGeom prst="rect">
          <a:avLst/>
        </a:prstGeom>
        <a:blipFill>
          <a:blip xmlns:r="http://schemas.openxmlformats.org/officeDocument/2006/relationships" r:embed="rId4" cstate="print">
            <a:extLst>
              <a:ext uri="{28A0092B-C50C-407E-A947-70E740481C1C}">
                <a14:useLocalDpi xmlns:a14="http://schemas.microsoft.com/office/drawing/2010/main"/>
              </a:ext>
            </a:extLst>
          </a:blip>
          <a:srcRect/>
          <a:stretch>
            <a:fillRect l="-10000" r="-10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6C5648-1AA8-4F0F-B58F-9BB2C7599088}">
      <dsp:nvSpPr>
        <dsp:cNvPr id="0" name=""/>
        <dsp:cNvSpPr/>
      </dsp:nvSpPr>
      <dsp:spPr>
        <a:xfrm>
          <a:off x="3627885" y="4248471"/>
          <a:ext cx="1906122" cy="472231"/>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noProof="0" dirty="0">
              <a:solidFill>
                <a:srgbClr val="FFFF00"/>
              </a:solidFill>
            </a:rPr>
            <a:t>Transport of collected  waste</a:t>
          </a:r>
        </a:p>
      </dsp:txBody>
      <dsp:txXfrm>
        <a:off x="3627885" y="4248471"/>
        <a:ext cx="1906122" cy="472231"/>
      </dsp:txXfrm>
    </dsp:sp>
    <dsp:sp modelId="{E899FDC1-477C-4F87-B285-162949D1521C}">
      <dsp:nvSpPr>
        <dsp:cNvPr id="0" name=""/>
        <dsp:cNvSpPr/>
      </dsp:nvSpPr>
      <dsp:spPr>
        <a:xfrm>
          <a:off x="6116952" y="2527693"/>
          <a:ext cx="2081553" cy="1632661"/>
        </a:xfrm>
        <a:prstGeom prst="rect">
          <a:avLst/>
        </a:prstGeom>
        <a:blipFill rotWithShape="1">
          <a:blip xmlns:r="http://schemas.openxmlformats.org/officeDocument/2006/relationships" r:embed="rId5" cstate="print">
            <a:extLst>
              <a:ext uri="{28A0092B-C50C-407E-A947-70E740481C1C}">
                <a14:useLocalDpi xmlns:a14="http://schemas.microsoft.com/office/drawing/2010/main"/>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43ED68-F978-4498-9D5A-FAB875BE644F}">
      <dsp:nvSpPr>
        <dsp:cNvPr id="0" name=""/>
        <dsp:cNvSpPr/>
      </dsp:nvSpPr>
      <dsp:spPr>
        <a:xfrm>
          <a:off x="6267496" y="4232989"/>
          <a:ext cx="1863290" cy="434608"/>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solidFill>
                <a:srgbClr val="FFC000"/>
              </a:solidFill>
            </a:rPr>
            <a:t>Waste treatment -MBT</a:t>
          </a:r>
        </a:p>
      </dsp:txBody>
      <dsp:txXfrm>
        <a:off x="6267496" y="4232989"/>
        <a:ext cx="1863290" cy="4346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CEDEA-10DD-4F24-9FCE-8D5529A59AB9}">
      <dsp:nvSpPr>
        <dsp:cNvPr id="0" name=""/>
        <dsp:cNvSpPr/>
      </dsp:nvSpPr>
      <dsp:spPr>
        <a:xfrm>
          <a:off x="0" y="544782"/>
          <a:ext cx="2774519" cy="327600"/>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50DD9F-F5DC-49C6-9D5C-065113961FF7}">
      <dsp:nvSpPr>
        <dsp:cNvPr id="0" name=""/>
        <dsp:cNvSpPr/>
      </dsp:nvSpPr>
      <dsp:spPr>
        <a:xfrm>
          <a:off x="138590" y="1854"/>
          <a:ext cx="1944458" cy="732540"/>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409" tIns="0" rIns="73409" bIns="0" numCol="1" spcCol="1270" anchor="ctr" anchorCtr="0">
          <a:noAutofit/>
        </a:bodyPr>
        <a:lstStyle/>
        <a:p>
          <a:pPr marL="0" lvl="0" indent="0" algn="l" defTabSz="622300">
            <a:lnSpc>
              <a:spcPct val="90000"/>
            </a:lnSpc>
            <a:spcBef>
              <a:spcPct val="0"/>
            </a:spcBef>
            <a:spcAft>
              <a:spcPct val="35000"/>
            </a:spcAft>
            <a:buNone/>
          </a:pPr>
          <a:r>
            <a:rPr lang="sl-SI" sz="1400" b="0" kern="1200" dirty="0" err="1">
              <a:latin typeface="+mj-lt"/>
            </a:rPr>
            <a:t>Household</a:t>
          </a:r>
          <a:r>
            <a:rPr lang="sl-SI" sz="1400" b="0" kern="1200" dirty="0">
              <a:latin typeface="+mj-lt"/>
            </a:rPr>
            <a:t> </a:t>
          </a:r>
          <a:r>
            <a:rPr lang="sl-SI" sz="1400" b="0" kern="1200" dirty="0" err="1">
              <a:latin typeface="+mj-lt"/>
            </a:rPr>
            <a:t>waste</a:t>
          </a:r>
          <a:r>
            <a:rPr lang="sl-SI" sz="1400" b="0" kern="1200" dirty="0">
              <a:latin typeface="+mj-lt"/>
            </a:rPr>
            <a:t> (MHW, </a:t>
          </a:r>
          <a:r>
            <a:rPr lang="sl-SI" sz="1400" b="0" kern="1200" dirty="0" err="1">
              <a:latin typeface="+mj-lt"/>
            </a:rPr>
            <a:t>black</a:t>
          </a:r>
          <a:r>
            <a:rPr lang="sl-SI" sz="1400" b="0" kern="1200" dirty="0">
              <a:latin typeface="+mj-lt"/>
            </a:rPr>
            <a:t> </a:t>
          </a:r>
          <a:r>
            <a:rPr lang="sl-SI" sz="1400" b="0" kern="1200" dirty="0" err="1">
              <a:latin typeface="+mj-lt"/>
            </a:rPr>
            <a:t>bin</a:t>
          </a:r>
          <a:r>
            <a:rPr lang="sl-SI" sz="1400" b="0" kern="1200" dirty="0">
              <a:latin typeface="+mj-lt"/>
            </a:rPr>
            <a:t>)</a:t>
          </a:r>
          <a:endParaRPr lang="en-US" sz="1400" b="0" kern="1200" dirty="0">
            <a:latin typeface="+mj-lt"/>
          </a:endParaRPr>
        </a:p>
      </dsp:txBody>
      <dsp:txXfrm>
        <a:off x="174350" y="37614"/>
        <a:ext cx="1872938" cy="661020"/>
      </dsp:txXfrm>
    </dsp:sp>
    <dsp:sp modelId="{68A754E2-73FF-4C92-ACDF-C569F987F839}">
      <dsp:nvSpPr>
        <dsp:cNvPr id="0" name=""/>
        <dsp:cNvSpPr/>
      </dsp:nvSpPr>
      <dsp:spPr>
        <a:xfrm>
          <a:off x="0" y="1306448"/>
          <a:ext cx="2774519" cy="327600"/>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CD3059-6712-432A-AA18-432F7733352B}">
      <dsp:nvSpPr>
        <dsp:cNvPr id="0" name=""/>
        <dsp:cNvSpPr/>
      </dsp:nvSpPr>
      <dsp:spPr>
        <a:xfrm>
          <a:off x="138726" y="940314"/>
          <a:ext cx="1942164" cy="558013"/>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409" tIns="0" rIns="73409" bIns="0" numCol="1" spcCol="1270" anchor="ctr" anchorCtr="0">
          <a:noAutofit/>
        </a:bodyPr>
        <a:lstStyle/>
        <a:p>
          <a:pPr marL="0" lvl="0" indent="0" algn="l" defTabSz="622300">
            <a:lnSpc>
              <a:spcPct val="90000"/>
            </a:lnSpc>
            <a:spcBef>
              <a:spcPct val="0"/>
            </a:spcBef>
            <a:spcAft>
              <a:spcPct val="35000"/>
            </a:spcAft>
            <a:buNone/>
          </a:pPr>
          <a:r>
            <a:rPr lang="sl-SI" sz="1400" b="0" kern="1200" dirty="0" err="1">
              <a:latin typeface="+mj-lt"/>
            </a:rPr>
            <a:t>Commercial</a:t>
          </a:r>
          <a:r>
            <a:rPr lang="sl-SI" sz="1400" b="0" kern="1200" dirty="0">
              <a:latin typeface="+mj-lt"/>
            </a:rPr>
            <a:t> </a:t>
          </a:r>
          <a:r>
            <a:rPr lang="sl-SI" sz="1400" b="0" kern="1200" dirty="0" err="1">
              <a:latin typeface="+mj-lt"/>
            </a:rPr>
            <a:t>waste</a:t>
          </a:r>
          <a:r>
            <a:rPr lang="sl-SI" sz="1400" b="0" kern="1200" dirty="0">
              <a:latin typeface="+mj-lt"/>
            </a:rPr>
            <a:t> (PTSS) </a:t>
          </a:r>
          <a:endParaRPr lang="en-US" sz="1400" b="0" kern="1200" dirty="0">
            <a:latin typeface="+mj-lt"/>
          </a:endParaRPr>
        </a:p>
      </dsp:txBody>
      <dsp:txXfrm>
        <a:off x="165966" y="967554"/>
        <a:ext cx="1887684" cy="503533"/>
      </dsp:txXfrm>
    </dsp:sp>
    <dsp:sp modelId="{5BEEF199-3E0A-4281-BC4B-400C4368E32D}">
      <dsp:nvSpPr>
        <dsp:cNvPr id="0" name=""/>
        <dsp:cNvSpPr/>
      </dsp:nvSpPr>
      <dsp:spPr>
        <a:xfrm>
          <a:off x="0" y="2002102"/>
          <a:ext cx="2774519" cy="327600"/>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433C75-58B8-48D8-BD8A-F44B71ACE6FB}">
      <dsp:nvSpPr>
        <dsp:cNvPr id="0" name=""/>
        <dsp:cNvSpPr/>
      </dsp:nvSpPr>
      <dsp:spPr>
        <a:xfrm>
          <a:off x="146217" y="1798956"/>
          <a:ext cx="1942164" cy="383760"/>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409" tIns="0" rIns="73409" bIns="0" numCol="1" spcCol="1270" anchor="ctr" anchorCtr="0">
          <a:noAutofit/>
        </a:bodyPr>
        <a:lstStyle/>
        <a:p>
          <a:pPr marL="0" lvl="0" indent="0" algn="l" defTabSz="622300">
            <a:lnSpc>
              <a:spcPct val="90000"/>
            </a:lnSpc>
            <a:spcBef>
              <a:spcPct val="0"/>
            </a:spcBef>
            <a:spcAft>
              <a:spcPct val="35000"/>
            </a:spcAft>
            <a:buNone/>
          </a:pPr>
          <a:r>
            <a:rPr lang="sl-SI" sz="1400" kern="1200" dirty="0" err="1"/>
            <a:t>Bulky</a:t>
          </a:r>
          <a:r>
            <a:rPr lang="sl-SI" sz="1400" kern="1200" dirty="0"/>
            <a:t> </a:t>
          </a:r>
          <a:r>
            <a:rPr lang="sl-SI" sz="1400" kern="1200" dirty="0" err="1"/>
            <a:t>waste</a:t>
          </a:r>
          <a:r>
            <a:rPr lang="sl-SI" sz="1400" kern="1200" dirty="0"/>
            <a:t> (BHW)</a:t>
          </a:r>
          <a:endParaRPr lang="en-US" sz="1400" b="1" kern="1200" dirty="0">
            <a:latin typeface="Arial Black" panose="020B0A04020102020204" pitchFamily="34" charset="0"/>
          </a:endParaRPr>
        </a:p>
      </dsp:txBody>
      <dsp:txXfrm>
        <a:off x="164951" y="1817690"/>
        <a:ext cx="1904696" cy="346292"/>
      </dsp:txXfrm>
    </dsp:sp>
    <dsp:sp modelId="{6146DA04-6398-4350-8498-77C588D6162D}">
      <dsp:nvSpPr>
        <dsp:cNvPr id="0" name=""/>
        <dsp:cNvSpPr/>
      </dsp:nvSpPr>
      <dsp:spPr>
        <a:xfrm flipV="1">
          <a:off x="0" y="2487663"/>
          <a:ext cx="2774519" cy="335534"/>
        </a:xfrm>
        <a:prstGeom prst="rect">
          <a:avLst/>
        </a:prstGeom>
        <a:solidFill>
          <a:srgbClr val="48AF2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334" tIns="270764" rIns="215334" bIns="99568" numCol="1" spcCol="1270" anchor="t" anchorCtr="0">
          <a:noAutofit/>
        </a:bodyPr>
        <a:lstStyle/>
        <a:p>
          <a:pPr marL="114300" lvl="1" indent="-114300" algn="l" defTabSz="622300">
            <a:lnSpc>
              <a:spcPct val="90000"/>
            </a:lnSpc>
            <a:spcBef>
              <a:spcPct val="0"/>
            </a:spcBef>
            <a:spcAft>
              <a:spcPct val="15000"/>
            </a:spcAft>
            <a:buChar char="•"/>
          </a:pPr>
          <a:endParaRPr lang="en-US" sz="1400" b="1" kern="1200" dirty="0">
            <a:latin typeface="Arial Black" panose="020B0A04020102020204" pitchFamily="34" charset="0"/>
          </a:endParaRPr>
        </a:p>
      </dsp:txBody>
      <dsp:txXfrm rot="10800000">
        <a:off x="0" y="2487663"/>
        <a:ext cx="2774519" cy="335534"/>
      </dsp:txXfrm>
    </dsp:sp>
    <dsp:sp modelId="{2F5B912B-C017-40D5-995C-65F62D511908}">
      <dsp:nvSpPr>
        <dsp:cNvPr id="0" name=""/>
        <dsp:cNvSpPr/>
      </dsp:nvSpPr>
      <dsp:spPr>
        <a:xfrm>
          <a:off x="163073" y="2322054"/>
          <a:ext cx="1942164" cy="383760"/>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409" tIns="0" rIns="73409" bIns="0" numCol="1" spcCol="1270" anchor="ctr" anchorCtr="0">
          <a:noAutofit/>
        </a:bodyPr>
        <a:lstStyle/>
        <a:p>
          <a:pPr marL="0" lvl="0" indent="0" algn="l" defTabSz="622300">
            <a:lnSpc>
              <a:spcPct val="90000"/>
            </a:lnSpc>
            <a:spcBef>
              <a:spcPct val="0"/>
            </a:spcBef>
            <a:spcAft>
              <a:spcPct val="35000"/>
            </a:spcAft>
            <a:buNone/>
          </a:pPr>
          <a:r>
            <a:rPr lang="sl-SI" sz="1400" b="0" kern="1200" dirty="0" err="1">
              <a:latin typeface="+mj-lt"/>
            </a:rPr>
            <a:t>Treated</a:t>
          </a:r>
          <a:r>
            <a:rPr lang="sl-SI" sz="1400" b="0" kern="1200" dirty="0">
              <a:latin typeface="+mj-lt"/>
            </a:rPr>
            <a:t> </a:t>
          </a:r>
          <a:r>
            <a:rPr lang="sl-SI" sz="1400" b="0" kern="1200" dirty="0" err="1">
              <a:latin typeface="+mj-lt"/>
            </a:rPr>
            <a:t>wood</a:t>
          </a:r>
          <a:endParaRPr lang="en-US" sz="1400" b="0" kern="1200" dirty="0">
            <a:latin typeface="+mj-lt"/>
          </a:endParaRPr>
        </a:p>
      </dsp:txBody>
      <dsp:txXfrm>
        <a:off x="181807" y="2340788"/>
        <a:ext cx="1904696" cy="346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8C336-CC8E-455F-A2DB-54FF166C1CED}">
      <dsp:nvSpPr>
        <dsp:cNvPr id="0" name=""/>
        <dsp:cNvSpPr/>
      </dsp:nvSpPr>
      <dsp:spPr>
        <a:xfrm>
          <a:off x="0" y="495607"/>
          <a:ext cx="2823194" cy="369925"/>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4902" tIns="1353820" rIns="224902" bIns="99568" numCol="1" spcCol="1270" anchor="t" anchorCtr="0">
          <a:noAutofit/>
        </a:bodyPr>
        <a:lstStyle/>
        <a:p>
          <a:pPr marL="114300" lvl="1" indent="-114300" algn="l" defTabSz="622300">
            <a:lnSpc>
              <a:spcPct val="90000"/>
            </a:lnSpc>
            <a:spcBef>
              <a:spcPct val="0"/>
            </a:spcBef>
            <a:spcAft>
              <a:spcPct val="15000"/>
            </a:spcAft>
            <a:buChar char="•"/>
          </a:pPr>
          <a:endParaRPr lang="en-US" sz="1400" b="1" kern="1200" dirty="0">
            <a:latin typeface="Arial Black" panose="020B0A04020102020204" pitchFamily="34" charset="0"/>
          </a:endParaRPr>
        </a:p>
      </dsp:txBody>
      <dsp:txXfrm>
        <a:off x="0" y="495607"/>
        <a:ext cx="2823194" cy="369925"/>
      </dsp:txXfrm>
    </dsp:sp>
    <dsp:sp modelId="{0612FFCC-EC25-4226-834E-2843BA2C7E92}">
      <dsp:nvSpPr>
        <dsp:cNvPr id="0" name=""/>
        <dsp:cNvSpPr/>
      </dsp:nvSpPr>
      <dsp:spPr>
        <a:xfrm>
          <a:off x="62697" y="308644"/>
          <a:ext cx="2028245" cy="412234"/>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671" tIns="0" rIns="76671" bIns="0" numCol="1" spcCol="1270" anchor="ctr" anchorCtr="0">
          <a:noAutofit/>
        </a:bodyPr>
        <a:lstStyle/>
        <a:p>
          <a:pPr marL="0" lvl="0" indent="0" algn="l" defTabSz="622300">
            <a:lnSpc>
              <a:spcPct val="90000"/>
            </a:lnSpc>
            <a:spcBef>
              <a:spcPct val="0"/>
            </a:spcBef>
            <a:spcAft>
              <a:spcPct val="35000"/>
            </a:spcAft>
            <a:buNone/>
          </a:pPr>
          <a:r>
            <a:rPr lang="sl-SI" sz="1400" b="0" kern="1200" dirty="0" err="1">
              <a:latin typeface="+mj-lt"/>
            </a:rPr>
            <a:t>Biowaste</a:t>
          </a:r>
          <a:r>
            <a:rPr lang="sl-SI" sz="1400" b="0" kern="1200" dirty="0">
              <a:latin typeface="+mj-lt"/>
            </a:rPr>
            <a:t> (BHW)</a:t>
          </a:r>
          <a:endParaRPr lang="en-US" sz="1400" b="0" kern="1200" dirty="0">
            <a:latin typeface="+mj-lt"/>
          </a:endParaRPr>
        </a:p>
      </dsp:txBody>
      <dsp:txXfrm>
        <a:off x="82821" y="328768"/>
        <a:ext cx="1987997" cy="371986"/>
      </dsp:txXfrm>
    </dsp:sp>
    <dsp:sp modelId="{8A060B31-950E-4428-8EE3-04F52973E12C}">
      <dsp:nvSpPr>
        <dsp:cNvPr id="0" name=""/>
        <dsp:cNvSpPr/>
      </dsp:nvSpPr>
      <dsp:spPr>
        <a:xfrm>
          <a:off x="0" y="1116472"/>
          <a:ext cx="2897813" cy="295036"/>
        </a:xfrm>
        <a:prstGeom prst="rect">
          <a:avLst/>
        </a:prstGeom>
        <a:solidFill>
          <a:srgbClr val="48AF23"/>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4902" tIns="1353820" rIns="224902" bIns="99568" numCol="1" spcCol="1270" anchor="t" anchorCtr="0">
          <a:noAutofit/>
        </a:bodyPr>
        <a:lstStyle/>
        <a:p>
          <a:pPr marL="114300" lvl="1" indent="-114300" algn="l" defTabSz="622300">
            <a:lnSpc>
              <a:spcPct val="90000"/>
            </a:lnSpc>
            <a:spcBef>
              <a:spcPct val="0"/>
            </a:spcBef>
            <a:spcAft>
              <a:spcPct val="15000"/>
            </a:spcAft>
            <a:buChar char="•"/>
          </a:pPr>
          <a:endParaRPr lang="en-US" sz="1400" b="1" kern="1200" dirty="0">
            <a:latin typeface="Arial Black" panose="020B0A04020102020204" pitchFamily="34" charset="0"/>
          </a:endParaRPr>
        </a:p>
      </dsp:txBody>
      <dsp:txXfrm>
        <a:off x="0" y="1116472"/>
        <a:ext cx="2897813" cy="295036"/>
      </dsp:txXfrm>
    </dsp:sp>
    <dsp:sp modelId="{E9A30712-2EE6-49A5-A4E6-CDA91512BF2B}">
      <dsp:nvSpPr>
        <dsp:cNvPr id="0" name=""/>
        <dsp:cNvSpPr/>
      </dsp:nvSpPr>
      <dsp:spPr>
        <a:xfrm>
          <a:off x="62584" y="1008943"/>
          <a:ext cx="2028469" cy="286476"/>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671" tIns="0" rIns="76671" bIns="0" numCol="1" spcCol="1270" anchor="ctr" anchorCtr="0">
          <a:noAutofit/>
        </a:bodyPr>
        <a:lstStyle/>
        <a:p>
          <a:pPr marL="0" lvl="0" indent="0" algn="l" defTabSz="622300">
            <a:lnSpc>
              <a:spcPct val="90000"/>
            </a:lnSpc>
            <a:spcBef>
              <a:spcPct val="0"/>
            </a:spcBef>
            <a:spcAft>
              <a:spcPct val="35000"/>
            </a:spcAft>
            <a:buNone/>
          </a:pPr>
          <a:r>
            <a:rPr lang="sl-SI" sz="1400" b="0" kern="1200" dirty="0" err="1">
              <a:latin typeface="+mj-lt"/>
            </a:rPr>
            <a:t>Yard</a:t>
          </a:r>
          <a:r>
            <a:rPr lang="sl-SI" sz="1400" b="0" kern="1200" dirty="0">
              <a:latin typeface="+mj-lt"/>
            </a:rPr>
            <a:t> </a:t>
          </a:r>
          <a:r>
            <a:rPr lang="sl-SI" sz="1400" b="0" kern="1200" dirty="0" err="1">
              <a:latin typeface="+mj-lt"/>
            </a:rPr>
            <a:t>waste</a:t>
          </a:r>
          <a:endParaRPr lang="en-US" sz="1400" b="0" kern="1200" dirty="0">
            <a:latin typeface="+mj-lt"/>
          </a:endParaRPr>
        </a:p>
      </dsp:txBody>
      <dsp:txXfrm>
        <a:off x="76569" y="1022928"/>
        <a:ext cx="2000499" cy="2585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E64F78-5425-41BC-85C4-AB2D6F37DC9C}">
      <dsp:nvSpPr>
        <dsp:cNvPr id="0" name=""/>
        <dsp:cNvSpPr/>
      </dsp:nvSpPr>
      <dsp:spPr>
        <a:xfrm>
          <a:off x="1625524" y="1750757"/>
          <a:ext cx="1841182" cy="1729269"/>
        </a:xfrm>
        <a:prstGeom prst="gear9">
          <a:avLst/>
        </a:prstGeom>
        <a:solidFill>
          <a:srgbClr val="47774F"/>
        </a:solidFill>
        <a:ln w="19050" cap="flat" cmpd="sng" algn="ctr">
          <a:solidFill>
            <a:srgbClr val="47774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sl-SI" sz="1200" b="1" kern="1200" dirty="0">
              <a:latin typeface="Arial Black" panose="020B0A04020102020204" pitchFamily="34" charset="0"/>
            </a:rPr>
            <a:t>SIEVING</a:t>
          </a:r>
          <a:endParaRPr lang="en-US" sz="1200" b="1" kern="1200" dirty="0">
            <a:latin typeface="Arial Black" panose="020B0A04020102020204" pitchFamily="34" charset="0"/>
          </a:endParaRPr>
        </a:p>
      </dsp:txBody>
      <dsp:txXfrm>
        <a:off x="1987319" y="2155830"/>
        <a:ext cx="1117592" cy="888880"/>
      </dsp:txXfrm>
    </dsp:sp>
    <dsp:sp modelId="{8F673F57-F84D-4253-AA4B-227B7592FF61}">
      <dsp:nvSpPr>
        <dsp:cNvPr id="0" name=""/>
        <dsp:cNvSpPr/>
      </dsp:nvSpPr>
      <dsp:spPr>
        <a:xfrm>
          <a:off x="313607" y="1001436"/>
          <a:ext cx="1747183" cy="1769441"/>
        </a:xfrm>
        <a:prstGeom prst="gear6">
          <a:avLst/>
        </a:prstGeom>
        <a:solidFill>
          <a:srgbClr val="92D05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sl-SI" sz="1200" b="1" kern="1200" dirty="0">
              <a:latin typeface="Arial Black" panose="020B0A04020102020204" pitchFamily="34" charset="0"/>
            </a:rPr>
            <a:t>SORTING</a:t>
          </a:r>
          <a:endParaRPr lang="en-US" sz="1200" b="1" kern="1200" dirty="0">
            <a:latin typeface="Arial Black" panose="020B0A04020102020204" pitchFamily="34" charset="0"/>
          </a:endParaRPr>
        </a:p>
      </dsp:txBody>
      <dsp:txXfrm>
        <a:off x="753466" y="1447237"/>
        <a:ext cx="867465" cy="877839"/>
      </dsp:txXfrm>
    </dsp:sp>
    <dsp:sp modelId="{A2414066-EE93-4355-922E-6425518DB2E2}">
      <dsp:nvSpPr>
        <dsp:cNvPr id="0" name=""/>
        <dsp:cNvSpPr/>
      </dsp:nvSpPr>
      <dsp:spPr>
        <a:xfrm rot="20700000">
          <a:off x="1271920" y="208851"/>
          <a:ext cx="1381141" cy="1381141"/>
        </a:xfrm>
        <a:prstGeom prst="gear6">
          <a:avLst/>
        </a:prstGeom>
        <a:solidFill>
          <a:srgbClr val="00B050"/>
        </a:solid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sl-SI" sz="800" b="1" kern="1200" dirty="0">
              <a:latin typeface="Arial Black" panose="020B0A04020102020204" pitchFamily="34" charset="0"/>
            </a:rPr>
            <a:t>SHREDDING</a:t>
          </a:r>
          <a:endParaRPr lang="en-US" sz="800" b="1" kern="1200" dirty="0">
            <a:latin typeface="Arial Black" panose="020B0A04020102020204" pitchFamily="34" charset="0"/>
          </a:endParaRPr>
        </a:p>
      </dsp:txBody>
      <dsp:txXfrm rot="-20700000">
        <a:off x="1574845" y="511776"/>
        <a:ext cx="775291" cy="775291"/>
      </dsp:txXfrm>
    </dsp:sp>
    <dsp:sp modelId="{6056DC89-24E2-4146-A2BD-11711C89F95D}">
      <dsp:nvSpPr>
        <dsp:cNvPr id="0" name=""/>
        <dsp:cNvSpPr/>
      </dsp:nvSpPr>
      <dsp:spPr>
        <a:xfrm>
          <a:off x="1453830" y="1351081"/>
          <a:ext cx="2480934" cy="2480934"/>
        </a:xfrm>
        <a:prstGeom prst="circularArrow">
          <a:avLst>
            <a:gd name="adj1" fmla="val 4687"/>
            <a:gd name="adj2" fmla="val 299029"/>
            <a:gd name="adj3" fmla="val 2497859"/>
            <a:gd name="adj4" fmla="val 1590129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075D71-2661-4A5B-9CDF-21A6F8E89964}">
      <dsp:nvSpPr>
        <dsp:cNvPr id="0" name=""/>
        <dsp:cNvSpPr/>
      </dsp:nvSpPr>
      <dsp:spPr>
        <a:xfrm>
          <a:off x="232747" y="872327"/>
          <a:ext cx="1802553" cy="1802553"/>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169A66-5DE6-45DE-8A4C-F39923C3EFA9}">
      <dsp:nvSpPr>
        <dsp:cNvPr id="0" name=""/>
        <dsp:cNvSpPr/>
      </dsp:nvSpPr>
      <dsp:spPr>
        <a:xfrm>
          <a:off x="952448" y="-90793"/>
          <a:ext cx="1943515" cy="1943515"/>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EDF860-ADE2-416B-B0D5-EAD14590C2D9}">
      <dsp:nvSpPr>
        <dsp:cNvPr id="0" name=""/>
        <dsp:cNvSpPr/>
      </dsp:nvSpPr>
      <dsp:spPr>
        <a:xfrm>
          <a:off x="0" y="400701"/>
          <a:ext cx="2626999" cy="277200"/>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884" tIns="229108" rIns="203884" bIns="78232" numCol="1" spcCol="1270" anchor="t" anchorCtr="0">
          <a:noAutofit/>
        </a:bodyPr>
        <a:lstStyle/>
        <a:p>
          <a:pPr marL="57150" lvl="1" indent="-57150" algn="l" defTabSz="488950">
            <a:lnSpc>
              <a:spcPct val="90000"/>
            </a:lnSpc>
            <a:spcBef>
              <a:spcPct val="0"/>
            </a:spcBef>
            <a:spcAft>
              <a:spcPct val="15000"/>
            </a:spcAft>
            <a:buChar char="•"/>
          </a:pPr>
          <a:endParaRPr lang="en-US" sz="1100" kern="1200" dirty="0"/>
        </a:p>
      </dsp:txBody>
      <dsp:txXfrm>
        <a:off x="0" y="400701"/>
        <a:ext cx="2626999" cy="277200"/>
      </dsp:txXfrm>
    </dsp:sp>
    <dsp:sp modelId="{A018D9D9-FFB5-43EB-BA55-AC65DF6C6189}">
      <dsp:nvSpPr>
        <dsp:cNvPr id="0" name=""/>
        <dsp:cNvSpPr/>
      </dsp:nvSpPr>
      <dsp:spPr>
        <a:xfrm>
          <a:off x="131349" y="238341"/>
          <a:ext cx="1838899" cy="324720"/>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506" tIns="0" rIns="69506" bIns="0" numCol="1" spcCol="1270" anchor="ctr" anchorCtr="0">
          <a:noAutofit/>
        </a:bodyPr>
        <a:lstStyle/>
        <a:p>
          <a:pPr marL="0" lvl="0" indent="0" algn="l" defTabSz="488950">
            <a:lnSpc>
              <a:spcPct val="90000"/>
            </a:lnSpc>
            <a:spcBef>
              <a:spcPct val="0"/>
            </a:spcBef>
            <a:spcAft>
              <a:spcPct val="35000"/>
            </a:spcAft>
            <a:buNone/>
          </a:pPr>
          <a:r>
            <a:rPr lang="sl-SI" sz="1100" b="1" kern="1200" dirty="0" err="1">
              <a:latin typeface="Arial Black" panose="020B0A04020102020204" pitchFamily="34" charset="0"/>
            </a:rPr>
            <a:t>Light</a:t>
          </a:r>
          <a:r>
            <a:rPr lang="sl-SI" sz="1100" b="1" kern="1200" dirty="0">
              <a:latin typeface="Arial Black" panose="020B0A04020102020204" pitchFamily="34" charset="0"/>
            </a:rPr>
            <a:t> </a:t>
          </a:r>
          <a:r>
            <a:rPr lang="sl-SI" sz="1100" b="1" kern="1200" dirty="0" err="1">
              <a:latin typeface="Arial Black" panose="020B0A04020102020204" pitchFamily="34" charset="0"/>
            </a:rPr>
            <a:t>fraction</a:t>
          </a:r>
          <a:r>
            <a:rPr lang="sl-SI" sz="1100" b="1" kern="1200" dirty="0">
              <a:latin typeface="Arial Black" panose="020B0A04020102020204" pitchFamily="34" charset="0"/>
            </a:rPr>
            <a:t> „A“</a:t>
          </a:r>
          <a:endParaRPr lang="en-US" sz="1100" b="1" kern="1200" dirty="0">
            <a:latin typeface="Arial Black" panose="020B0A04020102020204" pitchFamily="34" charset="0"/>
          </a:endParaRPr>
        </a:p>
      </dsp:txBody>
      <dsp:txXfrm>
        <a:off x="147201" y="254193"/>
        <a:ext cx="1807195" cy="293016"/>
      </dsp:txXfrm>
    </dsp:sp>
    <dsp:sp modelId="{A196045E-6AE0-4EFC-A669-E62432D83944}">
      <dsp:nvSpPr>
        <dsp:cNvPr id="0" name=""/>
        <dsp:cNvSpPr/>
      </dsp:nvSpPr>
      <dsp:spPr>
        <a:xfrm>
          <a:off x="0" y="899661"/>
          <a:ext cx="2626999" cy="277200"/>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884" tIns="229108" rIns="203884" bIns="78232" numCol="1" spcCol="1270" anchor="t" anchorCtr="0">
          <a:noAutofit/>
        </a:bodyPr>
        <a:lstStyle/>
        <a:p>
          <a:pPr marL="57150" lvl="1" indent="-57150" algn="l" defTabSz="488950">
            <a:lnSpc>
              <a:spcPct val="90000"/>
            </a:lnSpc>
            <a:spcBef>
              <a:spcPct val="0"/>
            </a:spcBef>
            <a:spcAft>
              <a:spcPct val="15000"/>
            </a:spcAft>
            <a:buChar char="•"/>
          </a:pPr>
          <a:endParaRPr lang="en-US" sz="1100" kern="1200" dirty="0"/>
        </a:p>
      </dsp:txBody>
      <dsp:txXfrm>
        <a:off x="0" y="899661"/>
        <a:ext cx="2626999" cy="277200"/>
      </dsp:txXfrm>
    </dsp:sp>
    <dsp:sp modelId="{FD1AC24C-5C4C-42EB-8268-79BB84D1D17D}">
      <dsp:nvSpPr>
        <dsp:cNvPr id="0" name=""/>
        <dsp:cNvSpPr/>
      </dsp:nvSpPr>
      <dsp:spPr>
        <a:xfrm>
          <a:off x="131349" y="737301"/>
          <a:ext cx="1838899" cy="324720"/>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506" tIns="0" rIns="69506" bIns="0" numCol="1" spcCol="1270" anchor="ctr" anchorCtr="0">
          <a:noAutofit/>
        </a:bodyPr>
        <a:lstStyle/>
        <a:p>
          <a:pPr marL="0" lvl="0" indent="0" algn="l" defTabSz="488950">
            <a:lnSpc>
              <a:spcPct val="90000"/>
            </a:lnSpc>
            <a:spcBef>
              <a:spcPct val="0"/>
            </a:spcBef>
            <a:spcAft>
              <a:spcPct val="35000"/>
            </a:spcAft>
            <a:buNone/>
          </a:pPr>
          <a:r>
            <a:rPr lang="sl-SI" sz="1100" b="1" kern="1200" dirty="0" err="1">
              <a:latin typeface="Arial Black" panose="020B0A04020102020204" pitchFamily="34" charset="0"/>
            </a:rPr>
            <a:t>Light</a:t>
          </a:r>
          <a:r>
            <a:rPr lang="sl-SI" sz="1100" b="1" kern="1200" dirty="0">
              <a:latin typeface="Arial Black" panose="020B0A04020102020204" pitchFamily="34" charset="0"/>
            </a:rPr>
            <a:t> </a:t>
          </a:r>
          <a:r>
            <a:rPr lang="sl-SI" sz="1100" b="1" kern="1200" dirty="0" err="1">
              <a:latin typeface="Arial Black" panose="020B0A04020102020204" pitchFamily="34" charset="0"/>
            </a:rPr>
            <a:t>fraction</a:t>
          </a:r>
          <a:r>
            <a:rPr lang="sl-SI" sz="1100" b="1" kern="1200" dirty="0">
              <a:latin typeface="Arial Black" panose="020B0A04020102020204" pitchFamily="34" charset="0"/>
            </a:rPr>
            <a:t> „B“</a:t>
          </a:r>
          <a:endParaRPr lang="en-US" sz="1100" b="1" kern="1200" dirty="0">
            <a:latin typeface="Arial Black" panose="020B0A04020102020204" pitchFamily="34" charset="0"/>
          </a:endParaRPr>
        </a:p>
      </dsp:txBody>
      <dsp:txXfrm>
        <a:off x="147201" y="753153"/>
        <a:ext cx="1807195" cy="293016"/>
      </dsp:txXfrm>
    </dsp:sp>
    <dsp:sp modelId="{35970DEA-0247-4C5B-9C14-BC99DD45FD4F}">
      <dsp:nvSpPr>
        <dsp:cNvPr id="0" name=""/>
        <dsp:cNvSpPr/>
      </dsp:nvSpPr>
      <dsp:spPr>
        <a:xfrm>
          <a:off x="0" y="1398621"/>
          <a:ext cx="2626999" cy="277200"/>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884" tIns="229108" rIns="203884" bIns="78232" numCol="1" spcCol="1270" anchor="t" anchorCtr="0">
          <a:noAutofit/>
        </a:bodyPr>
        <a:lstStyle/>
        <a:p>
          <a:pPr marL="57150" lvl="1" indent="-57150" algn="l" defTabSz="488950">
            <a:lnSpc>
              <a:spcPct val="90000"/>
            </a:lnSpc>
            <a:spcBef>
              <a:spcPct val="0"/>
            </a:spcBef>
            <a:spcAft>
              <a:spcPct val="15000"/>
            </a:spcAft>
            <a:buChar char="•"/>
          </a:pPr>
          <a:endParaRPr lang="en-US" sz="1100" kern="1200" noProof="0" dirty="0"/>
        </a:p>
      </dsp:txBody>
      <dsp:txXfrm>
        <a:off x="0" y="1398621"/>
        <a:ext cx="2626999" cy="277200"/>
      </dsp:txXfrm>
    </dsp:sp>
    <dsp:sp modelId="{2988D787-CC0F-4571-A5BA-06AFCABDF8DE}">
      <dsp:nvSpPr>
        <dsp:cNvPr id="0" name=""/>
        <dsp:cNvSpPr/>
      </dsp:nvSpPr>
      <dsp:spPr>
        <a:xfrm>
          <a:off x="131349" y="1236261"/>
          <a:ext cx="1838899" cy="324720"/>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506" tIns="0" rIns="69506" bIns="0" numCol="1" spcCol="1270" anchor="ctr" anchorCtr="0">
          <a:noAutofit/>
        </a:bodyPr>
        <a:lstStyle/>
        <a:p>
          <a:pPr marL="0" lvl="0" indent="0" algn="l" defTabSz="488950">
            <a:lnSpc>
              <a:spcPct val="90000"/>
            </a:lnSpc>
            <a:spcBef>
              <a:spcPct val="0"/>
            </a:spcBef>
            <a:spcAft>
              <a:spcPct val="35000"/>
            </a:spcAft>
            <a:buNone/>
          </a:pPr>
          <a:r>
            <a:rPr lang="sl-SI" sz="1100" b="1" kern="1200" dirty="0" err="1">
              <a:latin typeface="Arial Black" panose="020B0A04020102020204" pitchFamily="34" charset="0"/>
            </a:rPr>
            <a:t>Digestate</a:t>
          </a:r>
          <a:endParaRPr lang="en-US" sz="1100" b="1" kern="1200" dirty="0">
            <a:latin typeface="Arial Black" panose="020B0A04020102020204" pitchFamily="34" charset="0"/>
          </a:endParaRPr>
        </a:p>
      </dsp:txBody>
      <dsp:txXfrm>
        <a:off x="147201" y="1252113"/>
        <a:ext cx="1807195" cy="293016"/>
      </dsp:txXfrm>
    </dsp:sp>
    <dsp:sp modelId="{1AF2EB46-EFEE-43B8-97DE-49BEE693A83B}">
      <dsp:nvSpPr>
        <dsp:cNvPr id="0" name=""/>
        <dsp:cNvSpPr/>
      </dsp:nvSpPr>
      <dsp:spPr>
        <a:xfrm>
          <a:off x="0" y="1897582"/>
          <a:ext cx="2626999" cy="277200"/>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884" tIns="229108" rIns="203884" bIns="78232" numCol="1" spcCol="1270" anchor="t" anchorCtr="0">
          <a:noAutofit/>
        </a:bodyPr>
        <a:lstStyle/>
        <a:p>
          <a:pPr marL="57150" lvl="1" indent="-57150" algn="l" defTabSz="488950">
            <a:lnSpc>
              <a:spcPct val="90000"/>
            </a:lnSpc>
            <a:spcBef>
              <a:spcPct val="0"/>
            </a:spcBef>
            <a:spcAft>
              <a:spcPct val="15000"/>
            </a:spcAft>
            <a:buChar char="•"/>
          </a:pPr>
          <a:endParaRPr lang="en-US" sz="1100" kern="1200" noProof="0" dirty="0"/>
        </a:p>
      </dsp:txBody>
      <dsp:txXfrm>
        <a:off x="0" y="1897582"/>
        <a:ext cx="2626999" cy="277200"/>
      </dsp:txXfrm>
    </dsp:sp>
    <dsp:sp modelId="{3283EEE3-7EC9-4131-AC8B-F5658692963E}">
      <dsp:nvSpPr>
        <dsp:cNvPr id="0" name=""/>
        <dsp:cNvSpPr/>
      </dsp:nvSpPr>
      <dsp:spPr>
        <a:xfrm>
          <a:off x="123115" y="1759689"/>
          <a:ext cx="1838899" cy="324720"/>
        </a:xfrm>
        <a:prstGeom prst="roundRect">
          <a:avLst/>
        </a:prstGeom>
        <a:solidFill>
          <a:srgbClr val="92D050">
            <a:alpha val="9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506" tIns="0" rIns="69506" bIns="0" numCol="1" spcCol="1270" anchor="ctr" anchorCtr="0">
          <a:noAutofit/>
        </a:bodyPr>
        <a:lstStyle/>
        <a:p>
          <a:pPr marL="0" lvl="0" indent="0" algn="l" defTabSz="488950">
            <a:lnSpc>
              <a:spcPct val="90000"/>
            </a:lnSpc>
            <a:spcBef>
              <a:spcPct val="0"/>
            </a:spcBef>
            <a:spcAft>
              <a:spcPct val="35000"/>
            </a:spcAft>
            <a:buNone/>
          </a:pPr>
          <a:r>
            <a:rPr lang="sl-SI" sz="1100" kern="1200" noProof="0" dirty="0" err="1">
              <a:latin typeface="Arial Black" panose="020B0A04020102020204" pitchFamily="34" charset="0"/>
            </a:rPr>
            <a:t>Recyclable</a:t>
          </a:r>
          <a:r>
            <a:rPr lang="sl-SI" sz="1100" kern="1200" noProof="0" dirty="0">
              <a:latin typeface="Arial Black" panose="020B0A04020102020204" pitchFamily="34" charset="0"/>
            </a:rPr>
            <a:t> </a:t>
          </a:r>
          <a:r>
            <a:rPr lang="sl-SI" sz="1100" kern="1200" noProof="0" dirty="0" err="1">
              <a:latin typeface="Arial Black" panose="020B0A04020102020204" pitchFamily="34" charset="0"/>
            </a:rPr>
            <a:t>products</a:t>
          </a:r>
          <a:r>
            <a:rPr lang="sl-SI" sz="1100" kern="1200" noProof="0" dirty="0">
              <a:latin typeface="Arial Black" panose="020B0A04020102020204" pitchFamily="34" charset="0"/>
            </a:rPr>
            <a:t> </a:t>
          </a:r>
          <a:endParaRPr lang="en-US" sz="1100" kern="1200" noProof="0" dirty="0">
            <a:latin typeface="Arial Black" panose="020B0A04020102020204" pitchFamily="34" charset="0"/>
          </a:endParaRPr>
        </a:p>
      </dsp:txBody>
      <dsp:txXfrm>
        <a:off x="138967" y="1775541"/>
        <a:ext cx="1807195" cy="2930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100F6-EAAE-490E-8A20-DB35C4D29DD5}">
      <dsp:nvSpPr>
        <dsp:cNvPr id="0" name=""/>
        <dsp:cNvSpPr/>
      </dsp:nvSpPr>
      <dsp:spPr>
        <a:xfrm>
          <a:off x="0" y="901857"/>
          <a:ext cx="2624296" cy="422718"/>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675" tIns="1353820" rIns="203675" bIns="78232" numCol="1" spcCol="1270" anchor="t" anchorCtr="0">
          <a:noAutofit/>
        </a:bodyPr>
        <a:lstStyle/>
        <a:p>
          <a:pPr marL="57150" lvl="1" indent="-57150" algn="l" defTabSz="488950">
            <a:lnSpc>
              <a:spcPct val="90000"/>
            </a:lnSpc>
            <a:spcBef>
              <a:spcPct val="0"/>
            </a:spcBef>
            <a:spcAft>
              <a:spcPct val="15000"/>
            </a:spcAft>
            <a:buChar char="•"/>
          </a:pPr>
          <a:endParaRPr lang="en-US" sz="1100" kern="1200" dirty="0"/>
        </a:p>
      </dsp:txBody>
      <dsp:txXfrm>
        <a:off x="0" y="901857"/>
        <a:ext cx="2624296" cy="422718"/>
      </dsp:txXfrm>
    </dsp:sp>
    <dsp:sp modelId="{00E15B21-623B-4DF2-9D93-54BA73A22D7B}">
      <dsp:nvSpPr>
        <dsp:cNvPr id="0" name=""/>
        <dsp:cNvSpPr/>
      </dsp:nvSpPr>
      <dsp:spPr>
        <a:xfrm>
          <a:off x="149960" y="440054"/>
          <a:ext cx="1837007" cy="604767"/>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434" tIns="0" rIns="69434" bIns="0" numCol="1" spcCol="1270" anchor="ctr" anchorCtr="0">
          <a:noAutofit/>
        </a:bodyPr>
        <a:lstStyle/>
        <a:p>
          <a:pPr marL="0" lvl="0" indent="0" algn="l" defTabSz="533400">
            <a:lnSpc>
              <a:spcPct val="90000"/>
            </a:lnSpc>
            <a:spcBef>
              <a:spcPct val="0"/>
            </a:spcBef>
            <a:spcAft>
              <a:spcPct val="35000"/>
            </a:spcAft>
            <a:buNone/>
          </a:pPr>
          <a:r>
            <a:rPr lang="sl-SI" sz="1200" b="1" kern="1200" dirty="0" err="1">
              <a:latin typeface="Arial Black" panose="020B0A04020102020204" pitchFamily="34" charset="0"/>
            </a:rPr>
            <a:t>Residual</a:t>
          </a:r>
          <a:r>
            <a:rPr lang="sl-SI" sz="1200" b="1" kern="1200" dirty="0">
              <a:latin typeface="Arial Black" panose="020B0A04020102020204" pitchFamily="34" charset="0"/>
            </a:rPr>
            <a:t> </a:t>
          </a:r>
          <a:r>
            <a:rPr lang="sl-SI" sz="1200" b="1" kern="1200" dirty="0" err="1">
              <a:latin typeface="Arial Black" panose="020B0A04020102020204" pitchFamily="34" charset="0"/>
            </a:rPr>
            <a:t>waste</a:t>
          </a:r>
          <a:r>
            <a:rPr lang="sl-SI" sz="1200" b="1" kern="1200" dirty="0">
              <a:latin typeface="Arial Black" panose="020B0A04020102020204" pitchFamily="34" charset="0"/>
            </a:rPr>
            <a:t> - </a:t>
          </a:r>
          <a:r>
            <a:rPr lang="sl-SI" sz="1200" b="1" kern="1200" dirty="0" err="1">
              <a:latin typeface="Arial Black" panose="020B0A04020102020204" pitchFamily="34" charset="0"/>
            </a:rPr>
            <a:t>Landfilling</a:t>
          </a:r>
          <a:endParaRPr lang="en-US" sz="1200" b="1" kern="1200" dirty="0">
            <a:latin typeface="Arial Black" panose="020B0A04020102020204" pitchFamily="34" charset="0"/>
          </a:endParaRPr>
        </a:p>
      </dsp:txBody>
      <dsp:txXfrm>
        <a:off x="179482" y="469576"/>
        <a:ext cx="1777963" cy="545723"/>
      </dsp:txXfrm>
    </dsp:sp>
    <dsp:sp modelId="{7A3E62B9-7DA8-41D3-A92C-729D98B274CE}">
      <dsp:nvSpPr>
        <dsp:cNvPr id="0" name=""/>
        <dsp:cNvSpPr/>
      </dsp:nvSpPr>
      <dsp:spPr>
        <a:xfrm>
          <a:off x="0" y="1726291"/>
          <a:ext cx="2624296" cy="424127"/>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675" tIns="1353820" rIns="203675" bIns="78232" numCol="1" spcCol="1270" anchor="t" anchorCtr="0">
          <a:noAutofit/>
        </a:bodyPr>
        <a:lstStyle/>
        <a:p>
          <a:pPr marL="57150" lvl="1" indent="-57150" algn="l" defTabSz="488950">
            <a:lnSpc>
              <a:spcPct val="90000"/>
            </a:lnSpc>
            <a:spcBef>
              <a:spcPct val="0"/>
            </a:spcBef>
            <a:spcAft>
              <a:spcPct val="15000"/>
            </a:spcAft>
            <a:buChar char="•"/>
          </a:pPr>
          <a:endParaRPr lang="en-US" sz="1100" kern="1200" dirty="0"/>
        </a:p>
      </dsp:txBody>
      <dsp:txXfrm>
        <a:off x="0" y="1726291"/>
        <a:ext cx="2624296" cy="424127"/>
      </dsp:txXfrm>
    </dsp:sp>
    <dsp:sp modelId="{990AD7DA-F840-4EDA-83FA-C27E2C2FB7DC}">
      <dsp:nvSpPr>
        <dsp:cNvPr id="0" name=""/>
        <dsp:cNvSpPr/>
      </dsp:nvSpPr>
      <dsp:spPr>
        <a:xfrm>
          <a:off x="149960" y="1413789"/>
          <a:ext cx="1837007" cy="608336"/>
        </a:xfrm>
        <a:prstGeom prst="roundRect">
          <a:avLst/>
        </a:prstGeom>
        <a:solidFill>
          <a:srgbClr val="48AF2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434" tIns="0" rIns="69434" bIns="0" numCol="1" spcCol="1270" anchor="ctr" anchorCtr="0">
          <a:noAutofit/>
        </a:bodyPr>
        <a:lstStyle/>
        <a:p>
          <a:pPr marL="0" lvl="0" indent="0" algn="l" defTabSz="533400">
            <a:lnSpc>
              <a:spcPct val="90000"/>
            </a:lnSpc>
            <a:spcBef>
              <a:spcPct val="0"/>
            </a:spcBef>
            <a:spcAft>
              <a:spcPct val="35000"/>
            </a:spcAft>
            <a:buNone/>
          </a:pPr>
          <a:r>
            <a:rPr lang="sl-SI" sz="1200" b="1" kern="1200" dirty="0" err="1">
              <a:latin typeface="Arial Black" panose="020B0A04020102020204" pitchFamily="34" charset="0"/>
            </a:rPr>
            <a:t>Biogas</a:t>
          </a:r>
          <a:r>
            <a:rPr lang="sl-SI" sz="1200" b="1" kern="1200" dirty="0">
              <a:latin typeface="Arial Black" panose="020B0A04020102020204" pitchFamily="34" charset="0"/>
            </a:rPr>
            <a:t> / </a:t>
          </a:r>
          <a:r>
            <a:rPr lang="sl-SI" sz="1200" b="1" kern="1200" dirty="0" err="1">
              <a:latin typeface="Arial Black" panose="020B0A04020102020204" pitchFamily="34" charset="0"/>
            </a:rPr>
            <a:t>heat</a:t>
          </a:r>
          <a:r>
            <a:rPr lang="sl-SI" sz="1200" b="1" kern="1200" dirty="0">
              <a:latin typeface="Arial Black" panose="020B0A04020102020204" pitchFamily="34" charset="0"/>
            </a:rPr>
            <a:t> / </a:t>
          </a:r>
          <a:r>
            <a:rPr lang="sl-SI" sz="1200" b="1" kern="1200" dirty="0" err="1">
              <a:latin typeface="Arial Black" panose="020B0A04020102020204" pitchFamily="34" charset="0"/>
            </a:rPr>
            <a:t>electricity</a:t>
          </a:r>
          <a:endParaRPr lang="en-US" sz="1200" b="1" kern="1200" dirty="0">
            <a:latin typeface="Arial Black" panose="020B0A04020102020204" pitchFamily="34" charset="0"/>
          </a:endParaRPr>
        </a:p>
      </dsp:txBody>
      <dsp:txXfrm>
        <a:off x="179657" y="1443486"/>
        <a:ext cx="1777613" cy="548942"/>
      </dsp:txXfrm>
    </dsp:sp>
    <dsp:sp modelId="{BA75C137-6ABD-4748-BBDF-FD62B15AFEED}">
      <dsp:nvSpPr>
        <dsp:cNvPr id="0" name=""/>
        <dsp:cNvSpPr/>
      </dsp:nvSpPr>
      <dsp:spPr>
        <a:xfrm>
          <a:off x="0" y="2737398"/>
          <a:ext cx="2624296" cy="412595"/>
        </a:xfrm>
        <a:prstGeom prst="rect">
          <a:avLst/>
        </a:prstGeom>
        <a:solidFill>
          <a:srgbClr val="92D050">
            <a:alpha val="90000"/>
          </a:srgb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675" tIns="1353820" rIns="203675" bIns="78232" numCol="1" spcCol="1270" anchor="t" anchorCtr="0">
          <a:noAutofit/>
        </a:bodyPr>
        <a:lstStyle/>
        <a:p>
          <a:pPr marL="57150" lvl="1" indent="-57150" algn="l" defTabSz="488950">
            <a:lnSpc>
              <a:spcPct val="90000"/>
            </a:lnSpc>
            <a:spcBef>
              <a:spcPct val="0"/>
            </a:spcBef>
            <a:spcAft>
              <a:spcPct val="15000"/>
            </a:spcAft>
            <a:buChar char="•"/>
          </a:pPr>
          <a:endParaRPr lang="en-US" sz="1100" kern="1200" dirty="0"/>
        </a:p>
      </dsp:txBody>
      <dsp:txXfrm>
        <a:off x="0" y="2737398"/>
        <a:ext cx="2624296" cy="412595"/>
      </dsp:txXfrm>
    </dsp:sp>
    <dsp:sp modelId="{BA245B92-3398-46B1-8B51-47084BB174C7}">
      <dsp:nvSpPr>
        <dsp:cNvPr id="0" name=""/>
        <dsp:cNvSpPr/>
      </dsp:nvSpPr>
      <dsp:spPr>
        <a:xfrm>
          <a:off x="132549" y="2643576"/>
          <a:ext cx="1837007" cy="296243"/>
        </a:xfrm>
        <a:prstGeom prst="roundRect">
          <a:avLst/>
        </a:prstGeom>
        <a:solidFill>
          <a:srgbClr val="92D050">
            <a:alpha val="9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434" tIns="0" rIns="69434" bIns="0" numCol="1" spcCol="1270" anchor="ctr" anchorCtr="0">
          <a:noAutofit/>
        </a:bodyPr>
        <a:lstStyle/>
        <a:p>
          <a:pPr marL="0" lvl="0" indent="0" algn="l" defTabSz="488950">
            <a:lnSpc>
              <a:spcPct val="90000"/>
            </a:lnSpc>
            <a:spcBef>
              <a:spcPct val="0"/>
            </a:spcBef>
            <a:spcAft>
              <a:spcPct val="35000"/>
            </a:spcAft>
            <a:buNone/>
          </a:pPr>
          <a:r>
            <a:rPr lang="sl-SI" sz="1100" kern="1200" dirty="0" err="1">
              <a:latin typeface="Arial Black" panose="020B0A04020102020204" pitchFamily="34" charset="0"/>
              <a:cs typeface="72 Black" panose="020B0A04030603020204" pitchFamily="34" charset="0"/>
            </a:rPr>
            <a:t>Compost</a:t>
          </a:r>
          <a:endParaRPr lang="en-US" sz="1100" kern="1200" dirty="0">
            <a:latin typeface="Arial Black" panose="020B0A04020102020204" pitchFamily="34" charset="0"/>
            <a:cs typeface="72 Black" panose="020B0A04030603020204" pitchFamily="34" charset="0"/>
          </a:endParaRPr>
        </a:p>
      </dsp:txBody>
      <dsp:txXfrm>
        <a:off x="147010" y="2658037"/>
        <a:ext cx="1808085" cy="2673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EAE4D-92F0-4945-BF92-E2250A382F7D}">
      <dsp:nvSpPr>
        <dsp:cNvPr id="0" name=""/>
        <dsp:cNvSpPr/>
      </dsp:nvSpPr>
      <dsp:spPr>
        <a:xfrm>
          <a:off x="2047684" y="1361924"/>
          <a:ext cx="1693492" cy="1693492"/>
        </a:xfrm>
        <a:prstGeom prst="gear9">
          <a:avLst/>
        </a:prstGeom>
        <a:solidFill>
          <a:srgbClr val="00823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sl-SI" sz="800" b="1" kern="1200" dirty="0">
              <a:latin typeface="Arial Black" panose="020B0A04020102020204" pitchFamily="34" charset="0"/>
            </a:rPr>
            <a:t>LIGHT FRACTION PREPARATION</a:t>
          </a:r>
          <a:endParaRPr lang="en-US" sz="800" b="1" kern="1200" dirty="0">
            <a:latin typeface="Arial Black" panose="020B0A04020102020204" pitchFamily="34" charset="0"/>
          </a:endParaRPr>
        </a:p>
      </dsp:txBody>
      <dsp:txXfrm>
        <a:off x="2388151" y="1758616"/>
        <a:ext cx="1012558" cy="870490"/>
      </dsp:txXfrm>
    </dsp:sp>
    <dsp:sp modelId="{0315649E-B2B2-478B-9B8E-3D57B8B7DA64}">
      <dsp:nvSpPr>
        <dsp:cNvPr id="0" name=""/>
        <dsp:cNvSpPr/>
      </dsp:nvSpPr>
      <dsp:spPr>
        <a:xfrm>
          <a:off x="393467" y="1096203"/>
          <a:ext cx="2032190" cy="1957283"/>
        </a:xfrm>
        <a:prstGeom prst="gear6">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sl-SI" sz="900" b="1" kern="1200" dirty="0">
              <a:latin typeface="Arial Black" panose="020B0A04020102020204" pitchFamily="34" charset="0"/>
            </a:rPr>
            <a:t>COMPOSTING</a:t>
          </a:r>
          <a:endParaRPr lang="en-US" sz="900" b="1" kern="1200" dirty="0">
            <a:latin typeface="Arial Black" panose="020B0A04020102020204" pitchFamily="34" charset="0"/>
          </a:endParaRPr>
        </a:p>
      </dsp:txBody>
      <dsp:txXfrm>
        <a:off x="897107" y="1591933"/>
        <a:ext cx="1024910" cy="965823"/>
      </dsp:txXfrm>
    </dsp:sp>
    <dsp:sp modelId="{FAB12622-C24B-4EEA-B674-05FC64152280}">
      <dsp:nvSpPr>
        <dsp:cNvPr id="0" name=""/>
        <dsp:cNvSpPr/>
      </dsp:nvSpPr>
      <dsp:spPr>
        <a:xfrm rot="20700000">
          <a:off x="1493403" y="88010"/>
          <a:ext cx="1511106" cy="1485439"/>
        </a:xfrm>
        <a:prstGeom prst="gear6">
          <a:avLst/>
        </a:prstGeom>
        <a:solidFill>
          <a:srgbClr val="02BC4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sl-SI" sz="600" b="1" kern="1200" dirty="0">
              <a:latin typeface="Arial Black" panose="020B0A04020102020204" pitchFamily="34" charset="0"/>
            </a:rPr>
            <a:t>ANAEROBIC FERMENTATION</a:t>
          </a:r>
          <a:endParaRPr lang="en-US" sz="600" b="1" kern="1200" dirty="0">
            <a:latin typeface="Arial Black" panose="020B0A04020102020204" pitchFamily="34" charset="0"/>
          </a:endParaRPr>
        </a:p>
      </dsp:txBody>
      <dsp:txXfrm rot="-20700000">
        <a:off x="1826355" y="412288"/>
        <a:ext cx="845201" cy="836883"/>
      </dsp:txXfrm>
    </dsp:sp>
    <dsp:sp modelId="{B24E39B9-E1BF-48B2-A074-73D63861EC7C}">
      <dsp:nvSpPr>
        <dsp:cNvPr id="0" name=""/>
        <dsp:cNvSpPr/>
      </dsp:nvSpPr>
      <dsp:spPr>
        <a:xfrm>
          <a:off x="1803421" y="1223698"/>
          <a:ext cx="2167670" cy="2167670"/>
        </a:xfrm>
        <a:prstGeom prst="circularArrow">
          <a:avLst>
            <a:gd name="adj1" fmla="val 4687"/>
            <a:gd name="adj2" fmla="val 299029"/>
            <a:gd name="adj3" fmla="val 2481974"/>
            <a:gd name="adj4" fmla="val 15937002"/>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1EA059-C58D-48B1-ACD6-B03C907802EB}">
      <dsp:nvSpPr>
        <dsp:cNvPr id="0" name=""/>
        <dsp:cNvSpPr/>
      </dsp:nvSpPr>
      <dsp:spPr>
        <a:xfrm>
          <a:off x="742058" y="804569"/>
          <a:ext cx="1574947" cy="1574947"/>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F39D73-3BB6-4AEC-A312-D5FF6F005AB0}">
      <dsp:nvSpPr>
        <dsp:cNvPr id="0" name=""/>
        <dsp:cNvSpPr/>
      </dsp:nvSpPr>
      <dsp:spPr>
        <a:xfrm>
          <a:off x="1392076" y="84186"/>
          <a:ext cx="1698110" cy="1698110"/>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C3E2E0-FF2C-44C0-A53C-1184E4D50463}" type="datetimeFigureOut">
              <a:rPr lang="sl-SI" smtClean="0"/>
              <a:t>15. 09. 2025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7A0D52-7EEF-4D2E-A8BD-976010CCDA85}" type="slidenum">
              <a:rPr lang="sl-SI" smtClean="0"/>
              <a:t>‹Nº›</a:t>
            </a:fld>
            <a:endParaRPr lang="sl-SI"/>
          </a:p>
        </p:txBody>
      </p:sp>
    </p:spTree>
    <p:extLst>
      <p:ext uri="{BB962C8B-B14F-4D97-AF65-F5344CB8AC3E}">
        <p14:creationId xmlns:p14="http://schemas.microsoft.com/office/powerpoint/2010/main" val="19265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dirty="0"/>
              <a:t>- </a:t>
            </a:r>
            <a:r>
              <a:rPr lang="sl-SI" sz="1200" dirty="0" err="1"/>
              <a:t>Drinking</a:t>
            </a:r>
            <a:r>
              <a:rPr lang="sl-SI" sz="1200" dirty="0"/>
              <a:t> </a:t>
            </a:r>
            <a:r>
              <a:rPr lang="sl-SI" sz="1200" dirty="0" err="1"/>
              <a:t>Water</a:t>
            </a:r>
            <a:r>
              <a:rPr lang="sl-SI" sz="1200" dirty="0"/>
              <a:t> </a:t>
            </a:r>
            <a:r>
              <a:rPr lang="sl-SI" sz="1200" dirty="0" err="1"/>
              <a:t>supplay</a:t>
            </a:r>
            <a:endParaRPr lang="sl-SI" sz="1200" dirty="0"/>
          </a:p>
          <a:p>
            <a:pPr marL="0" marR="0" lvl="0" indent="0" algn="l" defTabSz="907939" rtl="0" eaLnBrk="1" fontAlgn="auto" latinLnBrk="0" hangingPunct="1">
              <a:lnSpc>
                <a:spcPct val="100000"/>
              </a:lnSpc>
              <a:spcBef>
                <a:spcPts val="0"/>
              </a:spcBef>
              <a:spcAft>
                <a:spcPts val="0"/>
              </a:spcAft>
              <a:buClrTx/>
              <a:buSzTx/>
              <a:buFontTx/>
              <a:buNone/>
              <a:tabLst/>
              <a:defRPr/>
            </a:pPr>
            <a:r>
              <a:rPr lang="sl-SI" sz="1200" b="0" i="0" dirty="0">
                <a:solidFill>
                  <a:srgbClr val="B6B6B6"/>
                </a:solidFill>
                <a:effectLst/>
                <a:latin typeface="aktiv-grotesk"/>
              </a:rPr>
              <a:t> - </a:t>
            </a:r>
            <a:r>
              <a:rPr lang="en-US" sz="1200" b="0" i="0" dirty="0">
                <a:solidFill>
                  <a:srgbClr val="B6B6B6"/>
                </a:solidFill>
                <a:effectLst/>
                <a:latin typeface="aktiv-grotesk"/>
              </a:rPr>
              <a:t>Drainage and treatment of waste water</a:t>
            </a:r>
            <a:endParaRPr lang="sl-SI" sz="1200" b="0" i="0" dirty="0">
              <a:solidFill>
                <a:srgbClr val="B6B6B6"/>
              </a:solidFill>
              <a:effectLst/>
              <a:latin typeface="aktiv-grotesk"/>
            </a:endParaRPr>
          </a:p>
          <a:p>
            <a:pPr marL="0" marR="0" lvl="0" indent="0" algn="l" defTabSz="907939" rtl="0" eaLnBrk="1" fontAlgn="auto" latinLnBrk="0" hangingPunct="1">
              <a:lnSpc>
                <a:spcPct val="100000"/>
              </a:lnSpc>
              <a:spcBef>
                <a:spcPts val="0"/>
              </a:spcBef>
              <a:spcAft>
                <a:spcPts val="0"/>
              </a:spcAft>
              <a:buClrTx/>
              <a:buSzTx/>
              <a:buFontTx/>
              <a:buNone/>
              <a:tabLst/>
              <a:defRPr/>
            </a:pPr>
            <a:r>
              <a:rPr lang="sl-SI" sz="1200" b="0" i="0" dirty="0">
                <a:solidFill>
                  <a:srgbClr val="B6B6B6"/>
                </a:solidFill>
                <a:effectLst/>
                <a:latin typeface="aktiv-grotesk"/>
              </a:rPr>
              <a:t>- Take car </a:t>
            </a:r>
            <a:r>
              <a:rPr lang="sl-SI" sz="1200" b="0" i="0" dirty="0" err="1">
                <a:solidFill>
                  <a:srgbClr val="B6B6B6"/>
                </a:solidFill>
                <a:effectLst/>
                <a:latin typeface="aktiv-grotesk"/>
              </a:rPr>
              <a:t>for</a:t>
            </a:r>
            <a:r>
              <a:rPr lang="sl-SI" sz="1200" b="0" i="0" dirty="0">
                <a:solidFill>
                  <a:srgbClr val="B6B6B6"/>
                </a:solidFill>
                <a:effectLst/>
                <a:latin typeface="aktiv-grotesk"/>
              </a:rPr>
              <a:t> </a:t>
            </a:r>
            <a:r>
              <a:rPr lang="sl-SI" sz="1200" b="0" i="0" dirty="0" err="1">
                <a:solidFill>
                  <a:srgbClr val="B6B6B6"/>
                </a:solidFill>
                <a:effectLst/>
                <a:latin typeface="aktiv-grotesk"/>
              </a:rPr>
              <a:t>green</a:t>
            </a:r>
            <a:r>
              <a:rPr lang="sl-SI" sz="1200" b="0" i="0" dirty="0">
                <a:solidFill>
                  <a:srgbClr val="B6B6B6"/>
                </a:solidFill>
                <a:effectLst/>
                <a:latin typeface="aktiv-grotesk"/>
              </a:rPr>
              <a:t> </a:t>
            </a:r>
            <a:r>
              <a:rPr lang="sl-SI" sz="1200" b="0" i="0" dirty="0" err="1">
                <a:solidFill>
                  <a:srgbClr val="B6B6B6"/>
                </a:solidFill>
                <a:effectLst/>
                <a:latin typeface="aktiv-grotesk"/>
              </a:rPr>
              <a:t>areas</a:t>
            </a:r>
            <a:r>
              <a:rPr lang="sl-SI" sz="1200" b="0" i="0" dirty="0">
                <a:solidFill>
                  <a:srgbClr val="B6B6B6"/>
                </a:solidFill>
                <a:effectLst/>
                <a:latin typeface="aktiv-grotesk"/>
              </a:rPr>
              <a:t> </a:t>
            </a:r>
            <a:r>
              <a:rPr lang="sl-SI" sz="1200" b="0" i="0" dirty="0" err="1">
                <a:solidFill>
                  <a:srgbClr val="B6B6B6"/>
                </a:solidFill>
                <a:effectLst/>
                <a:latin typeface="aktiv-grotesk"/>
              </a:rPr>
              <a:t>an</a:t>
            </a:r>
            <a:r>
              <a:rPr lang="sl-SI" sz="1200" b="0" i="0" dirty="0">
                <a:solidFill>
                  <a:srgbClr val="B6B6B6"/>
                </a:solidFill>
                <a:effectLst/>
                <a:latin typeface="aktiv-grotesk"/>
              </a:rPr>
              <a:t> </a:t>
            </a:r>
            <a:r>
              <a:rPr lang="sl-SI" sz="1200" b="0" i="0" dirty="0" err="1">
                <a:solidFill>
                  <a:srgbClr val="B6B6B6"/>
                </a:solidFill>
                <a:effectLst/>
                <a:latin typeface="aktiv-grotesk"/>
              </a:rPr>
              <a:t>children</a:t>
            </a:r>
            <a:r>
              <a:rPr lang="sl-SI" sz="1200" b="0" i="0" dirty="0">
                <a:solidFill>
                  <a:srgbClr val="B6B6B6"/>
                </a:solidFill>
                <a:effectLst/>
                <a:latin typeface="aktiv-grotesk"/>
              </a:rPr>
              <a:t> </a:t>
            </a:r>
            <a:r>
              <a:rPr lang="sl-SI" sz="1200" b="0" i="0" dirty="0" err="1">
                <a:solidFill>
                  <a:srgbClr val="B6B6B6"/>
                </a:solidFill>
                <a:effectLst/>
                <a:latin typeface="aktiv-grotesk"/>
              </a:rPr>
              <a:t>playground</a:t>
            </a:r>
            <a:endParaRPr lang="sl-SI" sz="1200" b="0" i="0" dirty="0">
              <a:solidFill>
                <a:srgbClr val="B6B6B6"/>
              </a:solidFill>
              <a:effectLst/>
              <a:latin typeface="aktiv-grotesk"/>
            </a:endParaRP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200" b="0" i="0" dirty="0" err="1">
                <a:solidFill>
                  <a:srgbClr val="B6B6B6"/>
                </a:solidFill>
                <a:effectLst/>
                <a:latin typeface="aktiv-grotesk"/>
              </a:rPr>
              <a:t>Clining</a:t>
            </a:r>
            <a:r>
              <a:rPr lang="sl-SI" sz="1200" b="0" i="0" dirty="0">
                <a:solidFill>
                  <a:srgbClr val="B6B6B6"/>
                </a:solidFill>
                <a:effectLst/>
                <a:latin typeface="aktiv-grotesk"/>
              </a:rPr>
              <a:t> </a:t>
            </a:r>
            <a:r>
              <a:rPr lang="sl-SI" sz="1200" b="0" i="0" dirty="0" err="1">
                <a:solidFill>
                  <a:srgbClr val="B6B6B6"/>
                </a:solidFill>
                <a:effectLst/>
                <a:latin typeface="aktiv-grotesk"/>
              </a:rPr>
              <a:t>public</a:t>
            </a:r>
            <a:r>
              <a:rPr lang="sl-SI" sz="1200" b="0" i="0" dirty="0">
                <a:solidFill>
                  <a:srgbClr val="B6B6B6"/>
                </a:solidFill>
                <a:effectLst/>
                <a:latin typeface="aktiv-grotesk"/>
              </a:rPr>
              <a:t> </a:t>
            </a:r>
            <a:r>
              <a:rPr lang="sl-SI" sz="1200" b="0" i="0" dirty="0" err="1">
                <a:solidFill>
                  <a:srgbClr val="B6B6B6"/>
                </a:solidFill>
                <a:effectLst/>
                <a:latin typeface="aktiv-grotesk"/>
              </a:rPr>
              <a:t>areas</a:t>
            </a:r>
            <a:endParaRPr lang="sl-SI" sz="1200" b="0" i="0" dirty="0">
              <a:solidFill>
                <a:srgbClr val="B6B6B6"/>
              </a:solidFill>
              <a:effectLst/>
              <a:latin typeface="aktiv-grotesk"/>
            </a:endParaRP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en-US" sz="1200" dirty="0"/>
              <a:t>collect municipal waste</a:t>
            </a:r>
            <a:endParaRPr lang="sl-SI" sz="1200" dirty="0"/>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200" dirty="0" err="1"/>
              <a:t>treated</a:t>
            </a:r>
            <a:r>
              <a:rPr lang="en-US" sz="1200" dirty="0"/>
              <a:t> municipal waste </a:t>
            </a:r>
            <a:endParaRPr lang="sl-SI" sz="1200" dirty="0"/>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200" b="0" i="0" dirty="0" err="1">
                <a:solidFill>
                  <a:srgbClr val="B6B6B6"/>
                </a:solidFill>
                <a:effectLst/>
                <a:latin typeface="aktiv-grotesk"/>
              </a:rPr>
              <a:t>Running</a:t>
            </a:r>
            <a:r>
              <a:rPr lang="sl-SI" sz="1200" b="0" i="0" dirty="0">
                <a:solidFill>
                  <a:srgbClr val="B6B6B6"/>
                </a:solidFill>
                <a:effectLst/>
                <a:latin typeface="aktiv-grotesk"/>
              </a:rPr>
              <a:t> </a:t>
            </a:r>
            <a:r>
              <a:rPr lang="sl-SI" sz="1200" b="0" i="0" dirty="0" err="1">
                <a:solidFill>
                  <a:srgbClr val="B6B6B6"/>
                </a:solidFill>
                <a:effectLst/>
                <a:latin typeface="aktiv-grotesk"/>
              </a:rPr>
              <a:t>reginonal</a:t>
            </a:r>
            <a:r>
              <a:rPr lang="sl-SI" sz="1200" b="0" i="0" dirty="0">
                <a:solidFill>
                  <a:srgbClr val="B6B6B6"/>
                </a:solidFill>
                <a:effectLst/>
                <a:latin typeface="aktiv-grotesk"/>
              </a:rPr>
              <a:t> </a:t>
            </a:r>
            <a:r>
              <a:rPr lang="sl-SI" sz="1200" b="0" i="0" dirty="0" err="1">
                <a:solidFill>
                  <a:srgbClr val="B6B6B6"/>
                </a:solidFill>
                <a:effectLst/>
                <a:latin typeface="aktiv-grotesk"/>
              </a:rPr>
              <a:t>landfill</a:t>
            </a:r>
            <a:r>
              <a:rPr lang="sl-SI" sz="1200" b="0" i="0" dirty="0">
                <a:solidFill>
                  <a:srgbClr val="B6B6B6"/>
                </a:solidFill>
                <a:effectLst/>
                <a:latin typeface="aktiv-grotesk"/>
              </a:rPr>
              <a:t> </a:t>
            </a: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200" b="0" i="0" dirty="0">
                <a:solidFill>
                  <a:srgbClr val="B6B6B6"/>
                </a:solidFill>
                <a:effectLst/>
                <a:latin typeface="aktiv-grotesk"/>
              </a:rPr>
              <a:t>860 </a:t>
            </a:r>
            <a:r>
              <a:rPr lang="sl-SI" sz="1200" b="0" i="0" dirty="0" err="1">
                <a:solidFill>
                  <a:srgbClr val="B6B6B6"/>
                </a:solidFill>
                <a:effectLst/>
                <a:latin typeface="aktiv-grotesk"/>
              </a:rPr>
              <a:t>empoyees</a:t>
            </a:r>
            <a:r>
              <a:rPr lang="sl-SI" sz="1200" b="0" i="0" dirty="0">
                <a:solidFill>
                  <a:srgbClr val="B6B6B6"/>
                </a:solidFill>
                <a:effectLst/>
                <a:latin typeface="aktiv-grotesk"/>
              </a:rPr>
              <a:t> </a:t>
            </a:r>
            <a:r>
              <a:rPr lang="sl-SI" sz="1200" b="0" i="0" dirty="0" err="1">
                <a:solidFill>
                  <a:srgbClr val="B6B6B6"/>
                </a:solidFill>
                <a:effectLst/>
                <a:latin typeface="aktiv-grotesk"/>
              </a:rPr>
              <a:t>together</a:t>
            </a:r>
            <a:r>
              <a:rPr lang="sl-SI" sz="1200" b="0" i="0" dirty="0">
                <a:solidFill>
                  <a:srgbClr val="B6B6B6"/>
                </a:solidFill>
                <a:effectLst/>
                <a:latin typeface="aktiv-grotesk"/>
              </a:rPr>
              <a:t>,</a:t>
            </a: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200" b="0" i="0" dirty="0">
                <a:solidFill>
                  <a:srgbClr val="B6B6B6"/>
                </a:solidFill>
                <a:effectLst/>
                <a:latin typeface="aktiv-grotesk"/>
              </a:rPr>
              <a:t>270 + 90 WM</a:t>
            </a:r>
            <a:endParaRPr lang="en-US" sz="1200" b="0" i="0" dirty="0">
              <a:solidFill>
                <a:srgbClr val="B6B6B6"/>
              </a:solidFill>
              <a:effectLst/>
              <a:latin typeface="aktiv-grotesk"/>
            </a:endParaRPr>
          </a:p>
          <a:p>
            <a:endParaRPr lang="en-GB" dirty="0"/>
          </a:p>
        </p:txBody>
      </p:sp>
    </p:spTree>
    <p:extLst>
      <p:ext uri="{BB962C8B-B14F-4D97-AF65-F5344CB8AC3E}">
        <p14:creationId xmlns:p14="http://schemas.microsoft.com/office/powerpoint/2010/main" val="1437154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90488" y="744538"/>
            <a:ext cx="6616700" cy="3722687"/>
          </a:xfrm>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46E44D01-2FAC-4C3A-AE4E-0613643E8E57}" type="slidenum">
              <a:rPr lang="sl-SI" smtClean="0">
                <a:solidFill>
                  <a:prstClr val="black"/>
                </a:solidFill>
              </a:rPr>
              <a:pPr/>
              <a:t>16</a:t>
            </a:fld>
            <a:endParaRPr lang="sl-SI">
              <a:solidFill>
                <a:prstClr val="black"/>
              </a:solidFill>
            </a:endParaRPr>
          </a:p>
        </p:txBody>
      </p:sp>
    </p:spTree>
    <p:extLst>
      <p:ext uri="{BB962C8B-B14F-4D97-AF65-F5344CB8AC3E}">
        <p14:creationId xmlns:p14="http://schemas.microsoft.com/office/powerpoint/2010/main" val="3071011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US" dirty="0"/>
              <a:t>•		64.000 tons of solid fuel from waste of different calorific values;</a:t>
            </a:r>
          </a:p>
          <a:p>
            <a:r>
              <a:rPr lang="en-US" dirty="0"/>
              <a:t>•	17.000 tons of </a:t>
            </a:r>
            <a:r>
              <a:rPr lang="en-US" dirty="0" err="1"/>
              <a:t>digestate</a:t>
            </a:r>
            <a:r>
              <a:rPr lang="en-US" dirty="0"/>
              <a:t>;</a:t>
            </a:r>
          </a:p>
          <a:p>
            <a:r>
              <a:rPr lang="en-US" dirty="0"/>
              <a:t>•	10,855 000 kWh of electric energy and </a:t>
            </a:r>
          </a:p>
          <a:p>
            <a:r>
              <a:rPr lang="en-US" dirty="0"/>
              <a:t>•	11,901 kWh of heat energy from biogas produced in the process.</a:t>
            </a:r>
          </a:p>
          <a:p>
            <a:endParaRPr lang="sl-SI" dirty="0"/>
          </a:p>
        </p:txBody>
      </p:sp>
      <p:sp>
        <p:nvSpPr>
          <p:cNvPr id="4" name="Označba mesta številke diapozitiva 3"/>
          <p:cNvSpPr>
            <a:spLocks noGrp="1"/>
          </p:cNvSpPr>
          <p:nvPr>
            <p:ph type="sldNum" sz="quarter" idx="10"/>
          </p:nvPr>
        </p:nvSpPr>
        <p:spPr/>
        <p:txBody>
          <a:bodyPr/>
          <a:lstStyle/>
          <a:p>
            <a:fld id="{46E44D01-2FAC-4C3A-AE4E-0613643E8E57}" type="slidenum">
              <a:rPr lang="sl-SI" smtClean="0"/>
              <a:t>20</a:t>
            </a:fld>
            <a:endParaRPr lang="sl-SI"/>
          </a:p>
        </p:txBody>
      </p:sp>
    </p:spTree>
    <p:extLst>
      <p:ext uri="{BB962C8B-B14F-4D97-AF65-F5344CB8AC3E}">
        <p14:creationId xmlns:p14="http://schemas.microsoft.com/office/powerpoint/2010/main" val="2160858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90488" y="744538"/>
            <a:ext cx="6616700" cy="3722687"/>
          </a:xfrm>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46E44D01-2FAC-4C3A-AE4E-0613643E8E57}" type="slidenum">
              <a:rPr lang="sl-SI" smtClean="0">
                <a:solidFill>
                  <a:prstClr val="black"/>
                </a:solidFill>
              </a:rPr>
              <a:pPr/>
              <a:t>23</a:t>
            </a:fld>
            <a:endParaRPr lang="sl-SI">
              <a:solidFill>
                <a:prstClr val="black"/>
              </a:solidFill>
            </a:endParaRPr>
          </a:p>
        </p:txBody>
      </p:sp>
    </p:spTree>
    <p:extLst>
      <p:ext uri="{BB962C8B-B14F-4D97-AF65-F5344CB8AC3E}">
        <p14:creationId xmlns:p14="http://schemas.microsoft.com/office/powerpoint/2010/main" val="3842038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90488" y="744538"/>
            <a:ext cx="6616700" cy="3722687"/>
          </a:xfrm>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46E44D01-2FAC-4C3A-AE4E-0613643E8E57}" type="slidenum">
              <a:rPr lang="sl-SI" smtClean="0">
                <a:solidFill>
                  <a:prstClr val="black"/>
                </a:solidFill>
              </a:rPr>
              <a:pPr/>
              <a:t>24</a:t>
            </a:fld>
            <a:endParaRPr lang="sl-SI">
              <a:solidFill>
                <a:prstClr val="black"/>
              </a:solidFill>
            </a:endParaRPr>
          </a:p>
        </p:txBody>
      </p:sp>
    </p:spTree>
    <p:extLst>
      <p:ext uri="{BB962C8B-B14F-4D97-AF65-F5344CB8AC3E}">
        <p14:creationId xmlns:p14="http://schemas.microsoft.com/office/powerpoint/2010/main" val="3801732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342900" indent="-342900">
              <a:buFont typeface="Symbol" panose="05050102010706020507" pitchFamily="18" charset="2"/>
              <a:buChar char=""/>
            </a:pPr>
            <a:r>
              <a:rPr lang="sl-SI" sz="1200" dirty="0"/>
              <a:t>ena enota (MKO, </a:t>
            </a:r>
            <a:r>
              <a:rPr lang="sl-SI" sz="1200" dirty="0" err="1"/>
              <a:t>bio</a:t>
            </a:r>
            <a:r>
              <a:rPr lang="sl-SI" sz="1200" dirty="0"/>
              <a:t>, embalaža, papir steklena </a:t>
            </a:r>
            <a:r>
              <a:rPr lang="sl-SI" sz="1200" dirty="0" err="1"/>
              <a:t>emb</a:t>
            </a:r>
            <a:r>
              <a:rPr lang="sl-SI" sz="1200" dirty="0"/>
              <a:t>.) za cca. 350 prebivalcev</a:t>
            </a:r>
            <a:endParaRPr lang="sl-SI" sz="1200" dirty="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sl-SI" sz="1200" dirty="0">
                <a:ea typeface="Calibri" panose="020F0502020204030204" pitchFamily="34" charset="0"/>
                <a:cs typeface="Times New Roman" panose="02020603050405020304" pitchFamily="18" charset="0"/>
              </a:rPr>
              <a:t>sistem evidentiranja in spremljanje polnosti,</a:t>
            </a:r>
          </a:p>
          <a:p>
            <a:pPr marL="342900" lvl="0" indent="-342900">
              <a:spcAft>
                <a:spcPts val="0"/>
              </a:spcAft>
              <a:buFont typeface="Symbol" panose="05050102010706020507" pitchFamily="18" charset="2"/>
              <a:buChar char=""/>
            </a:pPr>
            <a:r>
              <a:rPr lang="sl-SI" sz="1200" dirty="0">
                <a:ea typeface="Calibri" panose="020F0502020204030204" pitchFamily="34" charset="0"/>
                <a:cs typeface="Times New Roman" panose="02020603050405020304" pitchFamily="18" charset="0"/>
              </a:rPr>
              <a:t>zabojniki omogočajo sistem identifikacije in namestitev merilcev polnosti, ki omogočajo podajanje informacij o polnosti zabojnika, javljalnik ognja, nagiba zabojnika v primeru vandalizma,… primerno za implementacijo optimizacije planirane poti glede na polnost zabojnika.</a:t>
            </a:r>
          </a:p>
          <a:p>
            <a:endParaRPr lang="sl-SI" dirty="0"/>
          </a:p>
        </p:txBody>
      </p:sp>
      <p:sp>
        <p:nvSpPr>
          <p:cNvPr id="4" name="Označba mesta številke diapozitiva 3"/>
          <p:cNvSpPr>
            <a:spLocks noGrp="1"/>
          </p:cNvSpPr>
          <p:nvPr>
            <p:ph type="sldNum" sz="quarter" idx="10"/>
          </p:nvPr>
        </p:nvSpPr>
        <p:spPr/>
        <p:txBody>
          <a:bodyPr/>
          <a:lstStyle/>
          <a:p>
            <a:fld id="{A3ED1795-E67E-4A5A-8EA4-858F5FE783D6}" type="slidenum">
              <a:rPr lang="sl-SI" smtClean="0"/>
              <a:t>26</a:t>
            </a:fld>
            <a:endParaRPr lang="sl-SI"/>
          </a:p>
        </p:txBody>
      </p:sp>
    </p:spTree>
    <p:extLst>
      <p:ext uri="{BB962C8B-B14F-4D97-AF65-F5344CB8AC3E}">
        <p14:creationId xmlns:p14="http://schemas.microsoft.com/office/powerpoint/2010/main" val="3389176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342900" indent="-342900">
              <a:buFont typeface="Symbol" panose="05050102010706020507" pitchFamily="18" charset="2"/>
              <a:buChar char=""/>
            </a:pPr>
            <a:r>
              <a:rPr lang="sl-SI" sz="1200" dirty="0">
                <a:ea typeface="Calibri" panose="020F0502020204030204" pitchFamily="34" charset="0"/>
                <a:cs typeface="Times New Roman" panose="02020603050405020304" pitchFamily="18" charset="0"/>
              </a:rPr>
              <a:t>Predvideno zbiranje: Mala OEEO, oblačila in obutev, jedilno olje, steklene embalaža, koristni odpadki,…</a:t>
            </a:r>
          </a:p>
          <a:p>
            <a:pPr marL="342900" indent="-342900">
              <a:buFont typeface="Symbol" panose="05050102010706020507" pitchFamily="18" charset="2"/>
              <a:buChar char=""/>
            </a:pPr>
            <a:r>
              <a:rPr lang="sl-SI" sz="1200" dirty="0">
                <a:ea typeface="Calibri" panose="020F0502020204030204" pitchFamily="34" charset="0"/>
                <a:cs typeface="Times New Roman" panose="02020603050405020304" pitchFamily="18" charset="0"/>
              </a:rPr>
              <a:t>sistemsko obvladovanja čistosti okoli razširjenih zbiralnic, velikost odprtine je primerna in prilagodljiva,</a:t>
            </a:r>
          </a:p>
          <a:p>
            <a:pPr marL="342900" indent="-342900">
              <a:buFont typeface="Symbol" panose="05050102010706020507" pitchFamily="18" charset="2"/>
              <a:buChar char=""/>
            </a:pPr>
            <a:r>
              <a:rPr lang="sl-SI" sz="1200" dirty="0">
                <a:ea typeface="Calibri" panose="020F0502020204030204" pitchFamily="34" charset="0"/>
                <a:cs typeface="Times New Roman" panose="02020603050405020304" pitchFamily="18" charset="0"/>
              </a:rPr>
              <a:t>komuniciranje iz enega mesta za celoten sistem zbiranja oziroma ravnanja s komunalnimi odpadki, </a:t>
            </a:r>
          </a:p>
          <a:p>
            <a:pPr marL="342900" indent="-342900">
              <a:buFont typeface="Symbol" panose="05050102010706020507" pitchFamily="18" charset="2"/>
              <a:buChar char=""/>
            </a:pPr>
            <a:r>
              <a:rPr lang="sl-SI" sz="1200" dirty="0">
                <a:ea typeface="Calibri" panose="020F0502020204030204" pitchFamily="34" charset="0"/>
                <a:cs typeface="Times New Roman" panose="02020603050405020304" pitchFamily="18" charset="0"/>
              </a:rPr>
              <a:t>praznjenje z enakim vozilom kar pomeni optimizacijo stroškov,</a:t>
            </a:r>
          </a:p>
          <a:p>
            <a:pPr marL="342900" indent="-342900">
              <a:buFont typeface="Symbol" panose="05050102010706020507" pitchFamily="18" charset="2"/>
              <a:buChar char=""/>
            </a:pPr>
            <a:r>
              <a:rPr lang="sl-SI" sz="1200" dirty="0">
                <a:ea typeface="Calibri" panose="020F0502020204030204" pitchFamily="34" charset="0"/>
                <a:cs typeface="Times New Roman" panose="02020603050405020304" pitchFamily="18" charset="0"/>
              </a:rPr>
              <a:t>sistem evidentiranja in spremljanje polnosti,</a:t>
            </a:r>
          </a:p>
          <a:p>
            <a:pPr marL="342900" indent="-342900">
              <a:buFont typeface="Symbol" panose="05050102010706020507" pitchFamily="18" charset="2"/>
              <a:buChar char=""/>
            </a:pPr>
            <a:r>
              <a:rPr lang="sl-SI" sz="1200" dirty="0">
                <a:ea typeface="Calibri" panose="020F0502020204030204" pitchFamily="34" charset="0"/>
                <a:cs typeface="Times New Roman" panose="02020603050405020304" pitchFamily="18" charset="0"/>
              </a:rPr>
              <a:t>Predlagamo jih za večja blokovska naselja, torej v območjih visoke gostote poselitve.</a:t>
            </a:r>
          </a:p>
          <a:p>
            <a:pPr marL="342900" indent="-342900">
              <a:buFont typeface="Symbol" panose="05050102010706020507" pitchFamily="18" charset="2"/>
              <a:buChar char=""/>
            </a:pPr>
            <a:r>
              <a:rPr lang="sl-SI" sz="1200" dirty="0">
                <a:ea typeface="Calibri" panose="020F0502020204030204" pitchFamily="34" charset="0"/>
                <a:cs typeface="Times New Roman" panose="02020603050405020304" pitchFamily="18" charset="0"/>
              </a:rPr>
              <a:t>Namenjeni so okoliškim prebivalcem, da lahko redno predajajo ločeno zbrane odpadke (oblačila in obuvala, manjše OEEO, jedilno olje, zdravila, baterije, kozmetiko, čistila, barve in lake in skupine za ponovno uporabo kozarci in krožniki, knjige, igrače…), ki jih ne morejo razvrstiti v zabojnike pred vrati in jih ni potrebno z avtomobilom odpeljati na velike zbirne centre.</a:t>
            </a:r>
          </a:p>
          <a:p>
            <a:pPr marL="0" marR="0" lvl="0" indent="0" algn="l" defTabSz="907939" rtl="0" eaLnBrk="1" fontAlgn="auto" latinLnBrk="0" hangingPunct="1">
              <a:lnSpc>
                <a:spcPct val="100000"/>
              </a:lnSpc>
              <a:spcBef>
                <a:spcPts val="0"/>
              </a:spcBef>
              <a:spcAft>
                <a:spcPts val="0"/>
              </a:spcAft>
              <a:buClrTx/>
              <a:buSzTx/>
              <a:buFontTx/>
              <a:buNone/>
              <a:tabLst/>
              <a:defRPr/>
            </a:pPr>
            <a:r>
              <a:rPr lang="sl-SI" sz="1200" dirty="0">
                <a:ea typeface="Calibri" panose="020F0502020204030204" pitchFamily="34" charset="0"/>
                <a:cs typeface="Times New Roman" panose="02020603050405020304" pitchFamily="18" charset="0"/>
              </a:rPr>
              <a:t>Omogoča neposredno komuniciranje z uporabniki naših uslug, predvsem z vsebinami preprečevanja nastajanja odpadkov in ponovne uporabe.</a:t>
            </a:r>
          </a:p>
          <a:p>
            <a:endParaRPr lang="sl-SI" dirty="0"/>
          </a:p>
          <a:p>
            <a:endParaRPr lang="sl-SI" dirty="0"/>
          </a:p>
          <a:p>
            <a:endParaRPr lang="sl-SI" dirty="0"/>
          </a:p>
        </p:txBody>
      </p:sp>
      <p:sp>
        <p:nvSpPr>
          <p:cNvPr id="4" name="Označba mesta številke diapozitiva 3"/>
          <p:cNvSpPr>
            <a:spLocks noGrp="1"/>
          </p:cNvSpPr>
          <p:nvPr>
            <p:ph type="sldNum" sz="quarter" idx="10"/>
          </p:nvPr>
        </p:nvSpPr>
        <p:spPr/>
        <p:txBody>
          <a:bodyPr/>
          <a:lstStyle/>
          <a:p>
            <a:fld id="{A3ED1795-E67E-4A5A-8EA4-858F5FE783D6}" type="slidenum">
              <a:rPr lang="sl-SI" smtClean="0"/>
              <a:t>27</a:t>
            </a:fld>
            <a:endParaRPr lang="sl-SI"/>
          </a:p>
        </p:txBody>
      </p:sp>
    </p:spTree>
    <p:extLst>
      <p:ext uri="{BB962C8B-B14F-4D97-AF65-F5344CB8AC3E}">
        <p14:creationId xmlns:p14="http://schemas.microsoft.com/office/powerpoint/2010/main" val="207408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9E7A0D52-7EEF-4D2E-A8BD-976010CCDA85}" type="slidenum">
              <a:rPr lang="sl-SI" smtClean="0"/>
              <a:t>28</a:t>
            </a:fld>
            <a:endParaRPr lang="sl-SI"/>
          </a:p>
        </p:txBody>
      </p:sp>
    </p:spTree>
    <p:extLst>
      <p:ext uri="{BB962C8B-B14F-4D97-AF65-F5344CB8AC3E}">
        <p14:creationId xmlns:p14="http://schemas.microsoft.com/office/powerpoint/2010/main" val="1215816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US" dirty="0"/>
              <a:t>Users must always have enough space in the containers for waste disposal</a:t>
            </a:r>
            <a:r>
              <a:rPr lang="sl-SI" dirty="0"/>
              <a:t>.</a:t>
            </a:r>
          </a:p>
          <a:p>
            <a:r>
              <a:rPr lang="sl-SI" dirty="0" err="1"/>
              <a:t>containers</a:t>
            </a:r>
            <a:r>
              <a:rPr lang="sl-SI" dirty="0"/>
              <a:t> </a:t>
            </a:r>
            <a:r>
              <a:rPr lang="sl-SI" dirty="0" err="1"/>
              <a:t>must</a:t>
            </a:r>
            <a:r>
              <a:rPr lang="sl-SI" dirty="0"/>
              <a:t> be </a:t>
            </a:r>
            <a:r>
              <a:rPr lang="sl-SI" dirty="0" err="1"/>
              <a:t>clean</a:t>
            </a:r>
            <a:endParaRPr lang="sl-SI" dirty="0"/>
          </a:p>
        </p:txBody>
      </p:sp>
      <p:sp>
        <p:nvSpPr>
          <p:cNvPr id="4" name="Označba mesta številke diapozitiva 3"/>
          <p:cNvSpPr>
            <a:spLocks noGrp="1"/>
          </p:cNvSpPr>
          <p:nvPr>
            <p:ph type="sldNum" sz="quarter" idx="10"/>
          </p:nvPr>
        </p:nvSpPr>
        <p:spPr/>
        <p:txBody>
          <a:bodyPr/>
          <a:lstStyle/>
          <a:p>
            <a:fld id="{A3ED1795-E67E-4A5A-8EA4-858F5FE783D6}" type="slidenum">
              <a:rPr lang="sl-SI" smtClean="0"/>
              <a:t>29</a:t>
            </a:fld>
            <a:endParaRPr lang="sl-SI"/>
          </a:p>
        </p:txBody>
      </p:sp>
    </p:spTree>
    <p:extLst>
      <p:ext uri="{BB962C8B-B14F-4D97-AF65-F5344CB8AC3E}">
        <p14:creationId xmlns:p14="http://schemas.microsoft.com/office/powerpoint/2010/main" val="391756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sl-SI" sz="1800" dirty="0"/>
          </a:p>
          <a:p>
            <a:r>
              <a:rPr lang="sl-SI" sz="1800" dirty="0"/>
              <a:t> - </a:t>
            </a:r>
            <a:r>
              <a:rPr lang="sl-SI" sz="1800" dirty="0" err="1"/>
              <a:t>Drinking</a:t>
            </a:r>
            <a:r>
              <a:rPr lang="sl-SI" sz="1800" dirty="0"/>
              <a:t> </a:t>
            </a:r>
            <a:r>
              <a:rPr lang="sl-SI" sz="1800" dirty="0" err="1"/>
              <a:t>Water</a:t>
            </a:r>
            <a:r>
              <a:rPr lang="sl-SI" sz="1800" dirty="0"/>
              <a:t> </a:t>
            </a:r>
            <a:r>
              <a:rPr lang="sl-SI" sz="1800" dirty="0" err="1"/>
              <a:t>supplay</a:t>
            </a:r>
            <a:endParaRPr lang="sl-SI" sz="1800" dirty="0"/>
          </a:p>
          <a:p>
            <a:pPr marL="0" marR="0" lvl="0" indent="0" algn="l" defTabSz="907939" rtl="0" eaLnBrk="1" fontAlgn="auto" latinLnBrk="0" hangingPunct="1">
              <a:lnSpc>
                <a:spcPct val="100000"/>
              </a:lnSpc>
              <a:spcBef>
                <a:spcPts val="0"/>
              </a:spcBef>
              <a:spcAft>
                <a:spcPts val="0"/>
              </a:spcAft>
              <a:buClrTx/>
              <a:buSzTx/>
              <a:buFontTx/>
              <a:buNone/>
              <a:tabLst/>
              <a:defRPr/>
            </a:pPr>
            <a:r>
              <a:rPr lang="sl-SI" sz="1800" b="0" i="0" dirty="0">
                <a:solidFill>
                  <a:srgbClr val="B6B6B6"/>
                </a:solidFill>
                <a:effectLst/>
                <a:latin typeface="aktiv-grotesk"/>
              </a:rPr>
              <a:t> - </a:t>
            </a:r>
            <a:r>
              <a:rPr lang="en-US" sz="1800" b="0" i="0" dirty="0">
                <a:solidFill>
                  <a:srgbClr val="B6B6B6"/>
                </a:solidFill>
                <a:effectLst/>
                <a:latin typeface="aktiv-grotesk"/>
              </a:rPr>
              <a:t>Drainage and treatment of waste water</a:t>
            </a:r>
            <a:endParaRPr lang="sl-SI" sz="1800" b="0" i="0" dirty="0">
              <a:solidFill>
                <a:srgbClr val="B6B6B6"/>
              </a:solidFill>
              <a:effectLst/>
              <a:latin typeface="aktiv-grotesk"/>
            </a:endParaRPr>
          </a:p>
          <a:p>
            <a:pPr marL="0" marR="0" lvl="0" indent="0" algn="l" defTabSz="907939" rtl="0" eaLnBrk="1" fontAlgn="auto" latinLnBrk="0" hangingPunct="1">
              <a:lnSpc>
                <a:spcPct val="100000"/>
              </a:lnSpc>
              <a:spcBef>
                <a:spcPts val="0"/>
              </a:spcBef>
              <a:spcAft>
                <a:spcPts val="0"/>
              </a:spcAft>
              <a:buClrTx/>
              <a:buSzTx/>
              <a:buFontTx/>
              <a:buNone/>
              <a:tabLst/>
              <a:defRPr/>
            </a:pPr>
            <a:r>
              <a:rPr lang="sl-SI" sz="1800" b="0" i="0" dirty="0">
                <a:solidFill>
                  <a:srgbClr val="B6B6B6"/>
                </a:solidFill>
                <a:effectLst/>
                <a:latin typeface="aktiv-grotesk"/>
              </a:rPr>
              <a:t>- Take car </a:t>
            </a:r>
            <a:r>
              <a:rPr lang="sl-SI" sz="1800" b="0" i="0" dirty="0" err="1">
                <a:solidFill>
                  <a:srgbClr val="B6B6B6"/>
                </a:solidFill>
                <a:effectLst/>
                <a:latin typeface="aktiv-grotesk"/>
              </a:rPr>
              <a:t>for</a:t>
            </a:r>
            <a:r>
              <a:rPr lang="sl-SI" sz="1800" b="0" i="0" dirty="0">
                <a:solidFill>
                  <a:srgbClr val="B6B6B6"/>
                </a:solidFill>
                <a:effectLst/>
                <a:latin typeface="aktiv-grotesk"/>
              </a:rPr>
              <a:t> </a:t>
            </a:r>
            <a:r>
              <a:rPr lang="sl-SI" sz="1800" b="0" i="0" dirty="0" err="1">
                <a:solidFill>
                  <a:srgbClr val="B6B6B6"/>
                </a:solidFill>
                <a:effectLst/>
                <a:latin typeface="aktiv-grotesk"/>
              </a:rPr>
              <a:t>green</a:t>
            </a:r>
            <a:r>
              <a:rPr lang="sl-SI" sz="1800" b="0" i="0" dirty="0">
                <a:solidFill>
                  <a:srgbClr val="B6B6B6"/>
                </a:solidFill>
                <a:effectLst/>
                <a:latin typeface="aktiv-grotesk"/>
              </a:rPr>
              <a:t> </a:t>
            </a:r>
            <a:r>
              <a:rPr lang="sl-SI" sz="1800" b="0" i="0" dirty="0" err="1">
                <a:solidFill>
                  <a:srgbClr val="B6B6B6"/>
                </a:solidFill>
                <a:effectLst/>
                <a:latin typeface="aktiv-grotesk"/>
              </a:rPr>
              <a:t>areas</a:t>
            </a:r>
            <a:r>
              <a:rPr lang="sl-SI" sz="1800" b="0" i="0" dirty="0">
                <a:solidFill>
                  <a:srgbClr val="B6B6B6"/>
                </a:solidFill>
                <a:effectLst/>
                <a:latin typeface="aktiv-grotesk"/>
              </a:rPr>
              <a:t> </a:t>
            </a:r>
            <a:r>
              <a:rPr lang="sl-SI" sz="1800" b="0" i="0" dirty="0" err="1">
                <a:solidFill>
                  <a:srgbClr val="B6B6B6"/>
                </a:solidFill>
                <a:effectLst/>
                <a:latin typeface="aktiv-grotesk"/>
              </a:rPr>
              <a:t>an</a:t>
            </a:r>
            <a:r>
              <a:rPr lang="sl-SI" sz="1800" b="0" i="0" dirty="0">
                <a:solidFill>
                  <a:srgbClr val="B6B6B6"/>
                </a:solidFill>
                <a:effectLst/>
                <a:latin typeface="aktiv-grotesk"/>
              </a:rPr>
              <a:t> </a:t>
            </a:r>
            <a:r>
              <a:rPr lang="sl-SI" sz="1800" b="0" i="0" dirty="0" err="1">
                <a:solidFill>
                  <a:srgbClr val="B6B6B6"/>
                </a:solidFill>
                <a:effectLst/>
                <a:latin typeface="aktiv-grotesk"/>
              </a:rPr>
              <a:t>children</a:t>
            </a:r>
            <a:r>
              <a:rPr lang="sl-SI" sz="1800" b="0" i="0" dirty="0">
                <a:solidFill>
                  <a:srgbClr val="B6B6B6"/>
                </a:solidFill>
                <a:effectLst/>
                <a:latin typeface="aktiv-grotesk"/>
              </a:rPr>
              <a:t> </a:t>
            </a:r>
            <a:r>
              <a:rPr lang="sl-SI" sz="1800" b="0" i="0" dirty="0" err="1">
                <a:solidFill>
                  <a:srgbClr val="B6B6B6"/>
                </a:solidFill>
                <a:effectLst/>
                <a:latin typeface="aktiv-grotesk"/>
              </a:rPr>
              <a:t>playground</a:t>
            </a:r>
            <a:endParaRPr lang="sl-SI" sz="1800" b="0" i="0" dirty="0">
              <a:solidFill>
                <a:srgbClr val="B6B6B6"/>
              </a:solidFill>
              <a:effectLst/>
              <a:latin typeface="aktiv-grotesk"/>
            </a:endParaRP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800" b="0" i="0" dirty="0" err="1">
                <a:solidFill>
                  <a:srgbClr val="B6B6B6"/>
                </a:solidFill>
                <a:effectLst/>
                <a:latin typeface="aktiv-grotesk"/>
              </a:rPr>
              <a:t>Clining</a:t>
            </a:r>
            <a:r>
              <a:rPr lang="sl-SI" sz="1800" b="0" i="0" dirty="0">
                <a:solidFill>
                  <a:srgbClr val="B6B6B6"/>
                </a:solidFill>
                <a:effectLst/>
                <a:latin typeface="aktiv-grotesk"/>
              </a:rPr>
              <a:t> </a:t>
            </a:r>
            <a:r>
              <a:rPr lang="sl-SI" sz="1800" b="0" i="0" dirty="0" err="1">
                <a:solidFill>
                  <a:srgbClr val="B6B6B6"/>
                </a:solidFill>
                <a:effectLst/>
                <a:latin typeface="aktiv-grotesk"/>
              </a:rPr>
              <a:t>public</a:t>
            </a:r>
            <a:r>
              <a:rPr lang="sl-SI" sz="1800" b="0" i="0" dirty="0">
                <a:solidFill>
                  <a:srgbClr val="B6B6B6"/>
                </a:solidFill>
                <a:effectLst/>
                <a:latin typeface="aktiv-grotesk"/>
              </a:rPr>
              <a:t> </a:t>
            </a:r>
            <a:r>
              <a:rPr lang="sl-SI" sz="1800" b="0" i="0" dirty="0" err="1">
                <a:solidFill>
                  <a:srgbClr val="B6B6B6"/>
                </a:solidFill>
                <a:effectLst/>
                <a:latin typeface="aktiv-grotesk"/>
              </a:rPr>
              <a:t>areas</a:t>
            </a:r>
            <a:endParaRPr lang="sl-SI" sz="1800" b="0" i="0" dirty="0">
              <a:solidFill>
                <a:srgbClr val="B6B6B6"/>
              </a:solidFill>
              <a:effectLst/>
              <a:latin typeface="aktiv-grotesk"/>
            </a:endParaRP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en-US" sz="1800" dirty="0"/>
              <a:t>collect municipal waste</a:t>
            </a:r>
            <a:endParaRPr lang="sl-SI" sz="1800" dirty="0"/>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800" dirty="0" err="1"/>
              <a:t>treated</a:t>
            </a:r>
            <a:r>
              <a:rPr lang="en-US" sz="1800" dirty="0"/>
              <a:t> municipal waste </a:t>
            </a:r>
            <a:endParaRPr lang="sl-SI" sz="1800" dirty="0"/>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800" b="0" i="0" dirty="0" err="1">
                <a:solidFill>
                  <a:srgbClr val="B6B6B6"/>
                </a:solidFill>
                <a:effectLst/>
                <a:latin typeface="aktiv-grotesk"/>
              </a:rPr>
              <a:t>Running</a:t>
            </a:r>
            <a:r>
              <a:rPr lang="sl-SI" sz="1800" b="0" i="0" dirty="0">
                <a:solidFill>
                  <a:srgbClr val="B6B6B6"/>
                </a:solidFill>
                <a:effectLst/>
                <a:latin typeface="aktiv-grotesk"/>
              </a:rPr>
              <a:t> </a:t>
            </a:r>
            <a:r>
              <a:rPr lang="sl-SI" sz="1800" b="0" i="0" dirty="0" err="1">
                <a:solidFill>
                  <a:srgbClr val="B6B6B6"/>
                </a:solidFill>
                <a:effectLst/>
                <a:latin typeface="aktiv-grotesk"/>
              </a:rPr>
              <a:t>reginonal</a:t>
            </a:r>
            <a:r>
              <a:rPr lang="sl-SI" sz="1800" b="0" i="0" dirty="0">
                <a:solidFill>
                  <a:srgbClr val="B6B6B6"/>
                </a:solidFill>
                <a:effectLst/>
                <a:latin typeface="aktiv-grotesk"/>
              </a:rPr>
              <a:t> </a:t>
            </a:r>
            <a:r>
              <a:rPr lang="sl-SI" sz="1800" b="0" i="0" dirty="0" err="1">
                <a:solidFill>
                  <a:srgbClr val="B6B6B6"/>
                </a:solidFill>
                <a:effectLst/>
                <a:latin typeface="aktiv-grotesk"/>
              </a:rPr>
              <a:t>landfill</a:t>
            </a:r>
            <a:r>
              <a:rPr lang="sl-SI" sz="1800" b="0" i="0" dirty="0">
                <a:solidFill>
                  <a:srgbClr val="B6B6B6"/>
                </a:solidFill>
                <a:effectLst/>
                <a:latin typeface="aktiv-grotesk"/>
              </a:rPr>
              <a:t> </a:t>
            </a: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800" b="0" i="0" dirty="0">
                <a:solidFill>
                  <a:srgbClr val="B6B6B6"/>
                </a:solidFill>
                <a:effectLst/>
                <a:latin typeface="aktiv-grotesk"/>
              </a:rPr>
              <a:t>860 </a:t>
            </a:r>
            <a:r>
              <a:rPr lang="sl-SI" sz="1800" b="0" i="0" dirty="0" err="1">
                <a:solidFill>
                  <a:srgbClr val="B6B6B6"/>
                </a:solidFill>
                <a:effectLst/>
                <a:latin typeface="aktiv-grotesk"/>
              </a:rPr>
              <a:t>empoyees</a:t>
            </a:r>
            <a:r>
              <a:rPr lang="sl-SI" sz="1800" b="0" i="0" dirty="0">
                <a:solidFill>
                  <a:srgbClr val="B6B6B6"/>
                </a:solidFill>
                <a:effectLst/>
                <a:latin typeface="aktiv-grotesk"/>
              </a:rPr>
              <a:t> </a:t>
            </a:r>
            <a:r>
              <a:rPr lang="sl-SI" sz="1800" b="0" i="0" dirty="0" err="1">
                <a:solidFill>
                  <a:srgbClr val="B6B6B6"/>
                </a:solidFill>
                <a:effectLst/>
                <a:latin typeface="aktiv-grotesk"/>
              </a:rPr>
              <a:t>together</a:t>
            </a:r>
            <a:endParaRPr lang="en-US" sz="1800" b="0" i="0" dirty="0">
              <a:solidFill>
                <a:srgbClr val="B6B6B6"/>
              </a:solidFill>
              <a:effectLst/>
              <a:latin typeface="aktiv-grotesk"/>
            </a:endParaRPr>
          </a:p>
          <a:p>
            <a:pPr>
              <a:lnSpc>
                <a:spcPct val="107000"/>
              </a:lnSpc>
              <a:spcAft>
                <a:spcPts val="800"/>
              </a:spcAft>
            </a:pPr>
            <a:endPar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Lastniški delež</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Mestna občina Ljubljana</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87,32%</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Medvode</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3,84%</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Brezovica</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2,76%</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Dobrova – Polhov Gradec</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2,16%</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Škofljica</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1,80%</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Dol pri Ljubljani</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1,26%</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Horjul</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0,86%</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SKUPAJ</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100,0%</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številke diapozitiva 3"/>
          <p:cNvSpPr>
            <a:spLocks noGrp="1"/>
          </p:cNvSpPr>
          <p:nvPr>
            <p:ph type="sldNum" sz="quarter" idx="5"/>
          </p:nvPr>
        </p:nvSpPr>
        <p:spPr/>
        <p:txBody>
          <a:bodyPr/>
          <a:lstStyle/>
          <a:p>
            <a:fld id="{9E7A0D52-7EEF-4D2E-A8BD-976010CCDA85}" type="slidenum">
              <a:rPr lang="sl-SI" smtClean="0"/>
              <a:t>3</a:t>
            </a:fld>
            <a:endParaRPr lang="sl-SI"/>
          </a:p>
        </p:txBody>
      </p:sp>
    </p:spTree>
    <p:extLst>
      <p:ext uri="{BB962C8B-B14F-4D97-AF65-F5344CB8AC3E}">
        <p14:creationId xmlns:p14="http://schemas.microsoft.com/office/powerpoint/2010/main" val="2776761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sl-SI" sz="1800" dirty="0"/>
          </a:p>
          <a:p>
            <a:r>
              <a:rPr lang="sl-SI" sz="1800" dirty="0"/>
              <a:t> - </a:t>
            </a:r>
            <a:r>
              <a:rPr lang="sl-SI" sz="1800" dirty="0" err="1"/>
              <a:t>Drinking</a:t>
            </a:r>
            <a:r>
              <a:rPr lang="sl-SI" sz="1800" dirty="0"/>
              <a:t> </a:t>
            </a:r>
            <a:r>
              <a:rPr lang="sl-SI" sz="1800" dirty="0" err="1"/>
              <a:t>Water</a:t>
            </a:r>
            <a:r>
              <a:rPr lang="sl-SI" sz="1800" dirty="0"/>
              <a:t> </a:t>
            </a:r>
            <a:r>
              <a:rPr lang="sl-SI" sz="1800" dirty="0" err="1"/>
              <a:t>supplay</a:t>
            </a:r>
            <a:endParaRPr lang="sl-SI" sz="1800" dirty="0"/>
          </a:p>
          <a:p>
            <a:pPr marL="0" marR="0" lvl="0" indent="0" algn="l" defTabSz="907939" rtl="0" eaLnBrk="1" fontAlgn="auto" latinLnBrk="0" hangingPunct="1">
              <a:lnSpc>
                <a:spcPct val="100000"/>
              </a:lnSpc>
              <a:spcBef>
                <a:spcPts val="0"/>
              </a:spcBef>
              <a:spcAft>
                <a:spcPts val="0"/>
              </a:spcAft>
              <a:buClrTx/>
              <a:buSzTx/>
              <a:buFontTx/>
              <a:buNone/>
              <a:tabLst/>
              <a:defRPr/>
            </a:pPr>
            <a:r>
              <a:rPr lang="sl-SI" sz="1800" b="0" i="0" dirty="0">
                <a:solidFill>
                  <a:srgbClr val="B6B6B6"/>
                </a:solidFill>
                <a:effectLst/>
                <a:latin typeface="aktiv-grotesk"/>
              </a:rPr>
              <a:t> - </a:t>
            </a:r>
            <a:r>
              <a:rPr lang="en-US" sz="1800" b="0" i="0" dirty="0">
                <a:solidFill>
                  <a:srgbClr val="B6B6B6"/>
                </a:solidFill>
                <a:effectLst/>
                <a:latin typeface="aktiv-grotesk"/>
              </a:rPr>
              <a:t>Drainage and treatment of waste water</a:t>
            </a:r>
            <a:endParaRPr lang="sl-SI" sz="1800" b="0" i="0" dirty="0">
              <a:solidFill>
                <a:srgbClr val="B6B6B6"/>
              </a:solidFill>
              <a:effectLst/>
              <a:latin typeface="aktiv-grotesk"/>
            </a:endParaRPr>
          </a:p>
          <a:p>
            <a:pPr marL="0" marR="0" lvl="0" indent="0" algn="l" defTabSz="907939" rtl="0" eaLnBrk="1" fontAlgn="auto" latinLnBrk="0" hangingPunct="1">
              <a:lnSpc>
                <a:spcPct val="100000"/>
              </a:lnSpc>
              <a:spcBef>
                <a:spcPts val="0"/>
              </a:spcBef>
              <a:spcAft>
                <a:spcPts val="0"/>
              </a:spcAft>
              <a:buClrTx/>
              <a:buSzTx/>
              <a:buFontTx/>
              <a:buNone/>
              <a:tabLst/>
              <a:defRPr/>
            </a:pPr>
            <a:r>
              <a:rPr lang="sl-SI" sz="1800" b="0" i="0" dirty="0">
                <a:solidFill>
                  <a:srgbClr val="B6B6B6"/>
                </a:solidFill>
                <a:effectLst/>
                <a:latin typeface="aktiv-grotesk"/>
              </a:rPr>
              <a:t>- Take car </a:t>
            </a:r>
            <a:r>
              <a:rPr lang="sl-SI" sz="1800" b="0" i="0" dirty="0" err="1">
                <a:solidFill>
                  <a:srgbClr val="B6B6B6"/>
                </a:solidFill>
                <a:effectLst/>
                <a:latin typeface="aktiv-grotesk"/>
              </a:rPr>
              <a:t>for</a:t>
            </a:r>
            <a:r>
              <a:rPr lang="sl-SI" sz="1800" b="0" i="0" dirty="0">
                <a:solidFill>
                  <a:srgbClr val="B6B6B6"/>
                </a:solidFill>
                <a:effectLst/>
                <a:latin typeface="aktiv-grotesk"/>
              </a:rPr>
              <a:t> </a:t>
            </a:r>
            <a:r>
              <a:rPr lang="sl-SI" sz="1800" b="0" i="0" dirty="0" err="1">
                <a:solidFill>
                  <a:srgbClr val="B6B6B6"/>
                </a:solidFill>
                <a:effectLst/>
                <a:latin typeface="aktiv-grotesk"/>
              </a:rPr>
              <a:t>green</a:t>
            </a:r>
            <a:r>
              <a:rPr lang="sl-SI" sz="1800" b="0" i="0" dirty="0">
                <a:solidFill>
                  <a:srgbClr val="B6B6B6"/>
                </a:solidFill>
                <a:effectLst/>
                <a:latin typeface="aktiv-grotesk"/>
              </a:rPr>
              <a:t> </a:t>
            </a:r>
            <a:r>
              <a:rPr lang="sl-SI" sz="1800" b="0" i="0" dirty="0" err="1">
                <a:solidFill>
                  <a:srgbClr val="B6B6B6"/>
                </a:solidFill>
                <a:effectLst/>
                <a:latin typeface="aktiv-grotesk"/>
              </a:rPr>
              <a:t>areas</a:t>
            </a:r>
            <a:r>
              <a:rPr lang="sl-SI" sz="1800" b="0" i="0" dirty="0">
                <a:solidFill>
                  <a:srgbClr val="B6B6B6"/>
                </a:solidFill>
                <a:effectLst/>
                <a:latin typeface="aktiv-grotesk"/>
              </a:rPr>
              <a:t> </a:t>
            </a:r>
            <a:r>
              <a:rPr lang="sl-SI" sz="1800" b="0" i="0" dirty="0" err="1">
                <a:solidFill>
                  <a:srgbClr val="B6B6B6"/>
                </a:solidFill>
                <a:effectLst/>
                <a:latin typeface="aktiv-grotesk"/>
              </a:rPr>
              <a:t>an</a:t>
            </a:r>
            <a:r>
              <a:rPr lang="sl-SI" sz="1800" b="0" i="0" dirty="0">
                <a:solidFill>
                  <a:srgbClr val="B6B6B6"/>
                </a:solidFill>
                <a:effectLst/>
                <a:latin typeface="aktiv-grotesk"/>
              </a:rPr>
              <a:t> </a:t>
            </a:r>
            <a:r>
              <a:rPr lang="sl-SI" sz="1800" b="0" i="0" dirty="0" err="1">
                <a:solidFill>
                  <a:srgbClr val="B6B6B6"/>
                </a:solidFill>
                <a:effectLst/>
                <a:latin typeface="aktiv-grotesk"/>
              </a:rPr>
              <a:t>children</a:t>
            </a:r>
            <a:r>
              <a:rPr lang="sl-SI" sz="1800" b="0" i="0" dirty="0">
                <a:solidFill>
                  <a:srgbClr val="B6B6B6"/>
                </a:solidFill>
                <a:effectLst/>
                <a:latin typeface="aktiv-grotesk"/>
              </a:rPr>
              <a:t> </a:t>
            </a:r>
            <a:r>
              <a:rPr lang="sl-SI" sz="1800" b="0" i="0" dirty="0" err="1">
                <a:solidFill>
                  <a:srgbClr val="B6B6B6"/>
                </a:solidFill>
                <a:effectLst/>
                <a:latin typeface="aktiv-grotesk"/>
              </a:rPr>
              <a:t>playground</a:t>
            </a:r>
            <a:endParaRPr lang="sl-SI" sz="1800" b="0" i="0" dirty="0">
              <a:solidFill>
                <a:srgbClr val="B6B6B6"/>
              </a:solidFill>
              <a:effectLst/>
              <a:latin typeface="aktiv-grotesk"/>
            </a:endParaRP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800" b="0" i="0" dirty="0" err="1">
                <a:solidFill>
                  <a:srgbClr val="B6B6B6"/>
                </a:solidFill>
                <a:effectLst/>
                <a:latin typeface="aktiv-grotesk"/>
              </a:rPr>
              <a:t>Clining</a:t>
            </a:r>
            <a:r>
              <a:rPr lang="sl-SI" sz="1800" b="0" i="0" dirty="0">
                <a:solidFill>
                  <a:srgbClr val="B6B6B6"/>
                </a:solidFill>
                <a:effectLst/>
                <a:latin typeface="aktiv-grotesk"/>
              </a:rPr>
              <a:t> </a:t>
            </a:r>
            <a:r>
              <a:rPr lang="sl-SI" sz="1800" b="0" i="0" dirty="0" err="1">
                <a:solidFill>
                  <a:srgbClr val="B6B6B6"/>
                </a:solidFill>
                <a:effectLst/>
                <a:latin typeface="aktiv-grotesk"/>
              </a:rPr>
              <a:t>public</a:t>
            </a:r>
            <a:r>
              <a:rPr lang="sl-SI" sz="1800" b="0" i="0" dirty="0">
                <a:solidFill>
                  <a:srgbClr val="B6B6B6"/>
                </a:solidFill>
                <a:effectLst/>
                <a:latin typeface="aktiv-grotesk"/>
              </a:rPr>
              <a:t> </a:t>
            </a:r>
            <a:r>
              <a:rPr lang="sl-SI" sz="1800" b="0" i="0" dirty="0" err="1">
                <a:solidFill>
                  <a:srgbClr val="B6B6B6"/>
                </a:solidFill>
                <a:effectLst/>
                <a:latin typeface="aktiv-grotesk"/>
              </a:rPr>
              <a:t>areas</a:t>
            </a:r>
            <a:endParaRPr lang="sl-SI" sz="1800" b="0" i="0" dirty="0">
              <a:solidFill>
                <a:srgbClr val="B6B6B6"/>
              </a:solidFill>
              <a:effectLst/>
              <a:latin typeface="aktiv-grotesk"/>
            </a:endParaRP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en-US" sz="1800" dirty="0"/>
              <a:t>collect municipal waste</a:t>
            </a:r>
            <a:endParaRPr lang="sl-SI" sz="1800" dirty="0"/>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800" dirty="0" err="1"/>
              <a:t>treated</a:t>
            </a:r>
            <a:r>
              <a:rPr lang="en-US" sz="1800" dirty="0"/>
              <a:t> municipal waste </a:t>
            </a:r>
            <a:endParaRPr lang="sl-SI" sz="1800" dirty="0"/>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800" b="0" i="0" dirty="0" err="1">
                <a:solidFill>
                  <a:srgbClr val="B6B6B6"/>
                </a:solidFill>
                <a:effectLst/>
                <a:latin typeface="aktiv-grotesk"/>
              </a:rPr>
              <a:t>Running</a:t>
            </a:r>
            <a:r>
              <a:rPr lang="sl-SI" sz="1800" b="0" i="0" dirty="0">
                <a:solidFill>
                  <a:srgbClr val="B6B6B6"/>
                </a:solidFill>
                <a:effectLst/>
                <a:latin typeface="aktiv-grotesk"/>
              </a:rPr>
              <a:t> </a:t>
            </a:r>
            <a:r>
              <a:rPr lang="sl-SI" sz="1800" b="0" i="0" dirty="0" err="1">
                <a:solidFill>
                  <a:srgbClr val="B6B6B6"/>
                </a:solidFill>
                <a:effectLst/>
                <a:latin typeface="aktiv-grotesk"/>
              </a:rPr>
              <a:t>reginonal</a:t>
            </a:r>
            <a:r>
              <a:rPr lang="sl-SI" sz="1800" b="0" i="0" dirty="0">
                <a:solidFill>
                  <a:srgbClr val="B6B6B6"/>
                </a:solidFill>
                <a:effectLst/>
                <a:latin typeface="aktiv-grotesk"/>
              </a:rPr>
              <a:t> </a:t>
            </a:r>
            <a:r>
              <a:rPr lang="sl-SI" sz="1800" b="0" i="0" dirty="0" err="1">
                <a:solidFill>
                  <a:srgbClr val="B6B6B6"/>
                </a:solidFill>
                <a:effectLst/>
                <a:latin typeface="aktiv-grotesk"/>
              </a:rPr>
              <a:t>landfill</a:t>
            </a:r>
            <a:r>
              <a:rPr lang="sl-SI" sz="1800" b="0" i="0" dirty="0">
                <a:solidFill>
                  <a:srgbClr val="B6B6B6"/>
                </a:solidFill>
                <a:effectLst/>
                <a:latin typeface="aktiv-grotesk"/>
              </a:rPr>
              <a:t> </a:t>
            </a:r>
          </a:p>
          <a:p>
            <a:pPr marL="171450" marR="0" lvl="0" indent="-171450" algn="l" defTabSz="907939" rtl="0" eaLnBrk="1" fontAlgn="auto" latinLnBrk="0" hangingPunct="1">
              <a:lnSpc>
                <a:spcPct val="100000"/>
              </a:lnSpc>
              <a:spcBef>
                <a:spcPts val="0"/>
              </a:spcBef>
              <a:spcAft>
                <a:spcPts val="0"/>
              </a:spcAft>
              <a:buClrTx/>
              <a:buSzTx/>
              <a:buFontTx/>
              <a:buChar char="-"/>
              <a:tabLst/>
              <a:defRPr/>
            </a:pPr>
            <a:r>
              <a:rPr lang="sl-SI" sz="1800" b="0" i="0" dirty="0">
                <a:solidFill>
                  <a:srgbClr val="B6B6B6"/>
                </a:solidFill>
                <a:effectLst/>
                <a:latin typeface="aktiv-grotesk"/>
              </a:rPr>
              <a:t>860 </a:t>
            </a:r>
            <a:r>
              <a:rPr lang="sl-SI" sz="1800" b="0" i="0" dirty="0" err="1">
                <a:solidFill>
                  <a:srgbClr val="B6B6B6"/>
                </a:solidFill>
                <a:effectLst/>
                <a:latin typeface="aktiv-grotesk"/>
              </a:rPr>
              <a:t>empoyees</a:t>
            </a:r>
            <a:r>
              <a:rPr lang="sl-SI" sz="1800" b="0" i="0" dirty="0">
                <a:solidFill>
                  <a:srgbClr val="B6B6B6"/>
                </a:solidFill>
                <a:effectLst/>
                <a:latin typeface="aktiv-grotesk"/>
              </a:rPr>
              <a:t> </a:t>
            </a:r>
            <a:r>
              <a:rPr lang="sl-SI" sz="1800" b="0" i="0" dirty="0" err="1">
                <a:solidFill>
                  <a:srgbClr val="B6B6B6"/>
                </a:solidFill>
                <a:effectLst/>
                <a:latin typeface="aktiv-grotesk"/>
              </a:rPr>
              <a:t>together</a:t>
            </a:r>
            <a:endParaRPr lang="en-US" sz="1800" b="0" i="0" dirty="0">
              <a:solidFill>
                <a:srgbClr val="B6B6B6"/>
              </a:solidFill>
              <a:effectLst/>
              <a:latin typeface="aktiv-grotesk"/>
            </a:endParaRPr>
          </a:p>
          <a:p>
            <a:pPr>
              <a:lnSpc>
                <a:spcPct val="107000"/>
              </a:lnSpc>
              <a:spcAft>
                <a:spcPts val="800"/>
              </a:spcAft>
            </a:pPr>
            <a:endPar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Lastniški delež</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Mestna občina Ljubljana</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87,32%</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Medvode</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3,84%</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Brezovica</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2,76%</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Dobrova – Polhov Gradec</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2,16%</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Škofljica</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1,80%</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Dol pri Ljubljani</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1,26%</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Občina Horjul</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0,86%</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SKUPAJ</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sl-SI"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100,0%</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številke diapozitiva 3"/>
          <p:cNvSpPr>
            <a:spLocks noGrp="1"/>
          </p:cNvSpPr>
          <p:nvPr>
            <p:ph type="sldNum" sz="quarter" idx="5"/>
          </p:nvPr>
        </p:nvSpPr>
        <p:spPr/>
        <p:txBody>
          <a:bodyPr/>
          <a:lstStyle/>
          <a:p>
            <a:fld id="{9E7A0D52-7EEF-4D2E-A8BD-976010CCDA85}" type="slidenum">
              <a:rPr lang="sl-SI" smtClean="0"/>
              <a:t>4</a:t>
            </a:fld>
            <a:endParaRPr lang="sl-SI"/>
          </a:p>
        </p:txBody>
      </p:sp>
    </p:spTree>
    <p:extLst>
      <p:ext uri="{BB962C8B-B14F-4D97-AF65-F5344CB8AC3E}">
        <p14:creationId xmlns:p14="http://schemas.microsoft.com/office/powerpoint/2010/main" val="656978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90488" y="744538"/>
            <a:ext cx="6616700" cy="3722687"/>
          </a:xfrm>
        </p:spPr>
      </p:sp>
      <p:sp>
        <p:nvSpPr>
          <p:cNvPr id="3" name="Ograda opomb 2"/>
          <p:cNvSpPr>
            <a:spLocks noGrp="1"/>
          </p:cNvSpPr>
          <p:nvPr>
            <p:ph type="body" idx="1"/>
          </p:nvPr>
        </p:nvSpPr>
        <p:spPr/>
        <p:txBody>
          <a:bodyPr/>
          <a:lstStyle/>
          <a:p>
            <a:r>
              <a:rPr lang="sl-SI" dirty="0"/>
              <a:t>9 </a:t>
            </a:r>
            <a:r>
              <a:rPr lang="sl-SI" dirty="0" err="1"/>
              <a:t>coletion</a:t>
            </a:r>
            <a:r>
              <a:rPr lang="sl-SI" dirty="0"/>
              <a:t> </a:t>
            </a:r>
            <a:r>
              <a:rPr lang="sl-SI" dirty="0" err="1"/>
              <a:t>centres</a:t>
            </a:r>
            <a:r>
              <a:rPr lang="sl-SI" dirty="0"/>
              <a:t>, 2+7</a:t>
            </a:r>
          </a:p>
          <a:p>
            <a:endParaRPr lang="sl-SI" dirty="0"/>
          </a:p>
        </p:txBody>
      </p:sp>
      <p:sp>
        <p:nvSpPr>
          <p:cNvPr id="4" name="Ograda številke diapozitiva 3"/>
          <p:cNvSpPr>
            <a:spLocks noGrp="1"/>
          </p:cNvSpPr>
          <p:nvPr>
            <p:ph type="sldNum" sz="quarter" idx="10"/>
          </p:nvPr>
        </p:nvSpPr>
        <p:spPr/>
        <p:txBody>
          <a:bodyPr/>
          <a:lstStyle/>
          <a:p>
            <a:fld id="{1EF14151-14E0-4FE0-B87B-4BB91D6F8696}" type="slidenum">
              <a:rPr lang="sl-SI" smtClean="0">
                <a:solidFill>
                  <a:prstClr val="black"/>
                </a:solidFill>
              </a:rPr>
              <a:pPr/>
              <a:t>5</a:t>
            </a:fld>
            <a:endParaRPr lang="sl-SI">
              <a:solidFill>
                <a:prstClr val="black"/>
              </a:solidFill>
            </a:endParaRPr>
          </a:p>
        </p:txBody>
      </p:sp>
    </p:spTree>
    <p:extLst>
      <p:ext uri="{BB962C8B-B14F-4D97-AF65-F5344CB8AC3E}">
        <p14:creationId xmlns:p14="http://schemas.microsoft.com/office/powerpoint/2010/main" val="2490527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90488" y="744538"/>
            <a:ext cx="6616700" cy="3722687"/>
          </a:xfrm>
        </p:spPr>
      </p:sp>
      <p:sp>
        <p:nvSpPr>
          <p:cNvPr id="3" name="Ograda opomb 2"/>
          <p:cNvSpPr>
            <a:spLocks noGrp="1"/>
          </p:cNvSpPr>
          <p:nvPr>
            <p:ph type="body" idx="1"/>
          </p:nvPr>
        </p:nvSpPr>
        <p:spPr/>
        <p:txBody>
          <a:bodyPr/>
          <a:lstStyle/>
          <a:p>
            <a:r>
              <a:rPr lang="en-US" dirty="0"/>
              <a:t>We pay special attention to the separate collection of biological waste.</a:t>
            </a:r>
            <a:endParaRPr lang="sl-SI" dirty="0"/>
          </a:p>
          <a:p>
            <a:r>
              <a:rPr lang="en-US" dirty="0"/>
              <a:t>We believe that well-separated biological waste increases the usefulness of other separately collected waste.</a:t>
            </a:r>
            <a:endParaRPr lang="sl-SI" dirty="0"/>
          </a:p>
        </p:txBody>
      </p:sp>
      <p:sp>
        <p:nvSpPr>
          <p:cNvPr id="4" name="Ograda številke diapozitiva 3"/>
          <p:cNvSpPr>
            <a:spLocks noGrp="1"/>
          </p:cNvSpPr>
          <p:nvPr>
            <p:ph type="sldNum" sz="quarter" idx="10"/>
          </p:nvPr>
        </p:nvSpPr>
        <p:spPr/>
        <p:txBody>
          <a:bodyPr/>
          <a:lstStyle/>
          <a:p>
            <a:fld id="{1EF14151-14E0-4FE0-B87B-4BB91D6F8696}" type="slidenum">
              <a:rPr lang="sl-SI" smtClean="0">
                <a:solidFill>
                  <a:prstClr val="black"/>
                </a:solidFill>
              </a:rPr>
              <a:pPr/>
              <a:t>6</a:t>
            </a:fld>
            <a:endParaRPr lang="sl-SI">
              <a:solidFill>
                <a:prstClr val="black"/>
              </a:solidFill>
            </a:endParaRPr>
          </a:p>
        </p:txBody>
      </p:sp>
    </p:spTree>
    <p:extLst>
      <p:ext uri="{BB962C8B-B14F-4D97-AF65-F5344CB8AC3E}">
        <p14:creationId xmlns:p14="http://schemas.microsoft.com/office/powerpoint/2010/main" val="2213376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10 </a:t>
            </a:r>
            <a:r>
              <a:rPr lang="sl-SI" dirty="0" err="1"/>
              <a:t>rotopress</a:t>
            </a:r>
            <a:r>
              <a:rPr lang="sl-SI" dirty="0"/>
              <a:t> </a:t>
            </a:r>
            <a:r>
              <a:rPr lang="sl-SI" dirty="0" err="1"/>
              <a:t>for</a:t>
            </a:r>
            <a:r>
              <a:rPr lang="sl-SI" dirty="0"/>
              <a:t> </a:t>
            </a:r>
            <a:r>
              <a:rPr lang="sl-SI" dirty="0" err="1"/>
              <a:t>bio</a:t>
            </a:r>
            <a:r>
              <a:rPr lang="sl-SI" dirty="0"/>
              <a:t> </a:t>
            </a:r>
            <a:r>
              <a:rPr lang="sl-SI" dirty="0" err="1"/>
              <a:t>waste</a:t>
            </a:r>
            <a:endParaRPr lang="sl-SI" dirty="0"/>
          </a:p>
          <a:p>
            <a:r>
              <a:rPr lang="sl-SI" dirty="0"/>
              <a:t>3 </a:t>
            </a:r>
          </a:p>
        </p:txBody>
      </p:sp>
      <p:sp>
        <p:nvSpPr>
          <p:cNvPr id="4" name="Označba mesta številke diapozitiva 3"/>
          <p:cNvSpPr>
            <a:spLocks noGrp="1"/>
          </p:cNvSpPr>
          <p:nvPr>
            <p:ph type="sldNum" sz="quarter" idx="5"/>
          </p:nvPr>
        </p:nvSpPr>
        <p:spPr/>
        <p:txBody>
          <a:bodyPr/>
          <a:lstStyle/>
          <a:p>
            <a:fld id="{A3ED1795-E67E-4A5A-8EA4-858F5FE783D6}" type="slidenum">
              <a:rPr lang="sl-SI" smtClean="0"/>
              <a:t>9</a:t>
            </a:fld>
            <a:endParaRPr lang="sl-SI"/>
          </a:p>
        </p:txBody>
      </p:sp>
    </p:spTree>
    <p:extLst>
      <p:ext uri="{BB962C8B-B14F-4D97-AF65-F5344CB8AC3E}">
        <p14:creationId xmlns:p14="http://schemas.microsoft.com/office/powerpoint/2010/main" val="2087548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90488" y="744538"/>
            <a:ext cx="6616700" cy="3722687"/>
          </a:xfrm>
        </p:spPr>
      </p:sp>
      <p:sp>
        <p:nvSpPr>
          <p:cNvPr id="3" name="Ograda opomb 2"/>
          <p:cNvSpPr>
            <a:spLocks noGrp="1"/>
          </p:cNvSpPr>
          <p:nvPr>
            <p:ph type="body" idx="1"/>
          </p:nvPr>
        </p:nvSpPr>
        <p:spPr/>
        <p:txBody>
          <a:bodyPr/>
          <a:lstStyle/>
          <a:p>
            <a:r>
              <a:rPr lang="sl-SI" dirty="0" err="1"/>
              <a:t>Other</a:t>
            </a:r>
            <a:r>
              <a:rPr lang="sl-SI" dirty="0"/>
              <a:t> </a:t>
            </a:r>
            <a:r>
              <a:rPr lang="sl-SI" dirty="0" err="1"/>
              <a:t>materials</a:t>
            </a:r>
            <a:r>
              <a:rPr lang="sl-SI" dirty="0"/>
              <a:t> </a:t>
            </a:r>
            <a:r>
              <a:rPr lang="sl-SI" dirty="0" err="1"/>
              <a:t>window</a:t>
            </a:r>
            <a:r>
              <a:rPr lang="sl-SI" dirty="0"/>
              <a:t> </a:t>
            </a:r>
            <a:r>
              <a:rPr lang="sl-SI" dirty="0" err="1"/>
              <a:t>glass</a:t>
            </a:r>
            <a:r>
              <a:rPr lang="sl-SI" dirty="0"/>
              <a:t>,, </a:t>
            </a:r>
            <a:r>
              <a:rPr lang="sl-SI" dirty="0" err="1"/>
              <a:t>ironnon</a:t>
            </a:r>
            <a:r>
              <a:rPr lang="sl-SI" dirty="0"/>
              <a:t> </a:t>
            </a:r>
            <a:r>
              <a:rPr lang="sl-SI" dirty="0" err="1"/>
              <a:t>ferrous</a:t>
            </a:r>
            <a:r>
              <a:rPr lang="sl-SI" dirty="0"/>
              <a:t>  </a:t>
            </a:r>
            <a:r>
              <a:rPr lang="sl-SI" dirty="0" err="1"/>
              <a:t>metals</a:t>
            </a:r>
            <a:r>
              <a:rPr lang="sl-SI" dirty="0"/>
              <a:t> </a:t>
            </a:r>
            <a:r>
              <a:rPr lang="sl-SI" dirty="0" err="1"/>
              <a:t>rubber</a:t>
            </a:r>
            <a:r>
              <a:rPr lang="sl-SI" dirty="0"/>
              <a:t> </a:t>
            </a:r>
            <a:r>
              <a:rPr lang="sl-SI" dirty="0" err="1"/>
              <a:t>clothing</a:t>
            </a:r>
            <a:r>
              <a:rPr lang="sl-SI" dirty="0"/>
              <a:t> </a:t>
            </a:r>
            <a:r>
              <a:rPr lang="sl-SI" dirty="0" err="1"/>
              <a:t>candles</a:t>
            </a:r>
            <a:r>
              <a:rPr lang="sl-SI" dirty="0"/>
              <a:t> …</a:t>
            </a:r>
            <a:r>
              <a:rPr lang="sl-SI" dirty="0" err="1"/>
              <a:t>hazardous</a:t>
            </a:r>
            <a:r>
              <a:rPr lang="sl-SI" dirty="0"/>
              <a:t> </a:t>
            </a:r>
            <a:r>
              <a:rPr lang="sl-SI" dirty="0" err="1"/>
              <a:t>waste</a:t>
            </a:r>
            <a:r>
              <a:rPr lang="sl-SI" dirty="0"/>
              <a:t>, </a:t>
            </a:r>
            <a:r>
              <a:rPr lang="sl-SI" dirty="0" err="1"/>
              <a:t>green</a:t>
            </a:r>
            <a:r>
              <a:rPr lang="sl-SI" dirty="0"/>
              <a:t> </a:t>
            </a:r>
            <a:r>
              <a:rPr lang="sl-SI" dirty="0" err="1"/>
              <a:t>waste</a:t>
            </a:r>
            <a:r>
              <a:rPr lang="sl-SI" dirty="0"/>
              <a:t>, WEEE</a:t>
            </a:r>
          </a:p>
          <a:p>
            <a:endParaRPr lang="sl-SI" dirty="0"/>
          </a:p>
          <a:p>
            <a:r>
              <a:rPr lang="sl-SI" dirty="0"/>
              <a:t>Ostali materiali  </a:t>
            </a:r>
          </a:p>
          <a:p>
            <a:r>
              <a:rPr lang="sl-SI" sz="1100" b="0" i="0" u="none" strike="noStrike" kern="1200" dirty="0">
                <a:solidFill>
                  <a:schemeClr val="tx1"/>
                </a:solidFill>
                <a:effectLst/>
                <a:latin typeface="+mn-lt"/>
                <a:ea typeface="+mn-ea"/>
                <a:cs typeface="+mn-cs"/>
              </a:rPr>
              <a:t>Ravno steklo,</a:t>
            </a:r>
          </a:p>
          <a:p>
            <a:r>
              <a:rPr lang="sl-SI" sz="1100" b="0" i="0" u="none" strike="noStrike" kern="1200" dirty="0">
                <a:solidFill>
                  <a:schemeClr val="tx1"/>
                </a:solidFill>
                <a:effectLst/>
                <a:latin typeface="+mn-lt"/>
                <a:ea typeface="+mn-ea"/>
                <a:cs typeface="+mn-cs"/>
              </a:rPr>
              <a:t>železo </a:t>
            </a:r>
            <a:r>
              <a:rPr lang="sl-SI" dirty="0"/>
              <a:t> </a:t>
            </a:r>
          </a:p>
          <a:p>
            <a:r>
              <a:rPr lang="sl-SI" sz="1100" b="0" i="0" u="none" strike="noStrike" kern="1200" dirty="0">
                <a:solidFill>
                  <a:schemeClr val="tx1"/>
                </a:solidFill>
                <a:effectLst/>
                <a:latin typeface="+mn-lt"/>
                <a:ea typeface="+mn-ea"/>
                <a:cs typeface="+mn-cs"/>
              </a:rPr>
              <a:t>barvne kovine</a:t>
            </a:r>
            <a:r>
              <a:rPr lang="sl-SI" dirty="0"/>
              <a:t> </a:t>
            </a:r>
          </a:p>
          <a:p>
            <a:r>
              <a:rPr lang="sl-SI" sz="1100" b="0" i="0" u="none" strike="noStrike" kern="1200" dirty="0">
                <a:solidFill>
                  <a:schemeClr val="tx1"/>
                </a:solidFill>
                <a:effectLst/>
                <a:latin typeface="+mn-lt"/>
                <a:ea typeface="+mn-ea"/>
                <a:cs typeface="+mn-cs"/>
              </a:rPr>
              <a:t>gume</a:t>
            </a:r>
            <a:r>
              <a:rPr lang="sl-SI" dirty="0"/>
              <a:t> </a:t>
            </a:r>
          </a:p>
          <a:p>
            <a:r>
              <a:rPr lang="sl-SI" sz="1100" b="0" i="0" u="none" strike="noStrike" kern="1200" dirty="0">
                <a:solidFill>
                  <a:schemeClr val="tx1"/>
                </a:solidFill>
                <a:effectLst/>
                <a:latin typeface="+mn-lt"/>
                <a:ea typeface="+mn-ea"/>
                <a:cs typeface="+mn-cs"/>
              </a:rPr>
              <a:t>oblačila</a:t>
            </a:r>
            <a:r>
              <a:rPr lang="sl-SI" dirty="0"/>
              <a:t> </a:t>
            </a:r>
          </a:p>
          <a:p>
            <a:r>
              <a:rPr lang="sl-SI" sz="1100" b="0" i="0" u="none" strike="noStrike" kern="1200" dirty="0">
                <a:solidFill>
                  <a:schemeClr val="tx1"/>
                </a:solidFill>
                <a:effectLst/>
                <a:latin typeface="+mn-lt"/>
                <a:ea typeface="+mn-ea"/>
                <a:cs typeface="+mn-cs"/>
              </a:rPr>
              <a:t>sveče</a:t>
            </a:r>
            <a:r>
              <a:rPr lang="sl-SI" dirty="0"/>
              <a:t> …</a:t>
            </a:r>
          </a:p>
        </p:txBody>
      </p:sp>
      <p:sp>
        <p:nvSpPr>
          <p:cNvPr id="4" name="Ograda številke diapozitiva 3"/>
          <p:cNvSpPr>
            <a:spLocks noGrp="1"/>
          </p:cNvSpPr>
          <p:nvPr>
            <p:ph type="sldNum" sz="quarter" idx="10"/>
          </p:nvPr>
        </p:nvSpPr>
        <p:spPr/>
        <p:txBody>
          <a:bodyPr/>
          <a:lstStyle/>
          <a:p>
            <a:fld id="{1EF14151-14E0-4FE0-B87B-4BB91D6F8696}" type="slidenum">
              <a:rPr lang="sl-SI" smtClean="0">
                <a:solidFill>
                  <a:prstClr val="black"/>
                </a:solidFill>
              </a:rPr>
              <a:pPr/>
              <a:t>11</a:t>
            </a:fld>
            <a:endParaRPr lang="sl-SI">
              <a:solidFill>
                <a:prstClr val="black"/>
              </a:solidFill>
            </a:endParaRPr>
          </a:p>
        </p:txBody>
      </p:sp>
    </p:spTree>
    <p:extLst>
      <p:ext uri="{BB962C8B-B14F-4D97-AF65-F5344CB8AC3E}">
        <p14:creationId xmlns:p14="http://schemas.microsoft.com/office/powerpoint/2010/main" val="2206066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90488" y="744538"/>
            <a:ext cx="6616700" cy="3722687"/>
          </a:xfrm>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1EF14151-14E0-4FE0-B87B-4BB91D6F8696}" type="slidenum">
              <a:rPr lang="sl-SI" smtClean="0">
                <a:solidFill>
                  <a:prstClr val="black"/>
                </a:solidFill>
              </a:rPr>
              <a:pPr/>
              <a:t>12</a:t>
            </a:fld>
            <a:endParaRPr lang="sl-SI">
              <a:solidFill>
                <a:prstClr val="black"/>
              </a:solidFill>
            </a:endParaRPr>
          </a:p>
        </p:txBody>
      </p:sp>
    </p:spTree>
    <p:extLst>
      <p:ext uri="{BB962C8B-B14F-4D97-AF65-F5344CB8AC3E}">
        <p14:creationId xmlns:p14="http://schemas.microsoft.com/office/powerpoint/2010/main" val="1421005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en-GB" dirty="0"/>
          </a:p>
        </p:txBody>
      </p:sp>
      <p:sp>
        <p:nvSpPr>
          <p:cNvPr id="4" name="Označba mesta številke diapozitiva 3"/>
          <p:cNvSpPr>
            <a:spLocks noGrp="1"/>
          </p:cNvSpPr>
          <p:nvPr>
            <p:ph type="sldNum" sz="quarter" idx="5"/>
          </p:nvPr>
        </p:nvSpPr>
        <p:spPr/>
        <p:txBody>
          <a:bodyPr/>
          <a:lstStyle/>
          <a:p>
            <a:fld id="{9E7A0D52-7EEF-4D2E-A8BD-976010CCDA85}" type="slidenum">
              <a:rPr lang="sl-SI" smtClean="0"/>
              <a:t>15</a:t>
            </a:fld>
            <a:endParaRPr lang="sl-SI"/>
          </a:p>
        </p:txBody>
      </p:sp>
    </p:spTree>
    <p:extLst>
      <p:ext uri="{BB962C8B-B14F-4D97-AF65-F5344CB8AC3E}">
        <p14:creationId xmlns:p14="http://schemas.microsoft.com/office/powerpoint/2010/main" val="3860518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F5A0B8B6-05E0-F5C5-12E1-54D9C644E403}"/>
              </a:ext>
            </a:extLst>
          </p:cNvPr>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p>
        </p:txBody>
      </p:sp>
      <p:sp>
        <p:nvSpPr>
          <p:cNvPr id="3" name="Subtítol 2">
            <a:extLst>
              <a:ext uri="{FF2B5EF4-FFF2-40B4-BE49-F238E27FC236}">
                <a16:creationId xmlns:a16="http://schemas.microsoft.com/office/drawing/2014/main" id="{DDE08A3F-8545-FEB3-9AB6-9D64B68ACD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p>
        </p:txBody>
      </p:sp>
      <p:sp>
        <p:nvSpPr>
          <p:cNvPr id="4" name="Contenidor de data 3">
            <a:extLst>
              <a:ext uri="{FF2B5EF4-FFF2-40B4-BE49-F238E27FC236}">
                <a16:creationId xmlns:a16="http://schemas.microsoft.com/office/drawing/2014/main" id="{BD4F4647-2A08-7FF5-7651-8A49DB799F84}"/>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5" name="Contenidor de peu de pàgina 4">
            <a:extLst>
              <a:ext uri="{FF2B5EF4-FFF2-40B4-BE49-F238E27FC236}">
                <a16:creationId xmlns:a16="http://schemas.microsoft.com/office/drawing/2014/main" id="{A2746D6F-F7AE-DAD7-3A14-F8F790988ED5}"/>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54D73793-2BCB-F901-CBE1-F7DFB6F718C4}"/>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4124993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6EB61132-C18D-B1EB-F79A-663E56B7C6FF}"/>
              </a:ext>
            </a:extLst>
          </p:cNvPr>
          <p:cNvSpPr>
            <a:spLocks noGrp="1"/>
          </p:cNvSpPr>
          <p:nvPr>
            <p:ph type="title"/>
          </p:nvPr>
        </p:nvSpPr>
        <p:spPr/>
        <p:txBody>
          <a:bodyPr/>
          <a:lstStyle/>
          <a:p>
            <a:r>
              <a:rPr lang="ca-ES"/>
              <a:t>Feu clic aquí per editar l'estil</a:t>
            </a:r>
          </a:p>
        </p:txBody>
      </p:sp>
      <p:sp>
        <p:nvSpPr>
          <p:cNvPr id="3" name="Contenidor de text vertical 2">
            <a:extLst>
              <a:ext uri="{FF2B5EF4-FFF2-40B4-BE49-F238E27FC236}">
                <a16:creationId xmlns:a16="http://schemas.microsoft.com/office/drawing/2014/main" id="{0C5CC69C-493D-3C2F-AA6C-689B5409D3AD}"/>
              </a:ext>
            </a:extLst>
          </p:cNvPr>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D013FE7A-3CF6-A67A-EF4B-729283F238D1}"/>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5" name="Contenidor de peu de pàgina 4">
            <a:extLst>
              <a:ext uri="{FF2B5EF4-FFF2-40B4-BE49-F238E27FC236}">
                <a16:creationId xmlns:a16="http://schemas.microsoft.com/office/drawing/2014/main" id="{5166632B-D0B3-ECF1-1323-81348E79DD69}"/>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65CB818E-4DB4-4889-45FA-A45FD11FADB3}"/>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2625775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Títol vertical 1">
            <a:extLst>
              <a:ext uri="{FF2B5EF4-FFF2-40B4-BE49-F238E27FC236}">
                <a16:creationId xmlns:a16="http://schemas.microsoft.com/office/drawing/2014/main" id="{8AB499A8-2B0E-A1BC-B64A-78EBF479BCA0}"/>
              </a:ext>
            </a:extLst>
          </p:cNvPr>
          <p:cNvSpPr>
            <a:spLocks noGrp="1"/>
          </p:cNvSpPr>
          <p:nvPr>
            <p:ph type="title" orient="vert"/>
          </p:nvPr>
        </p:nvSpPr>
        <p:spPr>
          <a:xfrm>
            <a:off x="8724900" y="365125"/>
            <a:ext cx="2628900" cy="5811838"/>
          </a:xfrm>
        </p:spPr>
        <p:txBody>
          <a:bodyPr vert="eaVert"/>
          <a:lstStyle/>
          <a:p>
            <a:r>
              <a:rPr lang="ca-ES"/>
              <a:t>Feu clic aquí per editar l'estil</a:t>
            </a:r>
          </a:p>
        </p:txBody>
      </p:sp>
      <p:sp>
        <p:nvSpPr>
          <p:cNvPr id="3" name="Contenidor de text vertical 2">
            <a:extLst>
              <a:ext uri="{FF2B5EF4-FFF2-40B4-BE49-F238E27FC236}">
                <a16:creationId xmlns:a16="http://schemas.microsoft.com/office/drawing/2014/main" id="{FE29F121-014D-6474-2C40-E103251629FC}"/>
              </a:ext>
            </a:extLst>
          </p:cNvPr>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0D447443-A6B6-B723-272B-A5F37D4028A2}"/>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5" name="Contenidor de peu de pàgina 4">
            <a:extLst>
              <a:ext uri="{FF2B5EF4-FFF2-40B4-BE49-F238E27FC236}">
                <a16:creationId xmlns:a16="http://schemas.microsoft.com/office/drawing/2014/main" id="{307CCFAD-82D7-4904-54A2-2A4B1649303B}"/>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12AADBCC-2945-E419-1646-663B7B6DF98B}"/>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2959169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2844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934495"/>
          </a:xfrm>
          <a:prstGeom prst="rect">
            <a:avLst/>
          </a:prstGeom>
        </p:spPr>
      </p:pic>
    </p:spTree>
    <p:extLst>
      <p:ext uri="{BB962C8B-B14F-4D97-AF65-F5344CB8AC3E}">
        <p14:creationId xmlns:p14="http://schemas.microsoft.com/office/powerpoint/2010/main" val="871146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299C4F89-F08B-4EC5-93A2-BADEBE665CB3}" type="datetime1">
              <a:rPr lang="sl-SI" smtClean="0"/>
              <a:t>15. 09. 2025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4889861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CF67FB66-26F7-7487-0037-8C9B16FAC248}"/>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02863045-FFF7-91ED-10FE-B686AED96D60}"/>
              </a:ext>
            </a:extLst>
          </p:cNvPr>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E26B6D4F-9F1A-5A29-8DBF-7FB348C4EA62}"/>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5" name="Contenidor de peu de pàgina 4">
            <a:extLst>
              <a:ext uri="{FF2B5EF4-FFF2-40B4-BE49-F238E27FC236}">
                <a16:creationId xmlns:a16="http://schemas.microsoft.com/office/drawing/2014/main" id="{0DE8FB60-74CD-4A9C-74A3-6A82A0B56FBA}"/>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52CDF762-F3A3-5EB1-C7CE-8288F3F1F259}"/>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3126703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ED7AC52-E079-0AE3-DDB4-60BFC4AC4C74}"/>
              </a:ext>
            </a:extLst>
          </p:cNvPr>
          <p:cNvSpPr>
            <a:spLocks noGrp="1"/>
          </p:cNvSpPr>
          <p:nvPr>
            <p:ph type="title"/>
          </p:nvPr>
        </p:nvSpPr>
        <p:spPr>
          <a:xfrm>
            <a:off x="831850" y="1709738"/>
            <a:ext cx="10515600" cy="2852737"/>
          </a:xfrm>
        </p:spPr>
        <p:txBody>
          <a:bodyPr anchor="b"/>
          <a:lstStyle>
            <a:lvl1pPr>
              <a:defRPr sz="6000"/>
            </a:lvl1pPr>
          </a:lstStyle>
          <a:p>
            <a:r>
              <a:rPr lang="ca-ES"/>
              <a:t>Feu clic aquí per editar l'estil</a:t>
            </a:r>
          </a:p>
        </p:txBody>
      </p:sp>
      <p:sp>
        <p:nvSpPr>
          <p:cNvPr id="3" name="Contenidor de text 2">
            <a:extLst>
              <a:ext uri="{FF2B5EF4-FFF2-40B4-BE49-F238E27FC236}">
                <a16:creationId xmlns:a16="http://schemas.microsoft.com/office/drawing/2014/main" id="{A04E181C-DB5F-449C-1D2E-D27F546A21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Contenidor de data 3">
            <a:extLst>
              <a:ext uri="{FF2B5EF4-FFF2-40B4-BE49-F238E27FC236}">
                <a16:creationId xmlns:a16="http://schemas.microsoft.com/office/drawing/2014/main" id="{AFBD4A62-A273-6CDF-1E04-0D2A469D20AC}"/>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5" name="Contenidor de peu de pàgina 4">
            <a:extLst>
              <a:ext uri="{FF2B5EF4-FFF2-40B4-BE49-F238E27FC236}">
                <a16:creationId xmlns:a16="http://schemas.microsoft.com/office/drawing/2014/main" id="{444ECF15-6002-014E-051D-8A7D55EA3022}"/>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60D28E6C-5EA2-410D-9B8F-FAB53012E75E}"/>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1534570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37B4983-8B09-AE7D-22E2-3D2C005EBC9B}"/>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70E1B65C-883C-28F6-84BD-622917ECD76E}"/>
              </a:ext>
            </a:extLst>
          </p:cNvPr>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contingut 3">
            <a:extLst>
              <a:ext uri="{FF2B5EF4-FFF2-40B4-BE49-F238E27FC236}">
                <a16:creationId xmlns:a16="http://schemas.microsoft.com/office/drawing/2014/main" id="{0882B729-C882-F13A-25D5-12D3B7437246}"/>
              </a:ext>
            </a:extLst>
          </p:cNvPr>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data 4">
            <a:extLst>
              <a:ext uri="{FF2B5EF4-FFF2-40B4-BE49-F238E27FC236}">
                <a16:creationId xmlns:a16="http://schemas.microsoft.com/office/drawing/2014/main" id="{662829AE-BBAE-C079-8B18-CA834C67183C}"/>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6" name="Contenidor de peu de pàgina 5">
            <a:extLst>
              <a:ext uri="{FF2B5EF4-FFF2-40B4-BE49-F238E27FC236}">
                <a16:creationId xmlns:a16="http://schemas.microsoft.com/office/drawing/2014/main" id="{84A2B750-A74C-FB01-1D77-3338E5835CB3}"/>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F3BAC79F-4530-F70A-A447-054252DDE047}"/>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3678815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8A4D8516-6EBD-DACC-7F56-2EA698DFEE62}"/>
              </a:ext>
            </a:extLst>
          </p:cNvPr>
          <p:cNvSpPr>
            <a:spLocks noGrp="1"/>
          </p:cNvSpPr>
          <p:nvPr>
            <p:ph type="title"/>
          </p:nvPr>
        </p:nvSpPr>
        <p:spPr>
          <a:xfrm>
            <a:off x="839788" y="365125"/>
            <a:ext cx="10515600" cy="1325563"/>
          </a:xfrm>
        </p:spPr>
        <p:txBody>
          <a:bodyPr/>
          <a:lstStyle/>
          <a:p>
            <a:r>
              <a:rPr lang="ca-ES"/>
              <a:t>Feu clic aquí per editar l'estil</a:t>
            </a:r>
          </a:p>
        </p:txBody>
      </p:sp>
      <p:sp>
        <p:nvSpPr>
          <p:cNvPr id="3" name="Contenidor de text 2">
            <a:extLst>
              <a:ext uri="{FF2B5EF4-FFF2-40B4-BE49-F238E27FC236}">
                <a16:creationId xmlns:a16="http://schemas.microsoft.com/office/drawing/2014/main" id="{8BC1A8BF-3EC7-2246-7588-E4D3629B87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idor de contingut 3">
            <a:extLst>
              <a:ext uri="{FF2B5EF4-FFF2-40B4-BE49-F238E27FC236}">
                <a16:creationId xmlns:a16="http://schemas.microsoft.com/office/drawing/2014/main" id="{4BDE471E-032D-89DB-4912-B9A57CF9DA54}"/>
              </a:ext>
            </a:extLst>
          </p:cNvPr>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text 4">
            <a:extLst>
              <a:ext uri="{FF2B5EF4-FFF2-40B4-BE49-F238E27FC236}">
                <a16:creationId xmlns:a16="http://schemas.microsoft.com/office/drawing/2014/main" id="{9C710AA6-9D10-D52E-0860-4548C0BFE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idor de contingut 5">
            <a:extLst>
              <a:ext uri="{FF2B5EF4-FFF2-40B4-BE49-F238E27FC236}">
                <a16:creationId xmlns:a16="http://schemas.microsoft.com/office/drawing/2014/main" id="{7E5450C2-1C8F-CE77-E4D5-48BCD37D7DC0}"/>
              </a:ext>
            </a:extLst>
          </p:cNvPr>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7" name="Contenidor de data 6">
            <a:extLst>
              <a:ext uri="{FF2B5EF4-FFF2-40B4-BE49-F238E27FC236}">
                <a16:creationId xmlns:a16="http://schemas.microsoft.com/office/drawing/2014/main" id="{98E1BE77-0596-EAE8-0A5C-7A7E520916FD}"/>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8" name="Contenidor de peu de pàgina 7">
            <a:extLst>
              <a:ext uri="{FF2B5EF4-FFF2-40B4-BE49-F238E27FC236}">
                <a16:creationId xmlns:a16="http://schemas.microsoft.com/office/drawing/2014/main" id="{0623C8A1-582C-5A7F-780E-360576CE67D9}"/>
              </a:ext>
            </a:extLst>
          </p:cNvPr>
          <p:cNvSpPr>
            <a:spLocks noGrp="1"/>
          </p:cNvSpPr>
          <p:nvPr>
            <p:ph type="ftr" sz="quarter" idx="11"/>
          </p:nvPr>
        </p:nvSpPr>
        <p:spPr/>
        <p:txBody>
          <a:bodyPr/>
          <a:lstStyle/>
          <a:p>
            <a:endParaRPr lang="ca-ES"/>
          </a:p>
        </p:txBody>
      </p:sp>
      <p:sp>
        <p:nvSpPr>
          <p:cNvPr id="9" name="Contenidor de número de diapositiva 8">
            <a:extLst>
              <a:ext uri="{FF2B5EF4-FFF2-40B4-BE49-F238E27FC236}">
                <a16:creationId xmlns:a16="http://schemas.microsoft.com/office/drawing/2014/main" id="{EDCDE34C-0144-04C2-030E-55948DDE2E59}"/>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1550509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A35C8FB-1E0F-0EB8-B0FE-F22C7D6BEE92}"/>
              </a:ext>
            </a:extLst>
          </p:cNvPr>
          <p:cNvSpPr>
            <a:spLocks noGrp="1"/>
          </p:cNvSpPr>
          <p:nvPr>
            <p:ph type="title"/>
          </p:nvPr>
        </p:nvSpPr>
        <p:spPr/>
        <p:txBody>
          <a:bodyPr/>
          <a:lstStyle/>
          <a:p>
            <a:r>
              <a:rPr lang="ca-ES"/>
              <a:t>Feu clic aquí per editar l'estil</a:t>
            </a:r>
          </a:p>
        </p:txBody>
      </p:sp>
      <p:sp>
        <p:nvSpPr>
          <p:cNvPr id="3" name="Contenidor de data 2">
            <a:extLst>
              <a:ext uri="{FF2B5EF4-FFF2-40B4-BE49-F238E27FC236}">
                <a16:creationId xmlns:a16="http://schemas.microsoft.com/office/drawing/2014/main" id="{6F44EF79-8435-7DA5-0495-B359477E963A}"/>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4" name="Contenidor de peu de pàgina 3">
            <a:extLst>
              <a:ext uri="{FF2B5EF4-FFF2-40B4-BE49-F238E27FC236}">
                <a16:creationId xmlns:a16="http://schemas.microsoft.com/office/drawing/2014/main" id="{556C73AC-F5C6-4E7B-FB6E-75BCF89F2C4B}"/>
              </a:ext>
            </a:extLst>
          </p:cNvPr>
          <p:cNvSpPr>
            <a:spLocks noGrp="1"/>
          </p:cNvSpPr>
          <p:nvPr>
            <p:ph type="ftr" sz="quarter" idx="11"/>
          </p:nvPr>
        </p:nvSpPr>
        <p:spPr/>
        <p:txBody>
          <a:bodyPr/>
          <a:lstStyle/>
          <a:p>
            <a:endParaRPr lang="ca-ES"/>
          </a:p>
        </p:txBody>
      </p:sp>
      <p:sp>
        <p:nvSpPr>
          <p:cNvPr id="5" name="Contenidor de número de diapositiva 4">
            <a:extLst>
              <a:ext uri="{FF2B5EF4-FFF2-40B4-BE49-F238E27FC236}">
                <a16:creationId xmlns:a16="http://schemas.microsoft.com/office/drawing/2014/main" id="{547550A9-A4C4-603A-732C-445F8CB4ED66}"/>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3668071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Contenidor de data 1">
            <a:extLst>
              <a:ext uri="{FF2B5EF4-FFF2-40B4-BE49-F238E27FC236}">
                <a16:creationId xmlns:a16="http://schemas.microsoft.com/office/drawing/2014/main" id="{202250B7-A18A-9C0C-4123-8D45738EDDCA}"/>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3" name="Contenidor de peu de pàgina 2">
            <a:extLst>
              <a:ext uri="{FF2B5EF4-FFF2-40B4-BE49-F238E27FC236}">
                <a16:creationId xmlns:a16="http://schemas.microsoft.com/office/drawing/2014/main" id="{40DAFD90-189B-B003-588B-87BFB55C3EF9}"/>
              </a:ext>
            </a:extLst>
          </p:cNvPr>
          <p:cNvSpPr>
            <a:spLocks noGrp="1"/>
          </p:cNvSpPr>
          <p:nvPr>
            <p:ph type="ftr" sz="quarter" idx="11"/>
          </p:nvPr>
        </p:nvSpPr>
        <p:spPr/>
        <p:txBody>
          <a:bodyPr/>
          <a:lstStyle/>
          <a:p>
            <a:endParaRPr lang="ca-ES"/>
          </a:p>
        </p:txBody>
      </p:sp>
      <p:sp>
        <p:nvSpPr>
          <p:cNvPr id="4" name="Contenidor de número de diapositiva 3">
            <a:extLst>
              <a:ext uri="{FF2B5EF4-FFF2-40B4-BE49-F238E27FC236}">
                <a16:creationId xmlns:a16="http://schemas.microsoft.com/office/drawing/2014/main" id="{4F0DE5EF-203A-6A35-FDBA-D4CB7C295A3E}"/>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505354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D7BEE67-0236-EA3D-BCCC-944C8A7C4BBE}"/>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e contingut 2">
            <a:extLst>
              <a:ext uri="{FF2B5EF4-FFF2-40B4-BE49-F238E27FC236}">
                <a16:creationId xmlns:a16="http://schemas.microsoft.com/office/drawing/2014/main" id="{F2B0B9E5-EC87-1102-FD18-C6CABF0488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text 3">
            <a:extLst>
              <a:ext uri="{FF2B5EF4-FFF2-40B4-BE49-F238E27FC236}">
                <a16:creationId xmlns:a16="http://schemas.microsoft.com/office/drawing/2014/main" id="{65C2E10D-EEB3-6A1D-BB33-650EA4F7A2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B1BDE68E-B66C-1230-FE60-4634A2E2A1C1}"/>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6" name="Contenidor de peu de pàgina 5">
            <a:extLst>
              <a:ext uri="{FF2B5EF4-FFF2-40B4-BE49-F238E27FC236}">
                <a16:creationId xmlns:a16="http://schemas.microsoft.com/office/drawing/2014/main" id="{04CC6523-C689-EAF1-CAB4-19ED7AECD20B}"/>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C0FB2468-51DA-4EA0-4AFF-F3E6BEC07E02}"/>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2303924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9A5FE856-BAFA-B3E9-1A42-16375EFD8B07}"/>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imatge 2">
            <a:extLst>
              <a:ext uri="{FF2B5EF4-FFF2-40B4-BE49-F238E27FC236}">
                <a16:creationId xmlns:a16="http://schemas.microsoft.com/office/drawing/2014/main" id="{B539C627-7A5A-2BB0-742A-AE2E5484D5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Contenidor de text 3">
            <a:extLst>
              <a:ext uri="{FF2B5EF4-FFF2-40B4-BE49-F238E27FC236}">
                <a16:creationId xmlns:a16="http://schemas.microsoft.com/office/drawing/2014/main" id="{83828578-1AB1-14BB-A171-AFADBF6303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881B8659-4C6D-DA1B-A6E1-E48B045B1564}"/>
              </a:ext>
            </a:extLst>
          </p:cNvPr>
          <p:cNvSpPr>
            <a:spLocks noGrp="1"/>
          </p:cNvSpPr>
          <p:nvPr>
            <p:ph type="dt" sz="half" idx="10"/>
          </p:nvPr>
        </p:nvSpPr>
        <p:spPr/>
        <p:txBody>
          <a:bodyPr/>
          <a:lstStyle/>
          <a:p>
            <a:fld id="{8CEFD1D9-A943-4E17-A67E-2B6F587322E8}" type="datetimeFigureOut">
              <a:rPr lang="ca-ES" smtClean="0"/>
              <a:t>15/9/2025</a:t>
            </a:fld>
            <a:endParaRPr lang="ca-ES"/>
          </a:p>
        </p:txBody>
      </p:sp>
      <p:sp>
        <p:nvSpPr>
          <p:cNvPr id="6" name="Contenidor de peu de pàgina 5">
            <a:extLst>
              <a:ext uri="{FF2B5EF4-FFF2-40B4-BE49-F238E27FC236}">
                <a16:creationId xmlns:a16="http://schemas.microsoft.com/office/drawing/2014/main" id="{CAB3D454-68CA-E305-4C6D-112C5EF29063}"/>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1DFB3727-242F-64A8-9539-8C2D47EA24AE}"/>
              </a:ext>
            </a:extLst>
          </p:cNvPr>
          <p:cNvSpPr>
            <a:spLocks noGrp="1"/>
          </p:cNvSpPr>
          <p:nvPr>
            <p:ph type="sldNum" sz="quarter" idx="12"/>
          </p:nvPr>
        </p:nvSpPr>
        <p:spPr/>
        <p:txBody>
          <a:bodyPr/>
          <a:lstStyle/>
          <a:p>
            <a:fld id="{C46EBB7D-B14E-480D-933F-77A1A182ADD5}" type="slidenum">
              <a:rPr lang="ca-ES" smtClean="0"/>
              <a:t>‹Nº›</a:t>
            </a:fld>
            <a:endParaRPr lang="ca-ES"/>
          </a:p>
        </p:txBody>
      </p:sp>
    </p:spTree>
    <p:extLst>
      <p:ext uri="{BB962C8B-B14F-4D97-AF65-F5344CB8AC3E}">
        <p14:creationId xmlns:p14="http://schemas.microsoft.com/office/powerpoint/2010/main" val="3123835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Contenidor de títol 1">
            <a:extLst>
              <a:ext uri="{FF2B5EF4-FFF2-40B4-BE49-F238E27FC236}">
                <a16:creationId xmlns:a16="http://schemas.microsoft.com/office/drawing/2014/main" id="{A073949E-C7CE-6282-FE45-1A3995EF48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p>
        </p:txBody>
      </p:sp>
      <p:sp>
        <p:nvSpPr>
          <p:cNvPr id="3" name="Contenidor de text 2">
            <a:extLst>
              <a:ext uri="{FF2B5EF4-FFF2-40B4-BE49-F238E27FC236}">
                <a16:creationId xmlns:a16="http://schemas.microsoft.com/office/drawing/2014/main" id="{0126CCCC-D6DA-D37A-3672-4C6577426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D1814909-9760-1BA0-A2FC-22D24BC2B6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EFD1D9-A943-4E17-A67E-2B6F587322E8}" type="datetimeFigureOut">
              <a:rPr lang="ca-ES" smtClean="0"/>
              <a:t>15/9/2025</a:t>
            </a:fld>
            <a:endParaRPr lang="ca-ES"/>
          </a:p>
        </p:txBody>
      </p:sp>
      <p:sp>
        <p:nvSpPr>
          <p:cNvPr id="5" name="Contenidor de peu de pàgina 4">
            <a:extLst>
              <a:ext uri="{FF2B5EF4-FFF2-40B4-BE49-F238E27FC236}">
                <a16:creationId xmlns:a16="http://schemas.microsoft.com/office/drawing/2014/main" id="{DD24516A-5758-0628-43A7-41E3C73D39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a-ES"/>
          </a:p>
        </p:txBody>
      </p:sp>
      <p:sp>
        <p:nvSpPr>
          <p:cNvPr id="6" name="Contenidor de número de diapositiva 5">
            <a:extLst>
              <a:ext uri="{FF2B5EF4-FFF2-40B4-BE49-F238E27FC236}">
                <a16:creationId xmlns:a16="http://schemas.microsoft.com/office/drawing/2014/main" id="{C27CEA09-84C7-DAFD-1E79-40B2710AB4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6EBB7D-B14E-480D-933F-77A1A182ADD5}" type="slidenum">
              <a:rPr lang="ca-ES" smtClean="0"/>
              <a:t>‹Nº›</a:t>
            </a:fld>
            <a:endParaRPr lang="ca-ES"/>
          </a:p>
        </p:txBody>
      </p:sp>
    </p:spTree>
    <p:extLst>
      <p:ext uri="{BB962C8B-B14F-4D97-AF65-F5344CB8AC3E}">
        <p14:creationId xmlns:p14="http://schemas.microsoft.com/office/powerpoint/2010/main" val="246024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29.jpeg"/><Relationship Id="rId4" Type="http://schemas.openxmlformats.org/officeDocument/2006/relationships/image" Target="../media/image28.emf"/></Relationships>
</file>

<file path=ppt/slides/_rels/slide1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chart" Target="../charts/chart4.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26" Type="http://schemas.microsoft.com/office/2007/relationships/diagramDrawing" Target="../diagrams/drawing6.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5" Type="http://schemas.openxmlformats.org/officeDocument/2006/relationships/diagramColors" Target="../diagrams/colors6.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29" Type="http://schemas.openxmlformats.org/officeDocument/2006/relationships/diagramQuickStyle" Target="../diagrams/quickStyle7.xml"/><Relationship Id="rId1" Type="http://schemas.openxmlformats.org/officeDocument/2006/relationships/slideLayout" Target="../slideLayouts/slideLayout14.xml"/><Relationship Id="rId6" Type="http://schemas.microsoft.com/office/2007/relationships/diagramDrawing" Target="../diagrams/drawing2.xml"/><Relationship Id="rId11" Type="http://schemas.microsoft.com/office/2007/relationships/diagramDrawing" Target="../diagrams/drawing3.xml"/><Relationship Id="rId24" Type="http://schemas.openxmlformats.org/officeDocument/2006/relationships/diagramQuickStyle" Target="../diagrams/quickStyle6.xml"/><Relationship Id="rId5" Type="http://schemas.openxmlformats.org/officeDocument/2006/relationships/diagramColors" Target="../diagrams/colors2.xml"/><Relationship Id="rId15" Type="http://schemas.openxmlformats.org/officeDocument/2006/relationships/diagramColors" Target="../diagrams/colors4.xml"/><Relationship Id="rId23" Type="http://schemas.openxmlformats.org/officeDocument/2006/relationships/diagramLayout" Target="../diagrams/layout6.xml"/><Relationship Id="rId28" Type="http://schemas.openxmlformats.org/officeDocument/2006/relationships/diagramLayout" Target="../diagrams/layout7.xml"/><Relationship Id="rId10" Type="http://schemas.openxmlformats.org/officeDocument/2006/relationships/diagramColors" Target="../diagrams/colors3.xml"/><Relationship Id="rId19" Type="http://schemas.openxmlformats.org/officeDocument/2006/relationships/diagramQuickStyle" Target="../diagrams/quickStyle5.xml"/><Relationship Id="rId31" Type="http://schemas.microsoft.com/office/2007/relationships/diagramDrawing" Target="../diagrams/drawing7.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 Id="rId22" Type="http://schemas.openxmlformats.org/officeDocument/2006/relationships/diagramData" Target="../diagrams/data6.xml"/><Relationship Id="rId27" Type="http://schemas.openxmlformats.org/officeDocument/2006/relationships/diagramData" Target="../diagrams/data7.xml"/><Relationship Id="rId30" Type="http://schemas.openxmlformats.org/officeDocument/2006/relationships/diagramColors" Target="../diagrams/colors7.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49.jpe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51.jpe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53.JP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hyperlink" Target="https://www.youtube.com/watch?v=ODiMYudI2Cg" TargetMode="External"/><Relationship Id="rId3" Type="http://schemas.openxmlformats.org/officeDocument/2006/relationships/hyperlink" Target="https://www.youtube.com/watch?v=NQTTI43w5Y4" TargetMode="External"/><Relationship Id="rId7" Type="http://schemas.openxmlformats.org/officeDocument/2006/relationships/hyperlink" Target="https://www.youtube.com/watch?v=n8WaPy8VbaI" TargetMode="External"/><Relationship Id="rId2" Type="http://schemas.openxmlformats.org/officeDocument/2006/relationships/image" Target="../media/image54.jpg"/><Relationship Id="rId1" Type="http://schemas.openxmlformats.org/officeDocument/2006/relationships/slideLayout" Target="../slideLayouts/slideLayout12.xml"/><Relationship Id="rId6" Type="http://schemas.openxmlformats.org/officeDocument/2006/relationships/hyperlink" Target="https://www.youtube.com/watch?v=U63SdCZClOw" TargetMode="External"/><Relationship Id="rId5" Type="http://schemas.openxmlformats.org/officeDocument/2006/relationships/hyperlink" Target="https://www.youtube.com/watch?v=V2p2AwcBTnQ" TargetMode="External"/><Relationship Id="rId4" Type="http://schemas.openxmlformats.org/officeDocument/2006/relationships/hyperlink" Target="https://www.youtube.com/watch?v=IEtcocjJeoU" TargetMode="External"/><Relationship Id="rId9" Type="http://schemas.openxmlformats.org/officeDocument/2006/relationships/hyperlink" Target="https://www.youtube.com/watch?v=eZjqjLwt_r0&amp;list=PLeJixfrhaf42_WUfyB4z4L-oeBteSTgOP&amp;index=1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9.emf"/><Relationship Id="rId5" Type="http://schemas.openxmlformats.org/officeDocument/2006/relationships/image" Target="../media/image18.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CB43F8DA-FDD8-573A-E724-C181B1747F7B}"/>
              </a:ext>
            </a:extLst>
          </p:cNvPr>
          <p:cNvSpPr>
            <a:spLocks noGrp="1"/>
          </p:cNvSpPr>
          <p:nvPr>
            <p:ph type="ctrTitle"/>
          </p:nvPr>
        </p:nvSpPr>
        <p:spPr/>
        <p:txBody>
          <a:bodyPr/>
          <a:lstStyle/>
          <a:p>
            <a:endParaRPr lang="ca-ES"/>
          </a:p>
        </p:txBody>
      </p:sp>
      <p:sp>
        <p:nvSpPr>
          <p:cNvPr id="3" name="Subtítol 2">
            <a:extLst>
              <a:ext uri="{FF2B5EF4-FFF2-40B4-BE49-F238E27FC236}">
                <a16:creationId xmlns:a16="http://schemas.microsoft.com/office/drawing/2014/main" id="{6C8B6F41-2570-3A5C-D965-65CC5A0EFE87}"/>
              </a:ext>
            </a:extLst>
          </p:cNvPr>
          <p:cNvSpPr>
            <a:spLocks noGrp="1"/>
          </p:cNvSpPr>
          <p:nvPr>
            <p:ph type="subTitle" idx="1"/>
          </p:nvPr>
        </p:nvSpPr>
        <p:spPr/>
        <p:txBody>
          <a:bodyPr/>
          <a:lstStyle/>
          <a:p>
            <a:endParaRPr lang="ca-ES"/>
          </a:p>
        </p:txBody>
      </p:sp>
      <p:pic>
        <p:nvPicPr>
          <p:cNvPr id="4" name="Imatge 3" descr="Imatge que conté text, captura de pantalla, Font, disseny&#10;&#10;Pot ser que el contingut generat per IA no sigui correcte.">
            <a:extLst>
              <a:ext uri="{FF2B5EF4-FFF2-40B4-BE49-F238E27FC236}">
                <a16:creationId xmlns:a16="http://schemas.microsoft.com/office/drawing/2014/main" id="{89656B8E-9300-433E-46E0-C02081DC6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6" y="-1"/>
            <a:ext cx="12217362" cy="6874235"/>
          </a:xfrm>
          <a:prstGeom prst="rect">
            <a:avLst/>
          </a:prstGeom>
        </p:spPr>
      </p:pic>
      <p:grpSp>
        <p:nvGrpSpPr>
          <p:cNvPr id="5" name="Agrupa 4">
            <a:extLst>
              <a:ext uri="{FF2B5EF4-FFF2-40B4-BE49-F238E27FC236}">
                <a16:creationId xmlns:a16="http://schemas.microsoft.com/office/drawing/2014/main" id="{86EF9DAC-4857-E366-A636-6114C07B0FA0}"/>
              </a:ext>
            </a:extLst>
          </p:cNvPr>
          <p:cNvGrpSpPr/>
          <p:nvPr/>
        </p:nvGrpSpPr>
        <p:grpSpPr>
          <a:xfrm>
            <a:off x="5344232" y="579262"/>
            <a:ext cx="6408665" cy="4211813"/>
            <a:chOff x="5344231" y="566770"/>
            <a:chExt cx="6408665" cy="4316276"/>
          </a:xfrm>
        </p:grpSpPr>
        <p:cxnSp>
          <p:nvCxnSpPr>
            <p:cNvPr id="6" name="Connector de fletxa recta 5">
              <a:extLst>
                <a:ext uri="{FF2B5EF4-FFF2-40B4-BE49-F238E27FC236}">
                  <a16:creationId xmlns:a16="http://schemas.microsoft.com/office/drawing/2014/main" id="{3EC86AC4-8FCA-6C5F-863F-CE8D8C4383D1}"/>
                </a:ext>
              </a:extLst>
            </p:cNvPr>
            <p:cNvCxnSpPr/>
            <p:nvPr/>
          </p:nvCxnSpPr>
          <p:spPr>
            <a:xfrm flipV="1">
              <a:off x="5444166" y="4882689"/>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cxnSp>
          <p:nvCxnSpPr>
            <p:cNvPr id="7" name="Connector de fletxa recta 6">
              <a:extLst>
                <a:ext uri="{FF2B5EF4-FFF2-40B4-BE49-F238E27FC236}">
                  <a16:creationId xmlns:a16="http://schemas.microsoft.com/office/drawing/2014/main" id="{BEFF9A91-B7B2-625C-3E04-7C85FD41EBE9}"/>
                </a:ext>
              </a:extLst>
            </p:cNvPr>
            <p:cNvCxnSpPr>
              <a:cxnSpLocks/>
            </p:cNvCxnSpPr>
            <p:nvPr/>
          </p:nvCxnSpPr>
          <p:spPr>
            <a:xfrm flipV="1">
              <a:off x="5344231" y="566770"/>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grpSp>
      <p:sp>
        <p:nvSpPr>
          <p:cNvPr id="8" name="Títol 1">
            <a:extLst>
              <a:ext uri="{FF2B5EF4-FFF2-40B4-BE49-F238E27FC236}">
                <a16:creationId xmlns:a16="http://schemas.microsoft.com/office/drawing/2014/main" id="{F9DBF1E9-1DF2-EAED-6FE3-768E645168E5}"/>
              </a:ext>
            </a:extLst>
          </p:cNvPr>
          <p:cNvSpPr txBox="1">
            <a:spLocks/>
          </p:cNvSpPr>
          <p:nvPr/>
        </p:nvSpPr>
        <p:spPr>
          <a:xfrm>
            <a:off x="5266039" y="910002"/>
            <a:ext cx="6393788" cy="2812321"/>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dirty="0">
                <a:solidFill>
                  <a:srgbClr val="004138"/>
                </a:solidFill>
                <a:latin typeface="Arial"/>
                <a:cs typeface="Arial"/>
              </a:rPr>
              <a:t>Direct management service for high-efficiency waste collection in Ljubljana</a:t>
            </a:r>
            <a:endParaRPr lang="ca-ES" sz="3200" dirty="0">
              <a:solidFill>
                <a:srgbClr val="004138"/>
              </a:solidFill>
              <a:latin typeface="Arial"/>
              <a:cs typeface="Arial"/>
            </a:endParaRPr>
          </a:p>
        </p:txBody>
      </p:sp>
      <p:sp>
        <p:nvSpPr>
          <p:cNvPr id="9" name="Subtítol 2">
            <a:extLst>
              <a:ext uri="{FF2B5EF4-FFF2-40B4-BE49-F238E27FC236}">
                <a16:creationId xmlns:a16="http://schemas.microsoft.com/office/drawing/2014/main" id="{FA47F415-E3B1-A5B0-F4B8-A0201E6C7F11}"/>
              </a:ext>
            </a:extLst>
          </p:cNvPr>
          <p:cNvSpPr txBox="1">
            <a:spLocks/>
          </p:cNvSpPr>
          <p:nvPr/>
        </p:nvSpPr>
        <p:spPr>
          <a:xfrm>
            <a:off x="5386339" y="4887021"/>
            <a:ext cx="6393788" cy="595989"/>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l-SI" sz="2300" b="1" dirty="0">
                <a:solidFill>
                  <a:srgbClr val="004138"/>
                </a:solidFill>
                <a:latin typeface="Arial"/>
                <a:cs typeface="Arial"/>
              </a:rPr>
              <a:t>Jože Gregorič</a:t>
            </a:r>
            <a:endParaRPr lang="ca-ES" sz="2300" b="1" dirty="0">
              <a:solidFill>
                <a:srgbClr val="004138"/>
              </a:solidFill>
              <a:latin typeface="Arial"/>
              <a:cs typeface="Arial"/>
            </a:endParaRPr>
          </a:p>
          <a:p>
            <a:pPr algn="l"/>
            <a:endParaRPr lang="ca-ES" sz="2300" dirty="0"/>
          </a:p>
        </p:txBody>
      </p:sp>
      <p:sp>
        <p:nvSpPr>
          <p:cNvPr id="10" name="Subtítol 2">
            <a:extLst>
              <a:ext uri="{FF2B5EF4-FFF2-40B4-BE49-F238E27FC236}">
                <a16:creationId xmlns:a16="http://schemas.microsoft.com/office/drawing/2014/main" id="{D8462CFA-13ED-AB79-9F86-2EF78E719E1F}"/>
              </a:ext>
            </a:extLst>
          </p:cNvPr>
          <p:cNvSpPr txBox="1">
            <a:spLocks/>
          </p:cNvSpPr>
          <p:nvPr/>
        </p:nvSpPr>
        <p:spPr>
          <a:xfrm>
            <a:off x="5349347" y="5483011"/>
            <a:ext cx="6426022" cy="708240"/>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l-SI" sz="2300" dirty="0">
                <a:solidFill>
                  <a:srgbClr val="004138"/>
                </a:solidFill>
                <a:latin typeface="Arial"/>
                <a:cs typeface="Arial"/>
              </a:rPr>
              <a:t>Project Manager</a:t>
            </a:r>
            <a:endParaRPr lang="ca-ES" sz="2300" dirty="0">
              <a:solidFill>
                <a:srgbClr val="004138"/>
              </a:solidFill>
              <a:latin typeface="Arial"/>
              <a:cs typeface="Arial"/>
            </a:endParaRPr>
          </a:p>
          <a:p>
            <a:pPr algn="l"/>
            <a:endParaRPr lang="ca-ES" sz="2300" dirty="0"/>
          </a:p>
        </p:txBody>
      </p:sp>
      <p:pic>
        <p:nvPicPr>
          <p:cNvPr id="12" name="object 7">
            <a:extLst>
              <a:ext uri="{FF2B5EF4-FFF2-40B4-BE49-F238E27FC236}">
                <a16:creationId xmlns:a16="http://schemas.microsoft.com/office/drawing/2014/main" id="{A27C9974-F5A9-4A6A-97C9-A27581B0FF48}"/>
              </a:ext>
            </a:extLst>
          </p:cNvPr>
          <p:cNvPicPr/>
          <p:nvPr/>
        </p:nvPicPr>
        <p:blipFill>
          <a:blip r:embed="rId3"/>
          <a:stretch>
            <a:fillRect/>
          </a:stretch>
        </p:blipFill>
        <p:spPr>
          <a:xfrm>
            <a:off x="5444167" y="3947534"/>
            <a:ext cx="1823736" cy="646766"/>
          </a:xfrm>
          <a:prstGeom prst="rect">
            <a:avLst/>
          </a:prstGeom>
        </p:spPr>
      </p:pic>
    </p:spTree>
    <p:extLst>
      <p:ext uri="{BB962C8B-B14F-4D97-AF65-F5344CB8AC3E}">
        <p14:creationId xmlns:p14="http://schemas.microsoft.com/office/powerpoint/2010/main" val="1701040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spect="1"/>
          </p:cNvSpPr>
          <p:nvPr/>
        </p:nvSpPr>
        <p:spPr>
          <a:xfrm>
            <a:off x="915335" y="4185084"/>
            <a:ext cx="1621095" cy="1656184"/>
          </a:xfrm>
          <a:prstGeom prst="rect">
            <a:avLst/>
          </a:prstGeom>
          <a:solidFill>
            <a:srgbClr val="54B948"/>
          </a:solidFill>
        </p:spPr>
        <p:txBody>
          <a:bodyPr wrap="square" lIns="126667" tIns="25333" rIns="126667" bIns="126667" rtlCol="0">
            <a:noAutofit/>
          </a:bodyPr>
          <a:lstStyle/>
          <a:p>
            <a:r>
              <a:rPr lang="en-US" sz="2000" kern="0" dirty="0">
                <a:solidFill>
                  <a:srgbClr val="FFFFFF"/>
                </a:solidFill>
                <a:effectLst>
                  <a:outerShdw blurRad="38100" dist="38100" dir="2700000" algn="tl">
                    <a:srgbClr val="000000">
                      <a:alpha val="43137"/>
                    </a:srgbClr>
                  </a:outerShdw>
                </a:effectLst>
                <a:latin typeface="Helvetica Neue"/>
                <a:cs typeface="Helvetica Neue"/>
              </a:rPr>
              <a:t>Quantity of residual waste</a:t>
            </a:r>
          </a:p>
        </p:txBody>
      </p:sp>
      <p:pic>
        <p:nvPicPr>
          <p:cNvPr id="4" name="Picture 4" descr="Untitled-1.ps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3649" y="5019676"/>
            <a:ext cx="984402" cy="821592"/>
          </a:xfrm>
          <a:prstGeom prst="rect">
            <a:avLst/>
          </a:prstGeom>
          <a:ln>
            <a:noFill/>
          </a:ln>
        </p:spPr>
      </p:pic>
      <p:graphicFrame>
        <p:nvGraphicFramePr>
          <p:cNvPr id="6" name="Grafikon 5">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775399871"/>
              </p:ext>
            </p:extLst>
          </p:nvPr>
        </p:nvGraphicFramePr>
        <p:xfrm>
          <a:off x="4929881" y="3689648"/>
          <a:ext cx="5727520" cy="31683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afikon 4">
            <a:extLst>
              <a:ext uri="{FF2B5EF4-FFF2-40B4-BE49-F238E27FC236}">
                <a16:creationId xmlns:a16="http://schemas.microsoft.com/office/drawing/2014/main" id="{0F429FF0-1F96-40D7-B13D-CD2AE35DDFBC}"/>
              </a:ext>
            </a:extLst>
          </p:cNvPr>
          <p:cNvGraphicFramePr>
            <a:graphicFrameLocks/>
          </p:cNvGraphicFramePr>
          <p:nvPr>
            <p:extLst>
              <p:ext uri="{D42A27DB-BD31-4B8C-83A1-F6EECF244321}">
                <p14:modId xmlns:p14="http://schemas.microsoft.com/office/powerpoint/2010/main" val="2788793964"/>
              </p:ext>
            </p:extLst>
          </p:nvPr>
        </p:nvGraphicFramePr>
        <p:xfrm>
          <a:off x="4929881" y="600446"/>
          <a:ext cx="5727520" cy="3317802"/>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3">
            <a:extLst>
              <a:ext uri="{FF2B5EF4-FFF2-40B4-BE49-F238E27FC236}">
                <a16:creationId xmlns:a16="http://schemas.microsoft.com/office/drawing/2014/main" id="{E6DBCEE9-F393-4DC4-8462-3F8648511FFE}"/>
              </a:ext>
            </a:extLst>
          </p:cNvPr>
          <p:cNvSpPr txBox="1">
            <a:spLocks noChangeAspect="1"/>
          </p:cNvSpPr>
          <p:nvPr/>
        </p:nvSpPr>
        <p:spPr>
          <a:xfrm>
            <a:off x="935213" y="999379"/>
            <a:ext cx="1602838" cy="1637532"/>
          </a:xfrm>
          <a:prstGeom prst="rect">
            <a:avLst/>
          </a:prstGeom>
          <a:solidFill>
            <a:srgbClr val="54B948"/>
          </a:solidFill>
        </p:spPr>
        <p:txBody>
          <a:bodyPr wrap="square" lIns="126667" tIns="25333" rIns="126667" bIns="126667" rtlCol="0">
            <a:noAutofit/>
          </a:bodyPr>
          <a:lstStyle/>
          <a:p>
            <a:pPr defTabSz="648737"/>
            <a:endParaRPr lang="en-US" sz="1200" kern="0" baseline="30000" dirty="0">
              <a:solidFill>
                <a:srgbClr val="FFFFFF"/>
              </a:solidFill>
              <a:effectLst>
                <a:outerShdw blurRad="38100" dist="38100" dir="2700000" algn="tl">
                  <a:srgbClr val="000000">
                    <a:alpha val="43137"/>
                  </a:srgbClr>
                </a:outerShdw>
              </a:effectLst>
              <a:latin typeface="Helvetica Neue"/>
              <a:cs typeface="Helvetica Neue"/>
            </a:endParaRPr>
          </a:p>
          <a:p>
            <a:pPr defTabSz="648737"/>
            <a:r>
              <a:rPr lang="en-US" sz="2000" kern="0" dirty="0">
                <a:solidFill>
                  <a:sysClr val="windowText" lastClr="000000"/>
                </a:solidFill>
                <a:effectLst>
                  <a:outerShdw blurRad="38100" dist="38100" dir="2700000" algn="tl">
                    <a:srgbClr val="000000">
                      <a:alpha val="43137"/>
                    </a:srgbClr>
                  </a:outerShdw>
                </a:effectLst>
                <a:latin typeface="Helvetica Neue"/>
                <a:cs typeface="Helvetica Neue"/>
              </a:rPr>
              <a:t>Quantity of separately collected waste</a:t>
            </a:r>
          </a:p>
          <a:p>
            <a:pPr defTabSz="456651">
              <a:defRPr/>
            </a:pPr>
            <a:endParaRPr lang="en-US" sz="1200" baseline="30000" dirty="0">
              <a:solidFill>
                <a:srgbClr val="FFFFFF"/>
              </a:solidFill>
              <a:latin typeface="Helvetica Neue"/>
              <a:cs typeface="Helvetica Neue"/>
            </a:endParaRPr>
          </a:p>
        </p:txBody>
      </p:sp>
    </p:spTree>
    <p:extLst>
      <p:ext uri="{BB962C8B-B14F-4D97-AF65-F5344CB8AC3E}">
        <p14:creationId xmlns:p14="http://schemas.microsoft.com/office/powerpoint/2010/main" val="313002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800"/>
                                        <p:tgtEl>
                                          <p:spTgt spid="3"/>
                                        </p:tgtEl>
                                      </p:cBhvr>
                                    </p:animEffect>
                                  </p:childTnLst>
                                </p:cTn>
                              </p:par>
                            </p:childTnLst>
                          </p:cTn>
                        </p:par>
                        <p:par>
                          <p:cTn id="11" fill="hold">
                            <p:stCondLst>
                              <p:cond delay="800"/>
                            </p:stCondLst>
                            <p:childTnLst>
                              <p:par>
                                <p:cTn id="12" presetID="1" presetClass="entr" presetSubtype="0" fill="hold" grpId="0" nodeType="afterEffect">
                                  <p:stCondLst>
                                    <p:cond delay="0"/>
                                  </p:stCondLst>
                                  <p:iterate type="lt">
                                    <p:tmAbs val="0"/>
                                  </p:iterate>
                                  <p:childTnLst>
                                    <p:set>
                                      <p:cBhvr>
                                        <p:cTn id="13" dur="1" fill="hold">
                                          <p:stCondLst>
                                            <p:cond delay="0"/>
                                          </p:stCondLst>
                                        </p:cTn>
                                        <p:tgtEl>
                                          <p:spTgt spid="9"/>
                                        </p:tgtEl>
                                        <p:attrNameLst>
                                          <p:attrName>style.visibility</p:attrName>
                                        </p:attrNameLst>
                                      </p:cBhvr>
                                      <p:to>
                                        <p:strVal val="visible"/>
                                      </p:to>
                                    </p:set>
                                  </p:childTnLst>
                                </p:cTn>
                              </p:par>
                            </p:childTnLst>
                          </p:cTn>
                        </p:par>
                        <p:par>
                          <p:cTn id="14" fill="hold">
                            <p:stCondLst>
                              <p:cond delay="800"/>
                            </p:stCondLst>
                            <p:childTnLst>
                              <p:par>
                                <p:cTn id="15" presetID="10" presetClass="entr" presetSubtype="0" fill="hold" grpId="1" nodeType="afterEffect">
                                  <p:stCondLst>
                                    <p:cond delay="0"/>
                                  </p:stCondLst>
                                  <p:iterate type="lt">
                                    <p:tmPct val="0"/>
                                  </p:iterate>
                                  <p:childTnLst>
                                    <p:set>
                                      <p:cBhvr>
                                        <p:cTn id="16" dur="1" fill="hold">
                                          <p:stCondLst>
                                            <p:cond delay="0"/>
                                          </p:stCondLst>
                                        </p:cTn>
                                        <p:tgtEl>
                                          <p:spTgt spid="9"/>
                                        </p:tgtEl>
                                        <p:attrNameLst>
                                          <p:attrName>style.visibility</p:attrName>
                                        </p:attrNameLst>
                                      </p:cBhvr>
                                      <p:to>
                                        <p:strVal val="visible"/>
                                      </p:to>
                                    </p:set>
                                    <p:animEffect transition="in" filter="fade">
                                      <p:cBhvr>
                                        <p:cTn id="17" dur="8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9" grpId="0" animBg="1"/>
      <p:bldP spid="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kotnik 3"/>
          <p:cNvSpPr/>
          <p:nvPr/>
        </p:nvSpPr>
        <p:spPr>
          <a:xfrm>
            <a:off x="2207569" y="207727"/>
            <a:ext cx="8165167" cy="438903"/>
          </a:xfrm>
          <a:prstGeom prst="rect">
            <a:avLst/>
          </a:prstGeom>
        </p:spPr>
        <p:txBody>
          <a:bodyPr wrap="square">
            <a:spAutoFit/>
          </a:bodyPr>
          <a:lstStyle/>
          <a:p>
            <a:pPr defTabSz="321120"/>
            <a:r>
              <a:rPr lang="en-US" sz="2252" b="1" dirty="0">
                <a:latin typeface="Helvetica Neue"/>
                <a:cs typeface="Helvetica Neue"/>
              </a:rPr>
              <a:t>The composition of collected municipal waste in 202</a:t>
            </a:r>
            <a:r>
              <a:rPr lang="sl-SI" sz="2252" b="1" dirty="0">
                <a:latin typeface="Helvetica Neue"/>
                <a:cs typeface="Helvetica Neue"/>
              </a:rPr>
              <a:t>4</a:t>
            </a:r>
            <a:endParaRPr lang="en-US" sz="2252" dirty="0">
              <a:latin typeface="Helvetica Neue"/>
              <a:cs typeface="Helvetica Neue"/>
            </a:endParaRPr>
          </a:p>
        </p:txBody>
      </p:sp>
      <p:graphicFrame>
        <p:nvGraphicFramePr>
          <p:cNvPr id="5" name="Grafikon 4">
            <a:extLst>
              <a:ext uri="{FF2B5EF4-FFF2-40B4-BE49-F238E27FC236}">
                <a16:creationId xmlns:a16="http://schemas.microsoft.com/office/drawing/2014/main" id="{14E7B38D-5AC3-4CDA-B10A-854D011C5594}"/>
              </a:ext>
            </a:extLst>
          </p:cNvPr>
          <p:cNvGraphicFramePr>
            <a:graphicFrameLocks/>
          </p:cNvGraphicFramePr>
          <p:nvPr>
            <p:extLst>
              <p:ext uri="{D42A27DB-BD31-4B8C-83A1-F6EECF244321}">
                <p14:modId xmlns:p14="http://schemas.microsoft.com/office/powerpoint/2010/main" val="2333976846"/>
              </p:ext>
            </p:extLst>
          </p:nvPr>
        </p:nvGraphicFramePr>
        <p:xfrm>
          <a:off x="442360" y="646630"/>
          <a:ext cx="6430388" cy="5783669"/>
        </p:xfrm>
        <a:graphic>
          <a:graphicData uri="http://schemas.openxmlformats.org/drawingml/2006/chart">
            <c:chart xmlns:c="http://schemas.openxmlformats.org/drawingml/2006/chart" xmlns:r="http://schemas.openxmlformats.org/officeDocument/2006/relationships" r:id="rId3"/>
          </a:graphicData>
        </a:graphic>
      </p:graphicFrame>
      <p:pic>
        <p:nvPicPr>
          <p:cNvPr id="7" name="Slika 6">
            <a:extLst>
              <a:ext uri="{FF2B5EF4-FFF2-40B4-BE49-F238E27FC236}">
                <a16:creationId xmlns:a16="http://schemas.microsoft.com/office/drawing/2014/main" id="{3296106D-D0C4-4E3C-8833-DE6F768A25C7}"/>
              </a:ext>
            </a:extLst>
          </p:cNvPr>
          <p:cNvPicPr>
            <a:picLocks noChangeAspect="1" noChangeArrowheads="1"/>
            <a:extLst>
              <a:ext uri="{84589F7E-364E-4C9E-8A38-B11213B215E9}">
                <a14:cameraTool xmlns:a14="http://schemas.microsoft.com/office/drawing/2010/main" cellRange="$K$57:$N$65"/>
              </a:ext>
            </a:extLst>
          </p:cNvPicPr>
          <p:nvPr/>
        </p:nvPicPr>
        <p:blipFill>
          <a:blip r:embed="rId4"/>
          <a:srcRect/>
          <a:stretch>
            <a:fillRect/>
          </a:stretch>
        </p:blipFill>
        <p:spPr bwMode="auto">
          <a:xfrm>
            <a:off x="6651524" y="3895088"/>
            <a:ext cx="5213914" cy="2535473"/>
          </a:xfrm>
          <a:prstGeom prst="rect">
            <a:avLst/>
          </a:prstGeom>
          <a:solidFill>
            <a:srgbClr xmlns:mc="http://schemas.openxmlformats.org/markup-compatibility/2006" xmlns:a14="http://schemas.microsoft.com/office/drawing/2010/main" val="FFFFFF" mc:Ignorable="a14" a14:legacySpreadsheetColorIndex="9"/>
          </a:solidFill>
          <a:ln w="9525">
            <a:solidFill>
              <a:srgbClr xmlns:mc="http://schemas.openxmlformats.org/markup-compatibility/2006" xmlns:a14="http://schemas.microsoft.com/office/drawing/2010/main" val="000000" mc:Ignorable="a14" a14:legacySpreadsheetColorIndex="64"/>
            </a:solidFill>
            <a:miter lim="800000"/>
            <a:headEnd/>
            <a:tailEnd/>
          </a:ln>
        </p:spPr>
      </p:pic>
      <p:pic>
        <p:nvPicPr>
          <p:cNvPr id="6" name="Picture 4" descr="S:\UserSkupni\FOTOGRAFIJE\A_FOTKE 2012 do 2013\DSC_6640.jpg">
            <a:extLst>
              <a:ext uri="{FF2B5EF4-FFF2-40B4-BE49-F238E27FC236}">
                <a16:creationId xmlns:a16="http://schemas.microsoft.com/office/drawing/2014/main" id="{228114D2-5F52-4DB7-A1C1-CEECBA65D79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6651524" y="1481958"/>
            <a:ext cx="5238173" cy="2413391"/>
          </a:xfrm>
          <a:prstGeom prst="rect">
            <a:avLst/>
          </a:prstGeom>
          <a:noFill/>
          <a:extLst>
            <a:ext uri="{909E8E84-426E-40DD-AFC4-6F175D3DCCD1}">
              <a14:hiddenFill xmlns:a14="http://schemas.microsoft.com/office/drawing/2010/main">
                <a:solidFill>
                  <a:srgbClr val="FFFFFF"/>
                </a:solidFill>
              </a14:hiddenFill>
            </a:ext>
          </a:extLst>
        </p:spPr>
      </p:pic>
      <p:sp>
        <p:nvSpPr>
          <p:cNvPr id="8" name="Pravokotnik 7">
            <a:extLst>
              <a:ext uri="{FF2B5EF4-FFF2-40B4-BE49-F238E27FC236}">
                <a16:creationId xmlns:a16="http://schemas.microsoft.com/office/drawing/2014/main" id="{FC5922D5-2467-4CB1-93D2-0CDEC2BE198F}"/>
              </a:ext>
            </a:extLst>
          </p:cNvPr>
          <p:cNvSpPr/>
          <p:nvPr/>
        </p:nvSpPr>
        <p:spPr>
          <a:xfrm>
            <a:off x="6651524" y="771906"/>
            <a:ext cx="5339848" cy="584775"/>
          </a:xfrm>
          <a:prstGeom prst="rect">
            <a:avLst/>
          </a:prstGeom>
        </p:spPr>
        <p:txBody>
          <a:bodyPr wrap="square">
            <a:spAutoFit/>
          </a:bodyPr>
          <a:lstStyle/>
          <a:p>
            <a:pPr defTabSz="321120"/>
            <a:r>
              <a:rPr lang="sl-SI" sz="1600" dirty="0">
                <a:latin typeface="Helvetica Neue"/>
              </a:rPr>
              <a:t>I</a:t>
            </a:r>
            <a:r>
              <a:rPr lang="en-US" sz="1600" dirty="0">
                <a:latin typeface="Helvetica Neue"/>
              </a:rPr>
              <a:t>n 20</a:t>
            </a:r>
            <a:r>
              <a:rPr lang="sl-SI" sz="1600" dirty="0">
                <a:latin typeface="Helvetica Neue"/>
              </a:rPr>
              <a:t>24</a:t>
            </a:r>
            <a:r>
              <a:rPr lang="en-US" sz="1600" dirty="0">
                <a:latin typeface="Helvetica Neue"/>
              </a:rPr>
              <a:t> we separately collect </a:t>
            </a:r>
            <a:r>
              <a:rPr lang="sl-SI" sz="1600" dirty="0">
                <a:latin typeface="Helvetica Neue"/>
              </a:rPr>
              <a:t>65,8 </a:t>
            </a:r>
            <a:r>
              <a:rPr lang="en-US" sz="1600" dirty="0">
                <a:latin typeface="Helvetica Neue"/>
              </a:rPr>
              <a:t>% of </a:t>
            </a:r>
            <a:r>
              <a:rPr lang="sl-SI" sz="1600" dirty="0" err="1">
                <a:latin typeface="Helvetica Neue"/>
              </a:rPr>
              <a:t>municipal</a:t>
            </a:r>
            <a:r>
              <a:rPr lang="sl-SI" sz="1600" dirty="0">
                <a:latin typeface="Helvetica Neue"/>
              </a:rPr>
              <a:t> </a:t>
            </a:r>
            <a:r>
              <a:rPr lang="en-US" sz="1600" dirty="0">
                <a:latin typeface="Helvetica Neue"/>
              </a:rPr>
              <a:t>waste</a:t>
            </a:r>
            <a:r>
              <a:rPr lang="sl-SI" sz="1600" dirty="0">
                <a:latin typeface="Helvetica Neue"/>
              </a:rPr>
              <a:t>.</a:t>
            </a:r>
          </a:p>
          <a:p>
            <a:pPr defTabSz="321120"/>
            <a:r>
              <a:rPr lang="sl-SI" sz="1600" dirty="0" err="1">
                <a:latin typeface="Helvetica Neue"/>
                <a:cs typeface="Helvetica Neue"/>
              </a:rPr>
              <a:t>Recyclability</a:t>
            </a:r>
            <a:r>
              <a:rPr lang="sl-SI" sz="1600" dirty="0">
                <a:latin typeface="Helvetica Neue"/>
                <a:cs typeface="Helvetica Neue"/>
              </a:rPr>
              <a:t> </a:t>
            </a:r>
            <a:r>
              <a:rPr lang="sl-SI" sz="1600" dirty="0" err="1">
                <a:latin typeface="Helvetica Neue"/>
                <a:cs typeface="Helvetica Neue"/>
              </a:rPr>
              <a:t>rate</a:t>
            </a:r>
            <a:r>
              <a:rPr lang="sl-SI" sz="1600" dirty="0">
                <a:latin typeface="Helvetica Neue"/>
                <a:cs typeface="Helvetica Neue"/>
              </a:rPr>
              <a:t> – 47,35%* </a:t>
            </a:r>
            <a:endParaRPr lang="en-US" sz="1600" dirty="0">
              <a:latin typeface="Helvetica Neue"/>
              <a:cs typeface="Helvetica Neue"/>
            </a:endParaRPr>
          </a:p>
        </p:txBody>
      </p:sp>
    </p:spTree>
    <p:extLst>
      <p:ext uri="{BB962C8B-B14F-4D97-AF65-F5344CB8AC3E}">
        <p14:creationId xmlns:p14="http://schemas.microsoft.com/office/powerpoint/2010/main" val="1559871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06C415D2-4284-4B56-9407-DDCFADA13CD3}"/>
              </a:ext>
            </a:extLst>
          </p:cNvPr>
          <p:cNvPicPr>
            <a:picLocks noChangeAspect="1" noChangeArrowheads="1"/>
            <a:extLst>
              <a:ext uri="{84589F7E-364E-4C9E-8A38-B11213B215E9}">
                <a14:cameraTool xmlns:a14="http://schemas.microsoft.com/office/drawing/2010/main" cellRange="$B$146:$C$159"/>
              </a:ext>
            </a:extLst>
          </p:cNvPicPr>
          <p:nvPr/>
        </p:nvPicPr>
        <p:blipFill>
          <a:blip r:embed="rId3"/>
          <a:srcRect/>
          <a:stretch>
            <a:fillRect/>
          </a:stretch>
        </p:blipFill>
        <p:spPr bwMode="auto">
          <a:xfrm>
            <a:off x="311121" y="3469185"/>
            <a:ext cx="4685578" cy="3170858"/>
          </a:xfrm>
          <a:prstGeom prst="rect">
            <a:avLst/>
          </a:prstGeom>
          <a:solidFill>
            <a:srgbClr xmlns:mc="http://schemas.openxmlformats.org/markup-compatibility/2006" xmlns:a14="http://schemas.microsoft.com/office/drawing/2010/main" val="FFFFFF" mc:Ignorable="a14" a14:legacySpreadsheetColorIndex="9"/>
          </a:solidFill>
          <a:ln w="9525">
            <a:solidFill>
              <a:srgbClr xmlns:mc="http://schemas.openxmlformats.org/markup-compatibility/2006" xmlns:a14="http://schemas.microsoft.com/office/drawing/2010/main" val="000000" mc:Ignorable="a14" a14:legacySpreadsheetColorIndex="64"/>
            </a:solidFill>
            <a:miter lim="800000"/>
            <a:headEnd/>
            <a:tailEnd/>
          </a:ln>
        </p:spPr>
      </p:pic>
      <p:sp>
        <p:nvSpPr>
          <p:cNvPr id="7" name="TextBox 4">
            <a:extLst>
              <a:ext uri="{FF2B5EF4-FFF2-40B4-BE49-F238E27FC236}">
                <a16:creationId xmlns:a16="http://schemas.microsoft.com/office/drawing/2014/main" id="{3EAB85C5-2F21-46F2-9FA2-36F96EC53412}"/>
              </a:ext>
            </a:extLst>
          </p:cNvPr>
          <p:cNvSpPr txBox="1">
            <a:spLocks noChangeAspect="1"/>
          </p:cNvSpPr>
          <p:nvPr/>
        </p:nvSpPr>
        <p:spPr>
          <a:xfrm>
            <a:off x="398207" y="337579"/>
            <a:ext cx="2798983" cy="1465808"/>
          </a:xfrm>
          <a:prstGeom prst="rect">
            <a:avLst/>
          </a:prstGeom>
          <a:solidFill>
            <a:srgbClr val="00A160"/>
          </a:solidFill>
        </p:spPr>
        <p:txBody>
          <a:bodyPr wrap="square" lIns="126633" tIns="25325" rIns="126633" bIns="126633" rtlCol="0">
            <a:noAutofit/>
          </a:bodyPr>
          <a:lstStyle/>
          <a:p>
            <a:r>
              <a:rPr lang="en-GB" sz="2000" dirty="0">
                <a:solidFill>
                  <a:schemeClr val="bg1"/>
                </a:solidFill>
                <a:latin typeface="Helvetica Neue"/>
              </a:rPr>
              <a:t>Results of the sorting analysis of mixed municipal waste in year 2024</a:t>
            </a:r>
          </a:p>
        </p:txBody>
      </p:sp>
      <p:graphicFrame>
        <p:nvGraphicFramePr>
          <p:cNvPr id="8" name="Grafikon 7">
            <a:extLst>
              <a:ext uri="{FF2B5EF4-FFF2-40B4-BE49-F238E27FC236}">
                <a16:creationId xmlns:a16="http://schemas.microsoft.com/office/drawing/2014/main" id="{F9058F82-D7C9-4C63-9C49-CA66A9D5DC5C}"/>
              </a:ext>
            </a:extLst>
          </p:cNvPr>
          <p:cNvGraphicFramePr>
            <a:graphicFrameLocks/>
          </p:cNvGraphicFramePr>
          <p:nvPr>
            <p:extLst>
              <p:ext uri="{D42A27DB-BD31-4B8C-83A1-F6EECF244321}">
                <p14:modId xmlns:p14="http://schemas.microsoft.com/office/powerpoint/2010/main" val="4100238566"/>
              </p:ext>
            </p:extLst>
          </p:nvPr>
        </p:nvGraphicFramePr>
        <p:xfrm>
          <a:off x="5349916" y="231079"/>
          <a:ext cx="6645564" cy="63958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87298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8512" y="813679"/>
            <a:ext cx="9154975" cy="5623931"/>
          </a:xfrm>
          <a:prstGeom prst="rect">
            <a:avLst/>
          </a:prstGeom>
          <a:solidFill>
            <a:schemeClr val="tx1">
              <a:alpha val="0"/>
            </a:schemeClr>
          </a:solidFill>
        </p:spPr>
      </p:pic>
      <p:sp>
        <p:nvSpPr>
          <p:cNvPr id="2" name="Pravokotnik 1"/>
          <p:cNvSpPr/>
          <p:nvPr/>
        </p:nvSpPr>
        <p:spPr>
          <a:xfrm>
            <a:off x="4805350" y="2727211"/>
            <a:ext cx="2787066" cy="1788450"/>
          </a:xfrm>
          <a:prstGeom prst="rect">
            <a:avLst/>
          </a:prstGeom>
        </p:spPr>
        <p:txBody>
          <a:bodyPr wrap="square" lIns="64273" tIns="32137" rIns="64273" bIns="32137">
            <a:spAutoFit/>
          </a:bodyPr>
          <a:lstStyle/>
          <a:p>
            <a:pPr algn="ctr" defTabSz="455755">
              <a:defRPr/>
            </a:pPr>
            <a:r>
              <a:rPr lang="sl-SI" sz="2800" b="1" dirty="0">
                <a:solidFill>
                  <a:prstClr val="white"/>
                </a:solidFill>
                <a:latin typeface="Helvetica Neue"/>
              </a:rPr>
              <a:t>4 PILLARS </a:t>
            </a:r>
          </a:p>
          <a:p>
            <a:pPr algn="ctr" defTabSz="455755">
              <a:defRPr/>
            </a:pPr>
            <a:r>
              <a:rPr lang="sl-SI" sz="2800" dirty="0">
                <a:solidFill>
                  <a:prstClr val="white"/>
                </a:solidFill>
                <a:latin typeface="Helvetica Neue"/>
              </a:rPr>
              <a:t>OF EFFECTIVE </a:t>
            </a:r>
          </a:p>
          <a:p>
            <a:pPr algn="ctr" defTabSz="455755">
              <a:defRPr/>
            </a:pPr>
            <a:r>
              <a:rPr lang="sl-SI" sz="2800" b="1" dirty="0">
                <a:solidFill>
                  <a:prstClr val="white"/>
                </a:solidFill>
                <a:latin typeface="Helvetica Neue"/>
              </a:rPr>
              <a:t>RESOURCE MANAGEMENT</a:t>
            </a:r>
            <a:endParaRPr lang="en-US" sz="2800" dirty="0">
              <a:solidFill>
                <a:srgbClr val="FFFFFF"/>
              </a:solidFill>
              <a:latin typeface="Helvetica Neue"/>
              <a:cs typeface="Helvetica Neue"/>
            </a:endParaRPr>
          </a:p>
        </p:txBody>
      </p:sp>
      <p:sp>
        <p:nvSpPr>
          <p:cNvPr id="4" name="Pravokotnik 3"/>
          <p:cNvSpPr/>
          <p:nvPr/>
        </p:nvSpPr>
        <p:spPr>
          <a:xfrm>
            <a:off x="1780811" y="3184240"/>
            <a:ext cx="1464462" cy="372678"/>
          </a:xfrm>
          <a:prstGeom prst="rect">
            <a:avLst/>
          </a:prstGeom>
        </p:spPr>
        <p:txBody>
          <a:bodyPr wrap="none" lIns="64273" tIns="32137" rIns="64273" bIns="32137">
            <a:spAutoFit/>
          </a:bodyPr>
          <a:lstStyle/>
          <a:p>
            <a:pPr defTabSz="455755">
              <a:defRPr/>
            </a:pPr>
            <a:r>
              <a:rPr lang="en-US" sz="2000" dirty="0">
                <a:solidFill>
                  <a:prstClr val="white"/>
                </a:solidFill>
                <a:latin typeface="Calibri"/>
              </a:rPr>
              <a:t>LEGISLATION</a:t>
            </a:r>
            <a:endParaRPr lang="sl-SI" dirty="0">
              <a:solidFill>
                <a:prstClr val="black"/>
              </a:solidFill>
              <a:latin typeface="Calibri"/>
            </a:endParaRPr>
          </a:p>
        </p:txBody>
      </p:sp>
      <p:sp>
        <p:nvSpPr>
          <p:cNvPr id="6" name="Pravokotnik 5"/>
          <p:cNvSpPr/>
          <p:nvPr/>
        </p:nvSpPr>
        <p:spPr>
          <a:xfrm>
            <a:off x="8472264" y="2230967"/>
            <a:ext cx="2004866" cy="680455"/>
          </a:xfrm>
          <a:prstGeom prst="rect">
            <a:avLst/>
          </a:prstGeom>
        </p:spPr>
        <p:txBody>
          <a:bodyPr wrap="none" lIns="64273" tIns="32137" rIns="64273" bIns="32137">
            <a:spAutoFit/>
          </a:bodyPr>
          <a:lstStyle/>
          <a:p>
            <a:pPr defTabSz="455755">
              <a:defRPr/>
            </a:pPr>
            <a:r>
              <a:rPr lang="sl-SI" sz="2000" dirty="0">
                <a:solidFill>
                  <a:prstClr val="white"/>
                </a:solidFill>
                <a:latin typeface="Calibri"/>
              </a:rPr>
              <a:t>GOOD SERVICE / </a:t>
            </a:r>
          </a:p>
          <a:p>
            <a:pPr defTabSz="455755">
              <a:defRPr/>
            </a:pPr>
            <a:r>
              <a:rPr lang="sl-SI" sz="2000" dirty="0">
                <a:solidFill>
                  <a:prstClr val="white"/>
                </a:solidFill>
                <a:latin typeface="Calibri"/>
              </a:rPr>
              <a:t>INFRASTRUCTURE</a:t>
            </a:r>
            <a:endParaRPr lang="en-US" sz="2000" dirty="0">
              <a:solidFill>
                <a:prstClr val="white"/>
              </a:solidFill>
              <a:latin typeface="Calibri"/>
            </a:endParaRPr>
          </a:p>
        </p:txBody>
      </p:sp>
      <p:sp>
        <p:nvSpPr>
          <p:cNvPr id="7" name="Pravokotnik 6"/>
          <p:cNvSpPr/>
          <p:nvPr/>
        </p:nvSpPr>
        <p:spPr>
          <a:xfrm>
            <a:off x="7261504" y="5695443"/>
            <a:ext cx="2098802" cy="372678"/>
          </a:xfrm>
          <a:prstGeom prst="rect">
            <a:avLst/>
          </a:prstGeom>
        </p:spPr>
        <p:txBody>
          <a:bodyPr wrap="none" lIns="64273" tIns="32137" rIns="64273" bIns="32137">
            <a:spAutoFit/>
          </a:bodyPr>
          <a:lstStyle/>
          <a:p>
            <a:pPr defTabSz="455755">
              <a:defRPr/>
            </a:pPr>
            <a:r>
              <a:rPr lang="en-US" sz="2000" b="1" dirty="0">
                <a:solidFill>
                  <a:srgbClr val="FFFFFF"/>
                </a:solidFill>
                <a:latin typeface="Calibri"/>
                <a:cs typeface="Helvetica Neue"/>
              </a:rPr>
              <a:t>COMMUNICATION</a:t>
            </a:r>
            <a:endParaRPr lang="en-US" sz="1700" b="1" dirty="0">
              <a:solidFill>
                <a:prstClr val="black"/>
              </a:solidFill>
              <a:latin typeface="Calibri"/>
            </a:endParaRPr>
          </a:p>
        </p:txBody>
      </p:sp>
      <p:sp>
        <p:nvSpPr>
          <p:cNvPr id="8" name="Pravokotnik 7"/>
          <p:cNvSpPr/>
          <p:nvPr/>
        </p:nvSpPr>
        <p:spPr>
          <a:xfrm>
            <a:off x="2370054" y="5284304"/>
            <a:ext cx="1750438" cy="372678"/>
          </a:xfrm>
          <a:prstGeom prst="rect">
            <a:avLst/>
          </a:prstGeom>
        </p:spPr>
        <p:txBody>
          <a:bodyPr wrap="none" lIns="64273" tIns="32137" rIns="64273" bIns="32137">
            <a:spAutoFit/>
          </a:bodyPr>
          <a:lstStyle/>
          <a:p>
            <a:pPr defTabSz="455755">
              <a:defRPr/>
            </a:pPr>
            <a:r>
              <a:rPr lang="sl-SI" sz="2000" dirty="0">
                <a:solidFill>
                  <a:prstClr val="white"/>
                </a:solidFill>
                <a:latin typeface="Calibri"/>
              </a:rPr>
              <a:t>POLITICAL WILL</a:t>
            </a:r>
            <a:endParaRPr lang="sl-SI" dirty="0">
              <a:solidFill>
                <a:prstClr val="black"/>
              </a:solidFill>
              <a:latin typeface="Calibri"/>
            </a:endParaRPr>
          </a:p>
        </p:txBody>
      </p:sp>
    </p:spTree>
    <p:extLst>
      <p:ext uri="{BB962C8B-B14F-4D97-AF65-F5344CB8AC3E}">
        <p14:creationId xmlns:p14="http://schemas.microsoft.com/office/powerpoint/2010/main" val="904998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725214"/>
            <a:ext cx="12192000" cy="6132786"/>
          </a:xfrm>
          <a:prstGeom prst="rect">
            <a:avLst/>
          </a:prstGeom>
        </p:spPr>
      </p:pic>
      <p:sp>
        <p:nvSpPr>
          <p:cNvPr id="5" name="Pravokotnik 4"/>
          <p:cNvSpPr/>
          <p:nvPr/>
        </p:nvSpPr>
        <p:spPr>
          <a:xfrm>
            <a:off x="2324230" y="3176054"/>
            <a:ext cx="4788024" cy="1231106"/>
          </a:xfrm>
          <a:prstGeom prst="rect">
            <a:avLst/>
          </a:prstGeom>
        </p:spPr>
        <p:txBody>
          <a:bodyPr wrap="square">
            <a:spAutoFit/>
          </a:bodyPr>
          <a:lstStyle/>
          <a:p>
            <a:pPr lvl="0">
              <a:defRPr/>
            </a:pPr>
            <a:r>
              <a:rPr lang="sl-SI" sz="2800" b="1" dirty="0">
                <a:solidFill>
                  <a:prstClr val="white"/>
                </a:solidFill>
                <a:latin typeface="Arial" panose="020B0604020202020204" pitchFamily="34" charset="0"/>
                <a:cs typeface="Arial" panose="020B0604020202020204" pitchFamily="34" charset="0"/>
              </a:rPr>
              <a:t>PAYT </a:t>
            </a:r>
            <a:r>
              <a:rPr lang="sl-SI" sz="2800" b="1" dirty="0" err="1">
                <a:solidFill>
                  <a:prstClr val="white"/>
                </a:solidFill>
                <a:latin typeface="Arial" panose="020B0604020202020204" pitchFamily="34" charset="0"/>
                <a:cs typeface="Arial" panose="020B0604020202020204" pitchFamily="34" charset="0"/>
              </a:rPr>
              <a:t>system</a:t>
            </a:r>
            <a:r>
              <a:rPr lang="sl-SI" sz="2800" b="1" dirty="0">
                <a:solidFill>
                  <a:prstClr val="white"/>
                </a:solidFill>
                <a:latin typeface="Arial" panose="020B0604020202020204" pitchFamily="34" charset="0"/>
                <a:cs typeface="Arial" panose="020B0604020202020204" pitchFamily="34" charset="0"/>
              </a:rPr>
              <a:t> – </a:t>
            </a:r>
            <a:r>
              <a:rPr lang="sl-SI" sz="2800" b="1" dirty="0" err="1">
                <a:solidFill>
                  <a:prstClr val="white"/>
                </a:solidFill>
                <a:latin typeface="Arial" panose="020B0604020202020204" pitchFamily="34" charset="0"/>
                <a:cs typeface="Arial" panose="020B0604020202020204" pitchFamily="34" charset="0"/>
              </a:rPr>
              <a:t>billing</a:t>
            </a:r>
            <a:r>
              <a:rPr lang="sl-SI" sz="2800" b="1" dirty="0">
                <a:solidFill>
                  <a:prstClr val="white"/>
                </a:solidFill>
                <a:latin typeface="Arial" panose="020B0604020202020204" pitchFamily="34" charset="0"/>
                <a:cs typeface="Arial" panose="020B0604020202020204" pitchFamily="34" charset="0"/>
              </a:rPr>
              <a:t> </a:t>
            </a:r>
            <a:r>
              <a:rPr lang="sl-SI" sz="2800" b="1" dirty="0" err="1">
                <a:solidFill>
                  <a:prstClr val="white"/>
                </a:solidFill>
                <a:latin typeface="Arial" panose="020B0604020202020204" pitchFamily="34" charset="0"/>
                <a:cs typeface="Arial" panose="020B0604020202020204" pitchFamily="34" charset="0"/>
              </a:rPr>
              <a:t>method</a:t>
            </a:r>
            <a:endParaRPr lang="en-US" dirty="0">
              <a:solidFill>
                <a:prstClr val="white"/>
              </a:solidFill>
              <a:latin typeface="Arial" panose="020B0604020202020204" pitchFamily="34" charset="0"/>
              <a:cs typeface="Arial" panose="020B0604020202020204" pitchFamily="34" charset="0"/>
            </a:endParaRPr>
          </a:p>
          <a:p>
            <a:pPr lvl="0" algn="r"/>
            <a:r>
              <a:rPr lang="sl-SI" dirty="0">
                <a:solidFill>
                  <a:prstClr val="white"/>
                </a:solidFill>
                <a:latin typeface="Arial" panose="020B0604020202020204" pitchFamily="34" charset="0"/>
                <a:cs typeface="Arial" panose="020B0604020202020204" pitchFamily="34" charset="0"/>
              </a:rPr>
              <a:t> </a:t>
            </a:r>
            <a:endParaRPr lang="en-US"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5392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593114"/>
            <a:ext cx="12192000" cy="9167520"/>
          </a:xfrm>
          <a:prstGeom prst="rect">
            <a:avLst/>
          </a:prstGeom>
        </p:spPr>
      </p:pic>
      <p:sp>
        <p:nvSpPr>
          <p:cNvPr id="4" name="TextBox 3"/>
          <p:cNvSpPr txBox="1">
            <a:spLocks noChangeAspect="1"/>
          </p:cNvSpPr>
          <p:nvPr/>
        </p:nvSpPr>
        <p:spPr>
          <a:xfrm>
            <a:off x="350865" y="811613"/>
            <a:ext cx="2178979" cy="2216225"/>
          </a:xfrm>
          <a:prstGeom prst="rect">
            <a:avLst/>
          </a:prstGeom>
          <a:solidFill>
            <a:srgbClr val="00A1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6736" tIns="25347" rIns="126736" bIns="126736" rtlCol="0">
            <a:noAutofit/>
          </a:bodyPr>
          <a:lstStyle/>
          <a:p>
            <a:pPr defTabSz="456910">
              <a:defRPr/>
            </a:pPr>
            <a:endParaRPr lang="en-US" sz="1000" b="1" baseline="30000" dirty="0">
              <a:solidFill>
                <a:srgbClr val="FFFFFF"/>
              </a:solidFill>
              <a:latin typeface="Helvetica Neue"/>
              <a:cs typeface="Helvetica Neue"/>
            </a:endParaRPr>
          </a:p>
          <a:p>
            <a:pPr defTabSz="456910">
              <a:defRPr/>
            </a:pPr>
            <a:r>
              <a:rPr lang="en-US" sz="2400" b="1" dirty="0">
                <a:solidFill>
                  <a:srgbClr val="FFFFFF"/>
                </a:solidFill>
                <a:latin typeface="Helvetica Neue"/>
                <a:cs typeface="Helvetica Neue"/>
              </a:rPr>
              <a:t>How do </a:t>
            </a:r>
            <a:r>
              <a:rPr lang="sl-SI" sz="2400" b="1" dirty="0" err="1">
                <a:solidFill>
                  <a:srgbClr val="FFFFFF"/>
                </a:solidFill>
                <a:latin typeface="Helvetica Neue"/>
                <a:cs typeface="Helvetica Neue"/>
              </a:rPr>
              <a:t>we</a:t>
            </a:r>
            <a:r>
              <a:rPr lang="sl-SI" sz="2400" b="1" dirty="0">
                <a:solidFill>
                  <a:srgbClr val="FFFFFF"/>
                </a:solidFill>
                <a:latin typeface="Helvetica Neue"/>
                <a:cs typeface="Helvetica Neue"/>
              </a:rPr>
              <a:t> </a:t>
            </a:r>
            <a:r>
              <a:rPr lang="en-US" sz="2400" b="1" dirty="0">
                <a:solidFill>
                  <a:srgbClr val="FFFFFF"/>
                </a:solidFill>
                <a:latin typeface="Helvetica Neue"/>
                <a:cs typeface="Helvetica Neue"/>
              </a:rPr>
              <a:t>calculate the</a:t>
            </a:r>
            <a:r>
              <a:rPr lang="sl-SI" sz="2400" b="1" dirty="0">
                <a:solidFill>
                  <a:srgbClr val="FFFFFF"/>
                </a:solidFill>
                <a:latin typeface="Helvetica Neue"/>
                <a:cs typeface="Helvetica Neue"/>
              </a:rPr>
              <a:t> </a:t>
            </a:r>
            <a:r>
              <a:rPr lang="en-US" sz="2400" b="1" dirty="0">
                <a:solidFill>
                  <a:srgbClr val="FFFFFF"/>
                </a:solidFill>
                <a:latin typeface="Helvetica Neue"/>
                <a:cs typeface="Helvetica Neue"/>
              </a:rPr>
              <a:t>cost </a:t>
            </a:r>
            <a:r>
              <a:rPr lang="sl-SI" sz="2400" b="1" dirty="0" err="1">
                <a:solidFill>
                  <a:srgbClr val="FFFFFF"/>
                </a:solidFill>
                <a:latin typeface="Helvetica Neue"/>
                <a:cs typeface="Helvetica Neue"/>
              </a:rPr>
              <a:t>users</a:t>
            </a:r>
            <a:r>
              <a:rPr lang="en-US" sz="2400" b="1" dirty="0">
                <a:solidFill>
                  <a:srgbClr val="FFFFFF"/>
                </a:solidFill>
                <a:latin typeface="Helvetica Neue"/>
                <a:cs typeface="Helvetica Neue"/>
              </a:rPr>
              <a:t> pay</a:t>
            </a:r>
            <a:r>
              <a:rPr lang="sl-SI" sz="2400" b="1" dirty="0">
                <a:solidFill>
                  <a:srgbClr val="FFFFFF"/>
                </a:solidFill>
                <a:latin typeface="Helvetica Neue"/>
                <a:cs typeface="Helvetica Neue"/>
              </a:rPr>
              <a:t> to VOKA SNAGA</a:t>
            </a:r>
            <a:r>
              <a:rPr lang="en-US" sz="2400" b="1" dirty="0">
                <a:solidFill>
                  <a:srgbClr val="FFFFFF"/>
                </a:solidFill>
                <a:latin typeface="Helvetica Neue"/>
                <a:cs typeface="Helvetica Neue"/>
              </a:rPr>
              <a:t>?</a:t>
            </a:r>
          </a:p>
        </p:txBody>
      </p:sp>
      <p:sp>
        <p:nvSpPr>
          <p:cNvPr id="6" name="TextBox 5"/>
          <p:cNvSpPr txBox="1">
            <a:spLocks noChangeAspect="1"/>
          </p:cNvSpPr>
          <p:nvPr/>
        </p:nvSpPr>
        <p:spPr>
          <a:xfrm>
            <a:off x="2880708" y="811613"/>
            <a:ext cx="3215292" cy="5885452"/>
          </a:xfrm>
          <a:prstGeom prst="rect">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6736" tIns="25347" rIns="126736" bIns="126736" rtlCol="0">
            <a:noAutofit/>
          </a:bodyPr>
          <a:lstStyle/>
          <a:p>
            <a:pPr defTabSz="456910">
              <a:defRPr/>
            </a:pPr>
            <a:endParaRPr lang="en-US" sz="1200" baseline="30000" dirty="0">
              <a:solidFill>
                <a:srgbClr val="FFFFFF"/>
              </a:solidFill>
              <a:latin typeface="Helvetica Neue"/>
              <a:cs typeface="Helvetica Neue"/>
            </a:endParaRPr>
          </a:p>
          <a:p>
            <a:pPr defTabSz="456910">
              <a:defRPr/>
            </a:pPr>
            <a:r>
              <a:rPr lang="sl-SI" sz="2200" dirty="0" err="1">
                <a:solidFill>
                  <a:srgbClr val="FFFFFF"/>
                </a:solidFill>
                <a:effectLst>
                  <a:outerShdw blurRad="38100" dist="38100" dir="2700000" algn="tl">
                    <a:srgbClr val="000000">
                      <a:alpha val="43137"/>
                    </a:srgbClr>
                  </a:outerShdw>
                </a:effectLst>
                <a:latin typeface="Helvetica Neue"/>
                <a:cs typeface="Helvetica Neue"/>
              </a:rPr>
              <a:t>We</a:t>
            </a:r>
            <a:r>
              <a:rPr lang="sl-SI" sz="2200" dirty="0">
                <a:solidFill>
                  <a:srgbClr val="FFFFFF"/>
                </a:solidFill>
                <a:effectLst>
                  <a:outerShdw blurRad="38100" dist="38100" dir="2700000" algn="tl">
                    <a:srgbClr val="000000">
                      <a:alpha val="43137"/>
                    </a:srgbClr>
                  </a:outerShdw>
                </a:effectLst>
                <a:latin typeface="Helvetica Neue"/>
                <a:cs typeface="Helvetica Neue"/>
              </a:rPr>
              <a:t> </a:t>
            </a:r>
            <a:r>
              <a:rPr lang="sl-SI" sz="2200" dirty="0" err="1">
                <a:solidFill>
                  <a:srgbClr val="FFFFFF"/>
                </a:solidFill>
                <a:effectLst>
                  <a:outerShdw blurRad="38100" dist="38100" dir="2700000" algn="tl">
                    <a:srgbClr val="000000">
                      <a:alpha val="43137"/>
                    </a:srgbClr>
                  </a:outerShdw>
                </a:effectLst>
                <a:latin typeface="Helvetica Neue"/>
                <a:cs typeface="Helvetica Neue"/>
              </a:rPr>
              <a:t>use</a:t>
            </a:r>
            <a:r>
              <a:rPr lang="sl-SI" sz="2200" dirty="0">
                <a:solidFill>
                  <a:srgbClr val="FFFFFF"/>
                </a:solidFill>
                <a:effectLst>
                  <a:outerShdw blurRad="38100" dist="38100" dir="2700000" algn="tl">
                    <a:srgbClr val="000000">
                      <a:alpha val="43137"/>
                    </a:srgbClr>
                  </a:outerShdw>
                </a:effectLst>
                <a:latin typeface="Helvetica Neue"/>
                <a:cs typeface="Helvetica Neue"/>
              </a:rPr>
              <a:t>  </a:t>
            </a:r>
            <a:r>
              <a:rPr lang="sl-SI" sz="2200" dirty="0" err="1">
                <a:solidFill>
                  <a:srgbClr val="FFFFFF"/>
                </a:solidFill>
                <a:effectLst>
                  <a:outerShdw blurRad="38100" dist="38100" dir="2700000" algn="tl">
                    <a:srgbClr val="000000">
                      <a:alpha val="43137"/>
                    </a:srgbClr>
                  </a:outerShdw>
                </a:effectLst>
                <a:latin typeface="Helvetica Neue"/>
                <a:cs typeface="Helvetica Neue"/>
              </a:rPr>
              <a:t>the</a:t>
            </a:r>
            <a:r>
              <a:rPr lang="sl-SI" sz="2200" dirty="0">
                <a:solidFill>
                  <a:srgbClr val="FFFFFF"/>
                </a:solidFill>
                <a:effectLst>
                  <a:outerShdw blurRad="38100" dist="38100" dir="2700000" algn="tl">
                    <a:srgbClr val="000000">
                      <a:alpha val="43137"/>
                    </a:srgbClr>
                  </a:outerShdw>
                </a:effectLst>
                <a:latin typeface="Helvetica Neue"/>
                <a:cs typeface="Helvetica Neue"/>
              </a:rPr>
              <a:t> PAYT </a:t>
            </a:r>
            <a:r>
              <a:rPr lang="sl-SI" sz="2200" dirty="0" err="1">
                <a:solidFill>
                  <a:srgbClr val="FFFFFF"/>
                </a:solidFill>
                <a:effectLst>
                  <a:outerShdw blurRad="38100" dist="38100" dir="2700000" algn="tl">
                    <a:srgbClr val="000000">
                      <a:alpha val="43137"/>
                    </a:srgbClr>
                  </a:outerShdw>
                </a:effectLst>
                <a:latin typeface="Helvetica Neue"/>
                <a:cs typeface="Helvetica Neue"/>
              </a:rPr>
              <a:t>system</a:t>
            </a:r>
            <a:r>
              <a:rPr lang="sl-SI" sz="2200" dirty="0">
                <a:solidFill>
                  <a:srgbClr val="FFFFFF"/>
                </a:solidFill>
                <a:effectLst>
                  <a:outerShdw blurRad="38100" dist="38100" dir="2700000" algn="tl">
                    <a:srgbClr val="000000">
                      <a:alpha val="43137"/>
                    </a:srgbClr>
                  </a:outerShdw>
                </a:effectLst>
                <a:latin typeface="Helvetica Neue"/>
                <a:cs typeface="Helvetica Neue"/>
              </a:rPr>
              <a:t>. </a:t>
            </a:r>
            <a:r>
              <a:rPr lang="en-US" sz="2200" dirty="0" err="1">
                <a:solidFill>
                  <a:srgbClr val="FFFFFF"/>
                </a:solidFill>
                <a:effectLst>
                  <a:outerShdw blurRad="38100" dist="38100" dir="2700000" algn="tl">
                    <a:srgbClr val="000000">
                      <a:alpha val="43137"/>
                    </a:srgbClr>
                  </a:outerShdw>
                </a:effectLst>
                <a:latin typeface="Helvetica Neue"/>
                <a:cs typeface="Helvetica Neue"/>
              </a:rPr>
              <a:t>Th</a:t>
            </a:r>
            <a:r>
              <a:rPr lang="sl-SI" sz="2200" dirty="0">
                <a:solidFill>
                  <a:srgbClr val="FFFFFF"/>
                </a:solidFill>
                <a:effectLst>
                  <a:outerShdw blurRad="38100" dist="38100" dir="2700000" algn="tl">
                    <a:srgbClr val="000000">
                      <a:alpha val="43137"/>
                    </a:srgbClr>
                  </a:outerShdw>
                </a:effectLst>
                <a:latin typeface="Helvetica Neue"/>
                <a:cs typeface="Helvetica Neue"/>
              </a:rPr>
              <a:t>e </a:t>
            </a:r>
            <a:r>
              <a:rPr lang="sl-SI" sz="2200" dirty="0" err="1">
                <a:solidFill>
                  <a:srgbClr val="FFFFFF"/>
                </a:solidFill>
                <a:effectLst>
                  <a:outerShdw blurRad="38100" dist="38100" dir="2700000" algn="tl">
                    <a:srgbClr val="000000">
                      <a:alpha val="43137"/>
                    </a:srgbClr>
                  </a:outerShdw>
                </a:effectLst>
                <a:latin typeface="Helvetica Neue"/>
                <a:cs typeface="Helvetica Neue"/>
              </a:rPr>
              <a:t>cost</a:t>
            </a:r>
            <a:r>
              <a:rPr lang="sl-SI" sz="2200" dirty="0">
                <a:solidFill>
                  <a:srgbClr val="FFFFFF"/>
                </a:solidFill>
                <a:effectLst>
                  <a:outerShdw blurRad="38100" dist="38100" dir="2700000" algn="tl">
                    <a:srgbClr val="000000">
                      <a:alpha val="43137"/>
                    </a:srgbClr>
                  </a:outerShdw>
                </a:effectLst>
                <a:latin typeface="Helvetica Neue"/>
                <a:cs typeface="Helvetica Neue"/>
              </a:rPr>
              <a:t> </a:t>
            </a:r>
            <a:r>
              <a:rPr lang="en-US" sz="2200" dirty="0">
                <a:solidFill>
                  <a:srgbClr val="FFFFFF"/>
                </a:solidFill>
                <a:effectLst>
                  <a:outerShdw blurRad="38100" dist="38100" dir="2700000" algn="tl">
                    <a:srgbClr val="000000">
                      <a:alpha val="43137"/>
                    </a:srgbClr>
                  </a:outerShdw>
                </a:effectLst>
                <a:latin typeface="Helvetica Neue"/>
                <a:cs typeface="Helvetica Neue"/>
              </a:rPr>
              <a:t>is calculated depending on the size</a:t>
            </a:r>
          </a:p>
          <a:p>
            <a:pPr defTabSz="456910">
              <a:defRPr/>
            </a:pPr>
            <a:r>
              <a:rPr lang="en-US" sz="2200" dirty="0">
                <a:solidFill>
                  <a:srgbClr val="FFFFFF"/>
                </a:solidFill>
                <a:effectLst>
                  <a:outerShdw blurRad="38100" dist="38100" dir="2700000" algn="tl">
                    <a:srgbClr val="000000">
                      <a:alpha val="43137"/>
                    </a:srgbClr>
                  </a:outerShdw>
                </a:effectLst>
                <a:latin typeface="Helvetica Neue"/>
                <a:cs typeface="Helvetica Neue"/>
              </a:rPr>
              <a:t>of the bin for residual waste</a:t>
            </a:r>
            <a:r>
              <a:rPr lang="sl-SI" sz="2200" dirty="0">
                <a:solidFill>
                  <a:srgbClr val="FFFFFF"/>
                </a:solidFill>
                <a:effectLst>
                  <a:outerShdw blurRad="38100" dist="38100" dir="2700000" algn="tl">
                    <a:srgbClr val="000000">
                      <a:alpha val="43137"/>
                    </a:srgbClr>
                  </a:outerShdw>
                </a:effectLst>
                <a:latin typeface="Helvetica Neue"/>
                <a:cs typeface="Helvetica Neue"/>
              </a:rPr>
              <a:t>, </a:t>
            </a:r>
            <a:r>
              <a:rPr lang="en-US" sz="2200" dirty="0">
                <a:solidFill>
                  <a:srgbClr val="FFFFFF"/>
                </a:solidFill>
                <a:effectLst>
                  <a:outerShdw blurRad="38100" dist="38100" dir="2700000" algn="tl">
                    <a:srgbClr val="000000">
                      <a:alpha val="43137"/>
                    </a:srgbClr>
                  </a:outerShdw>
                </a:effectLst>
                <a:latin typeface="Helvetica Neue"/>
                <a:cs typeface="Helvetica Neue"/>
              </a:rPr>
              <a:t>and bin for</a:t>
            </a:r>
          </a:p>
          <a:p>
            <a:pPr defTabSz="456910">
              <a:defRPr/>
            </a:pPr>
            <a:r>
              <a:rPr lang="en-US" sz="2200" dirty="0">
                <a:solidFill>
                  <a:srgbClr val="FFFFFF"/>
                </a:solidFill>
                <a:effectLst>
                  <a:outerShdw blurRad="38100" dist="38100" dir="2700000" algn="tl">
                    <a:srgbClr val="000000">
                      <a:alpha val="43137"/>
                    </a:srgbClr>
                  </a:outerShdw>
                </a:effectLst>
                <a:latin typeface="Helvetica Neue"/>
                <a:cs typeface="Helvetica Neue"/>
              </a:rPr>
              <a:t>biological waste;</a:t>
            </a:r>
            <a:r>
              <a:rPr lang="sl-SI" sz="2200" dirty="0">
                <a:solidFill>
                  <a:srgbClr val="FFFFFF"/>
                </a:solidFill>
                <a:effectLst>
                  <a:outerShdw blurRad="38100" dist="38100" dir="2700000" algn="tl">
                    <a:srgbClr val="000000">
                      <a:alpha val="43137"/>
                    </a:srgbClr>
                  </a:outerShdw>
                </a:effectLst>
                <a:latin typeface="Helvetica Neue"/>
                <a:cs typeface="Helvetica Neue"/>
              </a:rPr>
              <a:t> </a:t>
            </a:r>
            <a:r>
              <a:rPr lang="en-US" sz="2200" dirty="0">
                <a:solidFill>
                  <a:srgbClr val="FFFFFF"/>
                </a:solidFill>
                <a:effectLst>
                  <a:outerShdw blurRad="38100" dist="38100" dir="2700000" algn="tl">
                    <a:srgbClr val="000000">
                      <a:alpha val="43137"/>
                    </a:srgbClr>
                  </a:outerShdw>
                </a:effectLst>
                <a:latin typeface="Helvetica Neue"/>
                <a:cs typeface="Helvetica Neue"/>
              </a:rPr>
              <a:t>we take the monthly frequency of bin</a:t>
            </a:r>
            <a:r>
              <a:rPr lang="sl-SI" sz="2200" dirty="0">
                <a:solidFill>
                  <a:srgbClr val="FFFFFF"/>
                </a:solidFill>
                <a:effectLst>
                  <a:outerShdw blurRad="38100" dist="38100" dir="2700000" algn="tl">
                    <a:srgbClr val="000000">
                      <a:alpha val="43137"/>
                    </a:srgbClr>
                  </a:outerShdw>
                </a:effectLst>
                <a:latin typeface="Helvetica Neue"/>
                <a:cs typeface="Helvetica Neue"/>
              </a:rPr>
              <a:t> </a:t>
            </a:r>
            <a:r>
              <a:rPr lang="en-US" sz="2200" dirty="0">
                <a:solidFill>
                  <a:srgbClr val="FFFFFF"/>
                </a:solidFill>
                <a:effectLst>
                  <a:outerShdw blurRad="38100" dist="38100" dir="2700000" algn="tl">
                    <a:srgbClr val="000000">
                      <a:alpha val="43137"/>
                    </a:srgbClr>
                  </a:outerShdw>
                </a:effectLst>
                <a:latin typeface="Helvetica Neue"/>
                <a:cs typeface="Helvetica Neue"/>
              </a:rPr>
              <a:t>emptying.</a:t>
            </a:r>
            <a:endParaRPr lang="sl-SI" sz="2200" dirty="0">
              <a:solidFill>
                <a:srgbClr val="FFFFFF"/>
              </a:solidFill>
              <a:effectLst>
                <a:outerShdw blurRad="38100" dist="38100" dir="2700000" algn="tl">
                  <a:srgbClr val="000000">
                    <a:alpha val="43137"/>
                  </a:srgbClr>
                </a:outerShdw>
              </a:effectLst>
              <a:latin typeface="Helvetica Neue"/>
              <a:cs typeface="Helvetica Neue"/>
            </a:endParaRPr>
          </a:p>
          <a:p>
            <a:pPr defTabSz="456910">
              <a:defRPr/>
            </a:pPr>
            <a:endParaRPr lang="sl-SI" sz="2200" dirty="0">
              <a:solidFill>
                <a:srgbClr val="FFFFFF"/>
              </a:solidFill>
              <a:effectLst>
                <a:outerShdw blurRad="38100" dist="38100" dir="2700000" algn="tl">
                  <a:srgbClr val="000000">
                    <a:alpha val="43137"/>
                  </a:srgbClr>
                </a:outerShdw>
              </a:effectLst>
              <a:latin typeface="Helvetica Neue"/>
              <a:cs typeface="Helvetica Neue"/>
            </a:endParaRPr>
          </a:p>
          <a:p>
            <a:pPr defTabSz="456910">
              <a:defRPr/>
            </a:pPr>
            <a:endParaRPr lang="sl-SI" sz="2200" dirty="0">
              <a:solidFill>
                <a:srgbClr val="FFFFFF"/>
              </a:solidFill>
              <a:effectLst>
                <a:outerShdw blurRad="38100" dist="38100" dir="2700000" algn="tl">
                  <a:srgbClr val="000000">
                    <a:alpha val="43137"/>
                  </a:srgbClr>
                </a:outerShdw>
              </a:effectLst>
              <a:latin typeface="Helvetica Neue"/>
              <a:cs typeface="Helvetica Neue"/>
            </a:endParaRPr>
          </a:p>
          <a:p>
            <a:pPr defTabSz="456910">
              <a:defRPr/>
            </a:pPr>
            <a:endParaRPr lang="sl-SI" sz="2200" dirty="0">
              <a:solidFill>
                <a:srgbClr val="FFFFFF"/>
              </a:solidFill>
              <a:effectLst>
                <a:outerShdw blurRad="38100" dist="38100" dir="2700000" algn="tl">
                  <a:srgbClr val="000000">
                    <a:alpha val="43137"/>
                  </a:srgbClr>
                </a:outerShdw>
              </a:effectLst>
              <a:latin typeface="Helvetica Neue"/>
              <a:cs typeface="Helvetica Neue"/>
            </a:endParaRPr>
          </a:p>
          <a:p>
            <a:pPr marL="0" marR="0" lvl="0" indent="0" algn="l" defTabSz="456775" rtl="0" eaLnBrk="1" fontAlgn="auto" latinLnBrk="0" hangingPunct="1">
              <a:lnSpc>
                <a:spcPct val="100000"/>
              </a:lnSpc>
              <a:spcBef>
                <a:spcPts val="0"/>
              </a:spcBef>
              <a:spcAft>
                <a:spcPts val="0"/>
              </a:spcAft>
              <a:buClrTx/>
              <a:buSzTx/>
              <a:buFontTx/>
              <a:buNone/>
              <a:tabLst/>
              <a:defRPr/>
            </a:pPr>
            <a:r>
              <a:rPr kumimoji="0" lang="en-GB" sz="220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Helvetica Neue"/>
                <a:ea typeface="+mn-ea"/>
                <a:cs typeface="Helvetica Neue"/>
              </a:rPr>
              <a:t>An average invoice on a household is </a:t>
            </a:r>
          </a:p>
          <a:p>
            <a:pPr lvl="0" defTabSz="456775">
              <a:defRPr/>
            </a:pPr>
            <a:r>
              <a:rPr lang="en-GB" sz="2200" dirty="0">
                <a:solidFill>
                  <a:srgbClr val="FFFFFF"/>
                </a:solidFill>
                <a:effectLst>
                  <a:outerShdw blurRad="38100" dist="38100" dir="2700000" algn="tl">
                    <a:srgbClr val="000000">
                      <a:alpha val="43137"/>
                    </a:srgbClr>
                  </a:outerShdw>
                </a:effectLst>
                <a:latin typeface="Helvetica Neue"/>
                <a:cs typeface="Helvetica Neue"/>
              </a:rPr>
              <a:t>14,47 </a:t>
            </a:r>
            <a:r>
              <a:rPr kumimoji="0" lang="en-GB" sz="220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Helvetica Neue"/>
                <a:ea typeface="+mn-ea"/>
                <a:cs typeface="Helvetica Neue"/>
              </a:rPr>
              <a:t>€ per month.</a:t>
            </a:r>
          </a:p>
        </p:txBody>
      </p:sp>
      <p:pic>
        <p:nvPicPr>
          <p:cNvPr id="9" name="Picture 8" descr="Untitled-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1980" y="3538590"/>
            <a:ext cx="1715966" cy="1711420"/>
          </a:xfrm>
          <a:prstGeom prst="rect">
            <a:avLst/>
          </a:prstGeom>
        </p:spPr>
      </p:pic>
      <p:sp>
        <p:nvSpPr>
          <p:cNvPr id="11" name="TextBox 3">
            <a:extLst>
              <a:ext uri="{FF2B5EF4-FFF2-40B4-BE49-F238E27FC236}">
                <a16:creationId xmlns:a16="http://schemas.microsoft.com/office/drawing/2014/main" id="{156A8CCE-9AB2-431D-92E9-E160FC4B8ADF}"/>
              </a:ext>
            </a:extLst>
          </p:cNvPr>
          <p:cNvSpPr txBox="1">
            <a:spLocks noChangeAspect="1"/>
          </p:cNvSpPr>
          <p:nvPr/>
        </p:nvSpPr>
        <p:spPr>
          <a:xfrm>
            <a:off x="6407696" y="811613"/>
            <a:ext cx="5472608" cy="5920263"/>
          </a:xfrm>
          <a:prstGeom prst="rect">
            <a:avLst/>
          </a:prstGeom>
          <a:solidFill>
            <a:srgbClr val="54B948"/>
          </a:solidFill>
        </p:spPr>
        <p:txBody>
          <a:bodyPr wrap="square" lIns="179861" tIns="35978" rIns="179861" bIns="179861" rtlCol="0">
            <a:noAutofit/>
          </a:bodyPr>
          <a:lstStyle/>
          <a:p>
            <a:pPr algn="just" defTabSz="648432"/>
            <a:r>
              <a:rPr lang="en-US" sz="2000" dirty="0">
                <a:solidFill>
                  <a:srgbClr val="FFFFFF"/>
                </a:solidFill>
                <a:latin typeface="Helvetica Neue"/>
                <a:cs typeface="Helvetica Neue"/>
              </a:rPr>
              <a:t>The bill issued covers more than </a:t>
            </a:r>
            <a:r>
              <a:rPr lang="sl-SI" sz="2000" dirty="0">
                <a:solidFill>
                  <a:srgbClr val="FFFFFF"/>
                </a:solidFill>
                <a:latin typeface="Helvetica Neue"/>
                <a:cs typeface="Helvetica Neue"/>
              </a:rPr>
              <a:t>ten</a:t>
            </a:r>
            <a:r>
              <a:rPr lang="en-US" sz="2000" dirty="0">
                <a:solidFill>
                  <a:srgbClr val="FFFFFF"/>
                </a:solidFill>
                <a:latin typeface="Helvetica Neue"/>
                <a:cs typeface="Helvetica Neue"/>
              </a:rPr>
              <a:t> </a:t>
            </a:r>
            <a:r>
              <a:rPr lang="sl-SI" sz="2000" dirty="0">
                <a:solidFill>
                  <a:srgbClr val="FFFFFF"/>
                </a:solidFill>
                <a:latin typeface="Helvetica Neue"/>
                <a:cs typeface="Helvetica Neue"/>
              </a:rPr>
              <a:t>WM</a:t>
            </a:r>
            <a:r>
              <a:rPr lang="en-US" sz="2000" dirty="0">
                <a:solidFill>
                  <a:srgbClr val="FFFFFF"/>
                </a:solidFill>
                <a:latin typeface="Helvetica Neue"/>
                <a:cs typeface="Helvetica Neue"/>
              </a:rPr>
              <a:t> services:</a:t>
            </a:r>
          </a:p>
          <a:p>
            <a:pPr algn="just" defTabSz="648432"/>
            <a:endParaRPr lang="en-US" sz="2000" dirty="0">
              <a:solidFill>
                <a:srgbClr val="FFFFFF"/>
              </a:solidFill>
              <a:latin typeface="Helvetica Neue"/>
              <a:cs typeface="Helvetica Neue"/>
            </a:endParaRPr>
          </a:p>
          <a:p>
            <a:pPr marL="342900" indent="-342900" algn="just" defTabSz="648432">
              <a:buFont typeface="Arial" panose="020B0604020202020204" pitchFamily="34" charset="0"/>
              <a:buChar char="•"/>
            </a:pPr>
            <a:r>
              <a:rPr lang="en-US" sz="2000" dirty="0">
                <a:solidFill>
                  <a:srgbClr val="FFFFFF"/>
                </a:solidFill>
                <a:latin typeface="Helvetica Neue"/>
                <a:cs typeface="Helvetica Neue"/>
              </a:rPr>
              <a:t>Door-to-door collection of four waste fractions</a:t>
            </a:r>
            <a:endParaRPr lang="sl-SI" sz="2000" dirty="0">
              <a:solidFill>
                <a:srgbClr val="FFFFFF"/>
              </a:solidFill>
              <a:latin typeface="Helvetica Neue"/>
              <a:cs typeface="Helvetica Neue"/>
            </a:endParaRPr>
          </a:p>
          <a:p>
            <a:pPr marL="342900" indent="-342900" algn="just" defTabSz="648432">
              <a:buFont typeface="Arial" panose="020B0604020202020204" pitchFamily="34" charset="0"/>
              <a:buChar char="•"/>
            </a:pPr>
            <a:r>
              <a:rPr lang="sl-SI" sz="2000" dirty="0" err="1">
                <a:solidFill>
                  <a:srgbClr val="FFFFFF"/>
                </a:solidFill>
                <a:latin typeface="Helvetica Neue"/>
                <a:cs typeface="Helvetica Neue"/>
              </a:rPr>
              <a:t>providing</a:t>
            </a:r>
            <a:r>
              <a:rPr lang="sl-SI" sz="2000" dirty="0">
                <a:solidFill>
                  <a:srgbClr val="FFFFFF"/>
                </a:solidFill>
                <a:latin typeface="Helvetica Neue"/>
                <a:cs typeface="Helvetica Neue"/>
              </a:rPr>
              <a:t> </a:t>
            </a:r>
            <a:r>
              <a:rPr lang="en-US" sz="2000" dirty="0">
                <a:solidFill>
                  <a:srgbClr val="FFFFFF"/>
                </a:solidFill>
                <a:latin typeface="Helvetica Neue"/>
                <a:cs typeface="Helvetica Neue"/>
              </a:rPr>
              <a:t>of waste collection bins</a:t>
            </a:r>
            <a:r>
              <a:rPr lang="sl-SI" sz="2000" dirty="0">
                <a:solidFill>
                  <a:srgbClr val="FFFFFF"/>
                </a:solidFill>
                <a:latin typeface="Helvetica Neue"/>
                <a:cs typeface="Helvetica Neue"/>
              </a:rPr>
              <a:t>;</a:t>
            </a:r>
          </a:p>
          <a:p>
            <a:pPr marL="342900" indent="-342900" algn="just" defTabSz="648432">
              <a:buFont typeface="Arial" panose="020B0604020202020204" pitchFamily="34" charset="0"/>
              <a:buChar char="•"/>
            </a:pPr>
            <a:r>
              <a:rPr lang="en-US" sz="2000" dirty="0">
                <a:solidFill>
                  <a:srgbClr val="FFFFFF"/>
                </a:solidFill>
                <a:latin typeface="Helvetica Neue"/>
                <a:cs typeface="Helvetica Neue"/>
              </a:rPr>
              <a:t>replacement of damaged bins;</a:t>
            </a:r>
          </a:p>
          <a:p>
            <a:pPr marL="342900" indent="-342900" algn="just" defTabSz="648432">
              <a:buFont typeface="Arial" panose="020B0604020202020204" pitchFamily="34" charset="0"/>
              <a:buChar char="•"/>
            </a:pPr>
            <a:r>
              <a:rPr lang="en-US" sz="2000" dirty="0">
                <a:solidFill>
                  <a:srgbClr val="FFFFFF"/>
                </a:solidFill>
                <a:latin typeface="Helvetica Neue"/>
                <a:cs typeface="Helvetica Neue"/>
              </a:rPr>
              <a:t>cleaning of bio waste bins;</a:t>
            </a:r>
          </a:p>
          <a:p>
            <a:pPr marL="342900" indent="-342900" algn="just" defTabSz="648432">
              <a:buFont typeface="Arial" panose="020B0604020202020204" pitchFamily="34" charset="0"/>
              <a:buChar char="•"/>
            </a:pPr>
            <a:r>
              <a:rPr lang="en-US" sz="2000" dirty="0">
                <a:solidFill>
                  <a:srgbClr val="FFFFFF"/>
                </a:solidFill>
                <a:latin typeface="Helvetica Neue"/>
                <a:cs typeface="Helvetica Neue"/>
              </a:rPr>
              <a:t>waste collection at eco-islands;</a:t>
            </a:r>
          </a:p>
          <a:p>
            <a:pPr marL="342900" indent="-342900" algn="just" defTabSz="648432">
              <a:buFont typeface="Arial" panose="020B0604020202020204" pitchFamily="34" charset="0"/>
              <a:buChar char="•"/>
            </a:pPr>
            <a:r>
              <a:rPr lang="en-US" sz="2000" dirty="0">
                <a:solidFill>
                  <a:srgbClr val="FFFFFF"/>
                </a:solidFill>
                <a:latin typeface="Helvetica Neue"/>
                <a:cs typeface="Helvetica Neue"/>
              </a:rPr>
              <a:t>waste collection at waste collection </a:t>
            </a:r>
            <a:r>
              <a:rPr lang="en-US" sz="2000" dirty="0" err="1">
                <a:solidFill>
                  <a:srgbClr val="FFFFFF"/>
                </a:solidFill>
                <a:latin typeface="Helvetica Neue"/>
                <a:cs typeface="Helvetica Neue"/>
              </a:rPr>
              <a:t>centres</a:t>
            </a:r>
            <a:r>
              <a:rPr lang="en-US" sz="2000" dirty="0">
                <a:solidFill>
                  <a:srgbClr val="FFFFFF"/>
                </a:solidFill>
                <a:latin typeface="Helvetica Neue"/>
                <a:cs typeface="Helvetica Neue"/>
              </a:rPr>
              <a:t>;</a:t>
            </a:r>
          </a:p>
          <a:p>
            <a:pPr marL="342900" indent="-342900" algn="just" defTabSz="648432">
              <a:buFont typeface="Arial" panose="020B0604020202020204" pitchFamily="34" charset="0"/>
              <a:buChar char="•"/>
            </a:pPr>
            <a:r>
              <a:rPr lang="en-US" sz="2000" dirty="0">
                <a:solidFill>
                  <a:srgbClr val="FFFFFF"/>
                </a:solidFill>
                <a:latin typeface="Helvetica Neue"/>
                <a:cs typeface="Helvetica Neue"/>
              </a:rPr>
              <a:t>collection of bulky items; </a:t>
            </a:r>
          </a:p>
          <a:p>
            <a:pPr marL="342900" indent="-342900" algn="just" defTabSz="648432">
              <a:buFont typeface="Arial" panose="020B0604020202020204" pitchFamily="34" charset="0"/>
              <a:buChar char="•"/>
            </a:pPr>
            <a:r>
              <a:rPr lang="en-US" sz="2000" dirty="0">
                <a:solidFill>
                  <a:srgbClr val="FFFFFF"/>
                </a:solidFill>
                <a:latin typeface="Helvetica Neue"/>
                <a:cs typeface="Helvetica Neue"/>
              </a:rPr>
              <a:t>collection of hazardous household waste;</a:t>
            </a:r>
          </a:p>
          <a:p>
            <a:pPr marL="342900" indent="-342900" algn="just" defTabSz="648432">
              <a:buFont typeface="Arial" panose="020B0604020202020204" pitchFamily="34" charset="0"/>
              <a:buChar char="•"/>
            </a:pPr>
            <a:r>
              <a:rPr lang="sl-SI" sz="2000" dirty="0" err="1">
                <a:solidFill>
                  <a:srgbClr val="FFFFFF"/>
                </a:solidFill>
                <a:latin typeface="Helvetica Neue"/>
                <a:cs typeface="Helvetica Neue"/>
              </a:rPr>
              <a:t>cost</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of</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all</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infrastucture</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facilities</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waste</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collection</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processing</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and</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disposal</a:t>
            </a:r>
            <a:r>
              <a:rPr lang="sl-SI" sz="2000" dirty="0">
                <a:solidFill>
                  <a:srgbClr val="FFFFFF"/>
                </a:solidFill>
                <a:latin typeface="Helvetica Neue"/>
                <a:cs typeface="Helvetica Neue"/>
              </a:rPr>
              <a:t>)</a:t>
            </a:r>
            <a:r>
              <a:rPr lang="en-US" sz="2000" dirty="0">
                <a:solidFill>
                  <a:srgbClr val="FFFFFF"/>
                </a:solidFill>
                <a:latin typeface="Helvetica Neue"/>
                <a:cs typeface="Helvetica Neue"/>
              </a:rPr>
              <a:t>;</a:t>
            </a:r>
            <a:endParaRPr lang="sl-SI" sz="2000" dirty="0">
              <a:solidFill>
                <a:srgbClr val="FFFFFF"/>
              </a:solidFill>
              <a:latin typeface="Helvetica Neue"/>
              <a:cs typeface="Helvetica Neue"/>
            </a:endParaRPr>
          </a:p>
          <a:p>
            <a:pPr marL="342900" indent="-342900" algn="just" defTabSz="648432">
              <a:buFont typeface="Arial" panose="020B0604020202020204" pitchFamily="34" charset="0"/>
              <a:buChar char="•"/>
            </a:pPr>
            <a:r>
              <a:rPr lang="sl-SI" sz="2000" dirty="0" err="1">
                <a:solidFill>
                  <a:srgbClr val="FFFFFF"/>
                </a:solidFill>
                <a:latin typeface="Helvetica Neue"/>
                <a:cs typeface="Helvetica Neue"/>
              </a:rPr>
              <a:t>waste</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processing</a:t>
            </a:r>
            <a:r>
              <a:rPr lang="sl-SI" sz="2000" dirty="0">
                <a:solidFill>
                  <a:srgbClr val="FFFFFF"/>
                </a:solidFill>
                <a:latin typeface="Helvetica Neue"/>
                <a:cs typeface="Helvetica Neue"/>
              </a:rPr>
              <a:t>;</a:t>
            </a:r>
            <a:endParaRPr lang="en-US" sz="2000" dirty="0">
              <a:solidFill>
                <a:srgbClr val="FFFFFF"/>
              </a:solidFill>
              <a:latin typeface="Helvetica Neue"/>
              <a:cs typeface="Helvetica Neue"/>
            </a:endParaRPr>
          </a:p>
          <a:p>
            <a:pPr marL="342900" indent="-342900" algn="just" defTabSz="648432">
              <a:buFont typeface="Arial" panose="020B0604020202020204" pitchFamily="34" charset="0"/>
              <a:buChar char="•"/>
            </a:pPr>
            <a:r>
              <a:rPr lang="en-US" sz="2000" dirty="0">
                <a:solidFill>
                  <a:srgbClr val="FFFFFF"/>
                </a:solidFill>
                <a:latin typeface="Helvetica Neue"/>
                <a:cs typeface="Helvetica Neue"/>
              </a:rPr>
              <a:t>waste disposal</a:t>
            </a:r>
            <a:r>
              <a:rPr lang="sl-SI" sz="2000" dirty="0">
                <a:solidFill>
                  <a:srgbClr val="FFFFFF"/>
                </a:solidFill>
                <a:latin typeface="Helvetica Neue"/>
                <a:cs typeface="Helvetica Neue"/>
              </a:rPr>
              <a:t>;</a:t>
            </a:r>
          </a:p>
          <a:p>
            <a:pPr marL="342900" indent="-342900" algn="just" defTabSz="648432">
              <a:buFont typeface="Arial" panose="020B0604020202020204" pitchFamily="34" charset="0"/>
              <a:buChar char="•"/>
            </a:pPr>
            <a:r>
              <a:rPr lang="sl-SI" sz="2000" dirty="0" err="1">
                <a:solidFill>
                  <a:srgbClr val="FFFFFF"/>
                </a:solidFill>
                <a:latin typeface="Helvetica Neue"/>
                <a:cs typeface="Helvetica Neue"/>
              </a:rPr>
              <a:t>communication</a:t>
            </a:r>
            <a:r>
              <a:rPr lang="sl-SI" sz="2000" dirty="0">
                <a:solidFill>
                  <a:srgbClr val="FFFFFF"/>
                </a:solidFill>
                <a:latin typeface="Helvetica Neue"/>
                <a:cs typeface="Helvetica Neue"/>
              </a:rPr>
              <a:t>;</a:t>
            </a:r>
          </a:p>
          <a:p>
            <a:pPr marL="342900" indent="-342900" algn="just" defTabSz="648432">
              <a:buFont typeface="Arial" panose="020B0604020202020204" pitchFamily="34" charset="0"/>
              <a:buChar char="•"/>
            </a:pPr>
            <a:r>
              <a:rPr lang="sl-SI" sz="2000" dirty="0" err="1">
                <a:solidFill>
                  <a:srgbClr val="FFFFFF"/>
                </a:solidFill>
                <a:latin typeface="Helvetica Neue"/>
                <a:cs typeface="Helvetica Neue"/>
              </a:rPr>
              <a:t>invoice</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and</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billing</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services</a:t>
            </a:r>
            <a:r>
              <a:rPr lang="sl-SI" sz="2000" dirty="0">
                <a:solidFill>
                  <a:srgbClr val="FFFFFF"/>
                </a:solidFill>
                <a:latin typeface="Helvetica Neue"/>
                <a:cs typeface="Helvetica Neue"/>
              </a:rPr>
              <a:t>, </a:t>
            </a:r>
            <a:r>
              <a:rPr lang="en-US" sz="2000" dirty="0">
                <a:solidFill>
                  <a:srgbClr val="FFFFFF"/>
                </a:solidFill>
                <a:latin typeface="Helvetica Neue"/>
                <a:cs typeface="Helvetica Neue"/>
              </a:rPr>
              <a:t>etc.</a:t>
            </a:r>
            <a:endParaRPr lang="sl-SI" sz="2000" dirty="0">
              <a:solidFill>
                <a:srgbClr val="FFFFFF"/>
              </a:solidFill>
              <a:latin typeface="Helvetica Neue"/>
              <a:cs typeface="Helvetica Neue"/>
            </a:endParaRPr>
          </a:p>
          <a:p>
            <a:pPr marL="342900" indent="-342900" algn="just" defTabSz="648432">
              <a:buFont typeface="Arial" panose="020B0604020202020204" pitchFamily="34" charset="0"/>
              <a:buChar char="•"/>
            </a:pPr>
            <a:endParaRPr lang="en-US" sz="2400" dirty="0">
              <a:solidFill>
                <a:srgbClr val="FFFFFF"/>
              </a:solidFill>
              <a:latin typeface="Helvetica Neue"/>
              <a:cs typeface="Helvetica Neue"/>
            </a:endParaRPr>
          </a:p>
        </p:txBody>
      </p:sp>
    </p:spTree>
    <p:extLst>
      <p:ext uri="{BB962C8B-B14F-4D97-AF65-F5344CB8AC3E}">
        <p14:creationId xmlns:p14="http://schemas.microsoft.com/office/powerpoint/2010/main" val="281331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11"/>
                                        </p:tgtEl>
                                        <p:attrNameLst>
                                          <p:attrName>style.visibility</p:attrName>
                                        </p:attrNameLst>
                                      </p:cBhvr>
                                      <p:to>
                                        <p:strVal val="visible"/>
                                      </p:to>
                                    </p:set>
                                    <p:animEffect transition="in" filter="fade">
                                      <p:cBhvr>
                                        <p:cTn id="10" dur="8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301" t="218" r="301" b="32903"/>
          <a:stretch/>
        </p:blipFill>
        <p:spPr>
          <a:xfrm>
            <a:off x="-36786" y="670732"/>
            <a:ext cx="12218276" cy="6187268"/>
          </a:xfrm>
          <a:prstGeom prst="rect">
            <a:avLst/>
          </a:prstGeom>
        </p:spPr>
      </p:pic>
      <p:sp>
        <p:nvSpPr>
          <p:cNvPr id="5" name="Ograda vsebine 4"/>
          <p:cNvSpPr>
            <a:spLocks noGrp="1"/>
          </p:cNvSpPr>
          <p:nvPr>
            <p:ph sz="half" idx="2"/>
          </p:nvPr>
        </p:nvSpPr>
        <p:spPr>
          <a:xfrm>
            <a:off x="6501392" y="135211"/>
            <a:ext cx="3709410" cy="6187268"/>
          </a:xfrm>
        </p:spPr>
        <p:txBody>
          <a:bodyPr>
            <a:noAutofit/>
          </a:bodyPr>
          <a:lstStyle/>
          <a:p>
            <a:pPr marL="0" indent="0">
              <a:buNone/>
            </a:pPr>
            <a:endParaRPr lang="sl-SI" sz="2604" b="1" dirty="0">
              <a:solidFill>
                <a:schemeClr val="bg1"/>
              </a:solidFill>
            </a:endParaRPr>
          </a:p>
          <a:p>
            <a:pPr marL="0" indent="0">
              <a:buNone/>
            </a:pPr>
            <a:endParaRPr lang="sl-SI" sz="2604" b="1" dirty="0">
              <a:solidFill>
                <a:schemeClr val="bg1"/>
              </a:solidFill>
            </a:endParaRPr>
          </a:p>
        </p:txBody>
      </p:sp>
      <p:pic>
        <p:nvPicPr>
          <p:cNvPr id="7" name="Picture 4" descr="S:\UserSkupni\FOTOGRAFIJE\februar_2015_foto_publikacija\DSC_170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2373" y="822746"/>
            <a:ext cx="3913987" cy="5883239"/>
          </a:xfrm>
          <a:prstGeom prst="rect">
            <a:avLst/>
          </a:prstGeom>
          <a:noFill/>
          <a:extLst>
            <a:ext uri="{909E8E84-426E-40DD-AFC4-6F175D3DCCD1}">
              <a14:hiddenFill xmlns:a14="http://schemas.microsoft.com/office/drawing/2010/main">
                <a:solidFill>
                  <a:srgbClr val="FFFFFF"/>
                </a:solidFill>
              </a14:hiddenFill>
            </a:ext>
          </a:extLst>
        </p:spPr>
      </p:pic>
      <p:sp>
        <p:nvSpPr>
          <p:cNvPr id="4" name="Pravokotnik 3"/>
          <p:cNvSpPr/>
          <p:nvPr/>
        </p:nvSpPr>
        <p:spPr>
          <a:xfrm>
            <a:off x="560451" y="1149745"/>
            <a:ext cx="2215428" cy="1202005"/>
          </a:xfrm>
          <a:prstGeom prst="rect">
            <a:avLst/>
          </a:prstGeom>
        </p:spPr>
        <p:txBody>
          <a:bodyPr wrap="none" lIns="64332" tIns="32167" rIns="64332" bIns="32167">
            <a:spAutoFit/>
          </a:bodyPr>
          <a:lstStyle/>
          <a:p>
            <a:pPr defTabSz="456212"/>
            <a:r>
              <a:rPr lang="sl-SI" sz="2463" b="1" dirty="0">
                <a:solidFill>
                  <a:prstClr val="white"/>
                </a:solidFill>
                <a:latin typeface="Helvetica Neue"/>
              </a:rPr>
              <a:t>U</a:t>
            </a:r>
            <a:r>
              <a:rPr lang="en-US" sz="2463" b="1" dirty="0" err="1">
                <a:solidFill>
                  <a:prstClr val="white"/>
                </a:solidFill>
                <a:latin typeface="Helvetica Neue"/>
              </a:rPr>
              <a:t>nderground</a:t>
            </a:r>
            <a:r>
              <a:rPr lang="en-US" sz="2463" b="1" dirty="0">
                <a:solidFill>
                  <a:prstClr val="white"/>
                </a:solidFill>
                <a:latin typeface="Helvetica Neue"/>
              </a:rPr>
              <a:t> </a:t>
            </a:r>
            <a:endParaRPr lang="sl-SI" sz="2463" b="1" dirty="0">
              <a:solidFill>
                <a:prstClr val="white"/>
              </a:solidFill>
              <a:latin typeface="Helvetica Neue"/>
            </a:endParaRPr>
          </a:p>
          <a:p>
            <a:pPr defTabSz="456212"/>
            <a:r>
              <a:rPr lang="sl-SI" sz="2463" b="1" dirty="0">
                <a:solidFill>
                  <a:prstClr val="white"/>
                </a:solidFill>
                <a:latin typeface="Helvetica Neue"/>
              </a:rPr>
              <a:t>c</a:t>
            </a:r>
            <a:r>
              <a:rPr lang="en-US" sz="2463" b="1" dirty="0" err="1">
                <a:solidFill>
                  <a:prstClr val="white"/>
                </a:solidFill>
                <a:latin typeface="Helvetica Neue"/>
              </a:rPr>
              <a:t>ollection</a:t>
            </a:r>
            <a:r>
              <a:rPr lang="en-US" sz="2463" b="1" dirty="0">
                <a:solidFill>
                  <a:prstClr val="white"/>
                </a:solidFill>
                <a:latin typeface="Helvetica Neue"/>
              </a:rPr>
              <a:t> </a:t>
            </a:r>
            <a:endParaRPr lang="sl-SI" sz="2463" b="1" dirty="0">
              <a:solidFill>
                <a:prstClr val="white"/>
              </a:solidFill>
              <a:latin typeface="Helvetica Neue"/>
            </a:endParaRPr>
          </a:p>
          <a:p>
            <a:pPr defTabSz="456212"/>
            <a:r>
              <a:rPr lang="en-US" sz="2463" b="1" dirty="0">
                <a:solidFill>
                  <a:prstClr val="white"/>
                </a:solidFill>
                <a:latin typeface="Helvetica Neue"/>
              </a:rPr>
              <a:t>units</a:t>
            </a:r>
            <a:endParaRPr lang="sl-SI" sz="2463" dirty="0">
              <a:solidFill>
                <a:prstClr val="white"/>
              </a:solidFill>
              <a:latin typeface="Helvetica Neue"/>
            </a:endParaRPr>
          </a:p>
        </p:txBody>
      </p:sp>
      <p:sp>
        <p:nvSpPr>
          <p:cNvPr id="10" name="Pravokotnik 9"/>
          <p:cNvSpPr/>
          <p:nvPr/>
        </p:nvSpPr>
        <p:spPr>
          <a:xfrm>
            <a:off x="4223169" y="1750747"/>
            <a:ext cx="3437975" cy="3356504"/>
          </a:xfrm>
          <a:prstGeom prst="rect">
            <a:avLst/>
          </a:prstGeom>
        </p:spPr>
        <p:txBody>
          <a:bodyPr wrap="square" lIns="64332" tIns="32167" rIns="64332" bIns="32167">
            <a:spAutoFit/>
          </a:bodyPr>
          <a:lstStyle/>
          <a:p>
            <a:pPr defTabSz="456212"/>
            <a:endParaRPr lang="sl-SI" sz="1970" dirty="0">
              <a:solidFill>
                <a:prstClr val="white"/>
              </a:solidFill>
              <a:latin typeface="Helvetica Neue"/>
            </a:endParaRPr>
          </a:p>
          <a:p>
            <a:pPr defTabSz="456212"/>
            <a:endParaRPr lang="sl-SI" sz="1970" dirty="0">
              <a:solidFill>
                <a:prstClr val="white"/>
              </a:solidFill>
              <a:latin typeface="Helvetica Neue"/>
            </a:endParaRPr>
          </a:p>
          <a:p>
            <a:pPr algn="just" defTabSz="456212"/>
            <a:r>
              <a:rPr lang="en-US" sz="1970" dirty="0">
                <a:solidFill>
                  <a:prstClr val="white"/>
                </a:solidFill>
                <a:latin typeface="Helvetica Neue"/>
              </a:rPr>
              <a:t>For users of underground </a:t>
            </a:r>
            <a:r>
              <a:rPr lang="sl-SI" sz="1970" dirty="0">
                <a:solidFill>
                  <a:prstClr val="white"/>
                </a:solidFill>
                <a:latin typeface="Helvetica Neue"/>
              </a:rPr>
              <a:t>c</a:t>
            </a:r>
            <a:r>
              <a:rPr lang="en-US" sz="1970" dirty="0" err="1">
                <a:solidFill>
                  <a:prstClr val="white"/>
                </a:solidFill>
                <a:latin typeface="Helvetica Neue"/>
              </a:rPr>
              <a:t>ollection</a:t>
            </a:r>
            <a:r>
              <a:rPr lang="en-US" sz="1970" dirty="0">
                <a:solidFill>
                  <a:prstClr val="white"/>
                </a:solidFill>
                <a:latin typeface="Helvetica Neue"/>
              </a:rPr>
              <a:t> units,</a:t>
            </a:r>
            <a:r>
              <a:rPr lang="sl-SI" sz="1970" dirty="0">
                <a:solidFill>
                  <a:prstClr val="white"/>
                </a:solidFill>
                <a:latin typeface="Helvetica Neue"/>
              </a:rPr>
              <a:t> </a:t>
            </a:r>
            <a:r>
              <a:rPr lang="en-US" sz="1970" b="1" dirty="0">
                <a:solidFill>
                  <a:prstClr val="white"/>
                </a:solidFill>
                <a:latin typeface="Helvetica Neue"/>
              </a:rPr>
              <a:t>the actual number of disposals per month</a:t>
            </a:r>
            <a:r>
              <a:rPr lang="sl-SI" sz="1970" b="1" dirty="0">
                <a:solidFill>
                  <a:prstClr val="white"/>
                </a:solidFill>
                <a:latin typeface="Helvetica Neue"/>
              </a:rPr>
              <a:t> </a:t>
            </a:r>
            <a:r>
              <a:rPr lang="en-US" sz="1970" dirty="0">
                <a:solidFill>
                  <a:prstClr val="white"/>
                </a:solidFill>
                <a:latin typeface="Helvetica Neue"/>
              </a:rPr>
              <a:t>is billed, but no fewer than </a:t>
            </a:r>
            <a:r>
              <a:rPr lang="en-US" sz="1970" b="1" dirty="0">
                <a:solidFill>
                  <a:prstClr val="white"/>
                </a:solidFill>
                <a:latin typeface="Helvetica Neue"/>
              </a:rPr>
              <a:t>six for residual</a:t>
            </a:r>
            <a:r>
              <a:rPr lang="sl-SI" sz="1970" b="1" dirty="0">
                <a:solidFill>
                  <a:prstClr val="white"/>
                </a:solidFill>
                <a:latin typeface="Helvetica Neue"/>
              </a:rPr>
              <a:t> </a:t>
            </a:r>
            <a:r>
              <a:rPr lang="en-US" sz="1970" b="1" dirty="0">
                <a:solidFill>
                  <a:prstClr val="white"/>
                </a:solidFill>
                <a:latin typeface="Helvetica Neue"/>
              </a:rPr>
              <a:t>waste </a:t>
            </a:r>
            <a:r>
              <a:rPr lang="en-US" sz="1970" dirty="0">
                <a:solidFill>
                  <a:prstClr val="white"/>
                </a:solidFill>
                <a:latin typeface="Helvetica Neue"/>
              </a:rPr>
              <a:t>and </a:t>
            </a:r>
            <a:r>
              <a:rPr lang="sl-SI" sz="1970" b="1" dirty="0" err="1">
                <a:solidFill>
                  <a:prstClr val="white"/>
                </a:solidFill>
                <a:latin typeface="Helvetica Neue"/>
              </a:rPr>
              <a:t>eight</a:t>
            </a:r>
            <a:r>
              <a:rPr lang="en-US" sz="1970" b="1" dirty="0">
                <a:solidFill>
                  <a:prstClr val="white"/>
                </a:solidFill>
                <a:latin typeface="Helvetica Neue"/>
              </a:rPr>
              <a:t> for biological waste</a:t>
            </a:r>
            <a:r>
              <a:rPr lang="en-US" sz="1970" dirty="0">
                <a:solidFill>
                  <a:prstClr val="white"/>
                </a:solidFill>
                <a:latin typeface="Helvetica Neue"/>
              </a:rPr>
              <a:t>. </a:t>
            </a:r>
            <a:endParaRPr lang="sl-SI" sz="1970" dirty="0">
              <a:solidFill>
                <a:prstClr val="white"/>
              </a:solidFill>
              <a:latin typeface="Helvetica Neue"/>
            </a:endParaRPr>
          </a:p>
          <a:p>
            <a:pPr algn="just" defTabSz="456212"/>
            <a:endParaRPr lang="sl-SI" sz="1689" dirty="0">
              <a:solidFill>
                <a:prstClr val="white"/>
              </a:solidFill>
              <a:latin typeface="Helvetica Neue"/>
            </a:endParaRPr>
          </a:p>
          <a:p>
            <a:pPr algn="just" defTabSz="456212"/>
            <a:r>
              <a:rPr lang="en-US" sz="1970" dirty="0">
                <a:solidFill>
                  <a:prstClr val="white"/>
                </a:solidFill>
                <a:latin typeface="Helvetica Neue"/>
              </a:rPr>
              <a:t>Every</a:t>
            </a:r>
            <a:r>
              <a:rPr lang="sl-SI" sz="1970" dirty="0">
                <a:solidFill>
                  <a:prstClr val="white"/>
                </a:solidFill>
                <a:latin typeface="Helvetica Neue"/>
              </a:rPr>
              <a:t> </a:t>
            </a:r>
            <a:r>
              <a:rPr lang="en-US" sz="1970" dirty="0">
                <a:solidFill>
                  <a:prstClr val="white"/>
                </a:solidFill>
                <a:latin typeface="Helvetica Neue"/>
              </a:rPr>
              <a:t>active card is billed</a:t>
            </a:r>
            <a:r>
              <a:rPr lang="sl-SI" sz="1970" dirty="0">
                <a:solidFill>
                  <a:prstClr val="white"/>
                </a:solidFill>
                <a:latin typeface="Helvetica Neue"/>
              </a:rPr>
              <a:t>.</a:t>
            </a:r>
            <a:endParaRPr lang="sl-SI" sz="1970" dirty="0">
              <a:solidFill>
                <a:prstClr val="black"/>
              </a:solidFill>
            </a:endParaRPr>
          </a:p>
        </p:txBody>
      </p:sp>
      <p:sp>
        <p:nvSpPr>
          <p:cNvPr id="8" name="Pravokotnik 7" descr="U:\Nina Sankovič\FOTKE\vse_matjaz_2012\DSC_6332.jpg">
            <a:extLst>
              <a:ext uri="{FF2B5EF4-FFF2-40B4-BE49-F238E27FC236}">
                <a16:creationId xmlns:a16="http://schemas.microsoft.com/office/drawing/2014/main" id="{792B313A-9D20-4987-A4B8-BE86D9DE0834}"/>
              </a:ext>
            </a:extLst>
          </p:cNvPr>
          <p:cNvSpPr/>
          <p:nvPr/>
        </p:nvSpPr>
        <p:spPr>
          <a:xfrm>
            <a:off x="249471" y="3910698"/>
            <a:ext cx="3630593" cy="2795287"/>
          </a:xfrm>
          <a:prstGeom prst="rect">
            <a:avLst/>
          </a:prstGeom>
          <a:blipFill>
            <a:blip r:embed="rId5" cstate="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spTree>
    <p:extLst>
      <p:ext uri="{BB962C8B-B14F-4D97-AF65-F5344CB8AC3E}">
        <p14:creationId xmlns:p14="http://schemas.microsoft.com/office/powerpoint/2010/main" val="30348145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rotWithShape="1">
          <a:blip r:embed="rId2" cstate="print">
            <a:extLst>
              <a:ext uri="{28A0092B-C50C-407E-A947-70E740481C1C}">
                <a14:useLocalDpi xmlns:a14="http://schemas.microsoft.com/office/drawing/2010/main" val="0"/>
              </a:ext>
            </a:extLst>
          </a:blip>
          <a:srcRect t="3621" b="28621"/>
          <a:stretch/>
        </p:blipFill>
        <p:spPr>
          <a:xfrm>
            <a:off x="0" y="662153"/>
            <a:ext cx="12192000" cy="6195848"/>
          </a:xfrm>
          <a:prstGeom prst="rect">
            <a:avLst/>
          </a:prstGeom>
        </p:spPr>
      </p:pic>
      <p:sp>
        <p:nvSpPr>
          <p:cNvPr id="5" name="Pravokotnik 4"/>
          <p:cNvSpPr/>
          <p:nvPr/>
        </p:nvSpPr>
        <p:spPr>
          <a:xfrm>
            <a:off x="6444343" y="1771338"/>
            <a:ext cx="4788024" cy="954107"/>
          </a:xfrm>
          <a:prstGeom prst="rect">
            <a:avLst/>
          </a:prstGeom>
        </p:spPr>
        <p:txBody>
          <a:bodyPr wrap="square">
            <a:spAutoFit/>
          </a:bodyPr>
          <a:lstStyle/>
          <a:p>
            <a:pPr defTabSz="648581"/>
            <a:r>
              <a:rPr lang="sl-SI" sz="2800" dirty="0" err="1">
                <a:solidFill>
                  <a:prstClr val="white"/>
                </a:solidFill>
                <a:latin typeface="Helvetica Neue"/>
                <a:cs typeface="Helvetica Neue"/>
              </a:rPr>
              <a:t>Waste</a:t>
            </a:r>
            <a:r>
              <a:rPr lang="sl-SI" sz="2800" dirty="0">
                <a:solidFill>
                  <a:prstClr val="white"/>
                </a:solidFill>
                <a:latin typeface="Helvetica Neue"/>
                <a:cs typeface="Helvetica Neue"/>
              </a:rPr>
              <a:t> </a:t>
            </a:r>
            <a:r>
              <a:rPr lang="sl-SI" sz="2800" dirty="0" err="1">
                <a:solidFill>
                  <a:prstClr val="white"/>
                </a:solidFill>
                <a:latin typeface="Helvetica Neue"/>
                <a:cs typeface="Helvetica Neue"/>
              </a:rPr>
              <a:t>processing</a:t>
            </a:r>
            <a:r>
              <a:rPr lang="sl-SI" sz="2800" dirty="0">
                <a:solidFill>
                  <a:prstClr val="white"/>
                </a:solidFill>
                <a:latin typeface="Helvetica Neue"/>
                <a:cs typeface="Helvetica Neue"/>
              </a:rPr>
              <a:t> in MBT </a:t>
            </a:r>
            <a:r>
              <a:rPr lang="sl-SI" sz="2800" dirty="0" err="1">
                <a:solidFill>
                  <a:prstClr val="white"/>
                </a:solidFill>
                <a:latin typeface="Helvetica Neue"/>
                <a:cs typeface="Helvetica Neue"/>
              </a:rPr>
              <a:t>plant</a:t>
            </a:r>
            <a:r>
              <a:rPr lang="sl-SI" sz="2800" dirty="0">
                <a:solidFill>
                  <a:prstClr val="white"/>
                </a:solidFill>
                <a:latin typeface="Helvetica Neue"/>
                <a:cs typeface="Helvetica Neue"/>
              </a:rPr>
              <a:t> - RCERO</a:t>
            </a:r>
            <a:endParaRPr lang="en-US" sz="2800" dirty="0">
              <a:solidFill>
                <a:prstClr val="white"/>
              </a:solidFill>
              <a:latin typeface="Helvetica Neue"/>
              <a:cs typeface="Helvetica Neue"/>
            </a:endParaRPr>
          </a:p>
        </p:txBody>
      </p:sp>
      <p:pic>
        <p:nvPicPr>
          <p:cNvPr id="4" name="Picture 2" descr="S:\UserSkupni\FOTOGRAFIJE\Rcero geavis\RCERO Ljubljana - Kopija.jpg">
            <a:extLst>
              <a:ext uri="{FF2B5EF4-FFF2-40B4-BE49-F238E27FC236}">
                <a16:creationId xmlns:a16="http://schemas.microsoft.com/office/drawing/2014/main" id="{54EE1EC9-7930-497B-B231-99AA9CE66B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926" b="15768"/>
          <a:stretch/>
        </p:blipFill>
        <p:spPr bwMode="auto">
          <a:xfrm>
            <a:off x="6444343" y="3604695"/>
            <a:ext cx="5529943" cy="3009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857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28828"/>
          <a:stretch/>
        </p:blipFill>
        <p:spPr>
          <a:xfrm>
            <a:off x="0" y="677917"/>
            <a:ext cx="12192000" cy="6524760"/>
          </a:xfrm>
          <a:prstGeom prst="rect">
            <a:avLst/>
          </a:prstGeom>
        </p:spPr>
      </p:pic>
      <p:sp>
        <p:nvSpPr>
          <p:cNvPr id="4" name="TextBox 3"/>
          <p:cNvSpPr txBox="1">
            <a:spLocks noChangeAspect="1"/>
          </p:cNvSpPr>
          <p:nvPr/>
        </p:nvSpPr>
        <p:spPr>
          <a:xfrm>
            <a:off x="187562" y="892693"/>
            <a:ext cx="2268891" cy="2402300"/>
          </a:xfrm>
          <a:prstGeom prst="rect">
            <a:avLst/>
          </a:prstGeom>
          <a:solidFill>
            <a:srgbClr val="50B848"/>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5669" tIns="25282" rIns="125669" bIns="125669" rtlCol="0">
            <a:noAutofit/>
          </a:bodyPr>
          <a:lstStyle/>
          <a:p>
            <a:pPr defTabSz="452951">
              <a:defRPr/>
            </a:pPr>
            <a:endParaRPr lang="en-US" sz="1100" b="1" baseline="30000" dirty="0">
              <a:solidFill>
                <a:prstClr val="black"/>
              </a:solidFill>
              <a:latin typeface="Helvetica Neue"/>
              <a:cs typeface="Helvetica Neue"/>
            </a:endParaRPr>
          </a:p>
          <a:p>
            <a:pPr defTabSz="646698">
              <a:defRPr/>
            </a:pPr>
            <a:r>
              <a:rPr lang="en-US" sz="2400" b="1" dirty="0">
                <a:solidFill>
                  <a:prstClr val="white"/>
                </a:solidFill>
                <a:latin typeface="Helvetica Neue"/>
                <a:cs typeface="Helvetica Neue"/>
              </a:rPr>
              <a:t>Mechanical-biological facilities for waste processing</a:t>
            </a:r>
          </a:p>
        </p:txBody>
      </p:sp>
      <p:sp>
        <p:nvSpPr>
          <p:cNvPr id="5" name="TextBox 4"/>
          <p:cNvSpPr txBox="1">
            <a:spLocks noChangeAspect="1"/>
          </p:cNvSpPr>
          <p:nvPr/>
        </p:nvSpPr>
        <p:spPr>
          <a:xfrm>
            <a:off x="6625378" y="892693"/>
            <a:ext cx="5256567" cy="3411293"/>
          </a:xfrm>
          <a:prstGeom prst="rect">
            <a:avLst/>
          </a:prstGeom>
          <a:solidFill>
            <a:srgbClr val="FFFF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5669" tIns="25282" rIns="125669" bIns="125669" rtlCol="0">
            <a:noAutofit/>
          </a:bodyPr>
          <a:lstStyle/>
          <a:p>
            <a:pPr defTabSz="452951">
              <a:defRPr/>
            </a:pPr>
            <a:endParaRPr lang="en-US" sz="997" dirty="0">
              <a:solidFill>
                <a:prstClr val="white"/>
              </a:solidFill>
              <a:latin typeface="Helvetica Neue"/>
              <a:cs typeface="Helvetica Neue"/>
            </a:endParaRPr>
          </a:p>
          <a:p>
            <a:pPr marL="512560" indent="-512560" defTabSz="646698">
              <a:buFont typeface="+mj-lt"/>
              <a:buAutoNum type="arabicPeriod"/>
              <a:defRPr/>
            </a:pPr>
            <a:r>
              <a:rPr lang="en-US" sz="2394" dirty="0">
                <a:solidFill>
                  <a:prstClr val="black"/>
                </a:solidFill>
                <a:latin typeface="Calibri"/>
                <a:cs typeface="Arial" charset="0"/>
              </a:rPr>
              <a:t>Treatment of mixed household </a:t>
            </a:r>
            <a:r>
              <a:rPr lang="en-US" sz="2394" b="1" dirty="0">
                <a:solidFill>
                  <a:prstClr val="black"/>
                </a:solidFill>
                <a:latin typeface="Calibri"/>
                <a:cs typeface="Arial" charset="0"/>
              </a:rPr>
              <a:t>residual waste</a:t>
            </a:r>
            <a:r>
              <a:rPr lang="en-US" sz="2394" dirty="0">
                <a:solidFill>
                  <a:prstClr val="black"/>
                </a:solidFill>
                <a:latin typeface="Calibri"/>
                <a:cs typeface="Arial" charset="0"/>
              </a:rPr>
              <a:t> and waste from small businesses, service activities, etc.; 1</a:t>
            </a:r>
            <a:r>
              <a:rPr lang="sl-SI" sz="2394" dirty="0">
                <a:solidFill>
                  <a:prstClr val="black"/>
                </a:solidFill>
                <a:latin typeface="Calibri"/>
                <a:cs typeface="Arial" charset="0"/>
              </a:rPr>
              <a:t>3</a:t>
            </a:r>
            <a:r>
              <a:rPr lang="en-US" sz="2394" dirty="0">
                <a:solidFill>
                  <a:prstClr val="black"/>
                </a:solidFill>
                <a:latin typeface="Calibri"/>
                <a:cs typeface="Arial" charset="0"/>
              </a:rPr>
              <a:t>5,000 t/year.</a:t>
            </a:r>
            <a:endParaRPr lang="sl-SI" sz="2394" dirty="0">
              <a:solidFill>
                <a:prstClr val="black"/>
              </a:solidFill>
              <a:latin typeface="Calibri"/>
              <a:cs typeface="Arial" charset="0"/>
            </a:endParaRPr>
          </a:p>
          <a:p>
            <a:pPr marL="512560" indent="-512560" defTabSz="646698">
              <a:buFont typeface="+mj-lt"/>
              <a:buAutoNum type="arabicPeriod"/>
              <a:defRPr/>
            </a:pPr>
            <a:endParaRPr lang="sl-SI" sz="2294" dirty="0">
              <a:solidFill>
                <a:prstClr val="black"/>
              </a:solidFill>
              <a:latin typeface="Calibri"/>
              <a:cs typeface="Arial" charset="0"/>
            </a:endParaRPr>
          </a:p>
          <a:p>
            <a:pPr marL="512560" indent="-512560" defTabSz="646698">
              <a:buFont typeface="+mj-lt"/>
              <a:buAutoNum type="arabicPeriod"/>
              <a:defRPr/>
            </a:pPr>
            <a:r>
              <a:rPr lang="en-US" sz="2394" dirty="0">
                <a:solidFill>
                  <a:prstClr val="black"/>
                </a:solidFill>
                <a:latin typeface="Calibri"/>
                <a:cs typeface="Arial" charset="0"/>
              </a:rPr>
              <a:t>Treatment of separately collected </a:t>
            </a:r>
            <a:r>
              <a:rPr lang="en-US" sz="2394" b="1" dirty="0">
                <a:solidFill>
                  <a:prstClr val="black"/>
                </a:solidFill>
                <a:latin typeface="Calibri"/>
                <a:cs typeface="Arial" charset="0"/>
              </a:rPr>
              <a:t>biodegradable household waste;</a:t>
            </a:r>
            <a:r>
              <a:rPr lang="en-US" sz="2394" dirty="0">
                <a:solidFill>
                  <a:prstClr val="black"/>
                </a:solidFill>
                <a:latin typeface="Calibri"/>
                <a:cs typeface="Arial" charset="0"/>
              </a:rPr>
              <a:t> </a:t>
            </a:r>
            <a:br>
              <a:rPr lang="en-US" sz="2394" dirty="0">
                <a:solidFill>
                  <a:prstClr val="black"/>
                </a:solidFill>
                <a:latin typeface="Calibri"/>
                <a:cs typeface="Arial" charset="0"/>
              </a:rPr>
            </a:br>
            <a:r>
              <a:rPr lang="en-US" sz="2394" dirty="0">
                <a:solidFill>
                  <a:prstClr val="black"/>
                </a:solidFill>
                <a:cs typeface="Arial" charset="0"/>
              </a:rPr>
              <a:t>29</a:t>
            </a:r>
            <a:r>
              <a:rPr lang="sl-SI" sz="2394" dirty="0">
                <a:solidFill>
                  <a:prstClr val="black"/>
                </a:solidFill>
                <a:cs typeface="Arial" charset="0"/>
              </a:rPr>
              <a:t>,</a:t>
            </a:r>
            <a:r>
              <a:rPr lang="en-US" sz="2394" dirty="0">
                <a:solidFill>
                  <a:prstClr val="black"/>
                </a:solidFill>
                <a:cs typeface="Arial" charset="0"/>
              </a:rPr>
              <a:t>400 t/year.</a:t>
            </a:r>
            <a:endParaRPr lang="en-US" sz="1995" dirty="0">
              <a:solidFill>
                <a:prstClr val="black"/>
              </a:solidFill>
              <a:latin typeface="Helvetica Neue"/>
              <a:cs typeface="Helvetica Neue"/>
            </a:endParaRPr>
          </a:p>
        </p:txBody>
      </p:sp>
    </p:spTree>
    <p:extLst>
      <p:ext uri="{BB962C8B-B14F-4D97-AF65-F5344CB8AC3E}">
        <p14:creationId xmlns:p14="http://schemas.microsoft.com/office/powerpoint/2010/main" val="151196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800"/>
                                        <p:tgtEl>
                                          <p:spTgt spid="4"/>
                                        </p:tgtEl>
                                      </p:cBhvr>
                                    </p:animEffect>
                                  </p:childTnLst>
                                </p:cTn>
                              </p:par>
                            </p:childTnLst>
                          </p:cTn>
                        </p:par>
                        <p:par>
                          <p:cTn id="11" fill="hold">
                            <p:stCondLst>
                              <p:cond delay="800"/>
                            </p:stCondLst>
                            <p:childTnLst>
                              <p:par>
                                <p:cTn id="12" presetID="1" presetClass="entr" presetSubtype="0" fill="hold" grpId="0" nodeType="afterEffect">
                                  <p:stCondLst>
                                    <p:cond delay="0"/>
                                  </p:stCondLst>
                                  <p:iterate type="lt">
                                    <p:tmAbs val="0"/>
                                  </p:iterate>
                                  <p:childTnLst>
                                    <p:set>
                                      <p:cBhvr>
                                        <p:cTn id="13" dur="1" fill="hold">
                                          <p:stCondLst>
                                            <p:cond delay="0"/>
                                          </p:stCondLst>
                                        </p:cTn>
                                        <p:tgtEl>
                                          <p:spTgt spid="5"/>
                                        </p:tgtEl>
                                        <p:attrNameLst>
                                          <p:attrName>style.visibility</p:attrName>
                                        </p:attrNameLst>
                                      </p:cBhvr>
                                      <p:to>
                                        <p:strVal val="visible"/>
                                      </p:to>
                                    </p:set>
                                  </p:childTnLst>
                                </p:cTn>
                              </p:par>
                            </p:childTnLst>
                          </p:cTn>
                        </p:par>
                        <p:par>
                          <p:cTn id="14" fill="hold">
                            <p:stCondLst>
                              <p:cond delay="800"/>
                            </p:stCondLst>
                            <p:childTnLst>
                              <p:par>
                                <p:cTn id="15" presetID="10" presetClass="entr" presetSubtype="0" fill="hold" grpId="1" nodeType="afterEffect">
                                  <p:stCondLst>
                                    <p:cond delay="0"/>
                                  </p:stCondLst>
                                  <p:iterate type="lt">
                                    <p:tmPct val="0"/>
                                  </p:iterate>
                                  <p:childTnLst>
                                    <p:set>
                                      <p:cBhvr>
                                        <p:cTn id="16" dur="1" fill="hold">
                                          <p:stCondLst>
                                            <p:cond delay="0"/>
                                          </p:stCondLst>
                                        </p:cTn>
                                        <p:tgtEl>
                                          <p:spTgt spid="5"/>
                                        </p:tgtEl>
                                        <p:attrNameLst>
                                          <p:attrName>style.visibility</p:attrName>
                                        </p:attrNameLst>
                                      </p:cBhvr>
                                      <p:to>
                                        <p:strVal val="visible"/>
                                      </p:to>
                                    </p:set>
                                    <p:animEffect transition="in" filter="fade">
                                      <p:cBhvr>
                                        <p:cTn id="17" dur="8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77007" y="651320"/>
            <a:ext cx="9521386" cy="6206680"/>
            <a:chOff x="0" y="1079995"/>
            <a:chExt cx="9144000" cy="5778500"/>
          </a:xfrm>
        </p:grpSpPr>
        <p:sp>
          <p:nvSpPr>
            <p:cNvPr id="3" name="object 3"/>
            <p:cNvSpPr/>
            <p:nvPr/>
          </p:nvSpPr>
          <p:spPr>
            <a:xfrm>
              <a:off x="0" y="1079995"/>
              <a:ext cx="540385" cy="180340"/>
            </a:xfrm>
            <a:custGeom>
              <a:avLst/>
              <a:gdLst/>
              <a:ahLst/>
              <a:cxnLst/>
              <a:rect l="l" t="t" r="r" b="b"/>
              <a:pathLst>
                <a:path w="540385" h="180340">
                  <a:moveTo>
                    <a:pt x="540004" y="0"/>
                  </a:moveTo>
                  <a:lnTo>
                    <a:pt x="0" y="0"/>
                  </a:lnTo>
                  <a:lnTo>
                    <a:pt x="0" y="179997"/>
                  </a:lnTo>
                  <a:lnTo>
                    <a:pt x="540004" y="179997"/>
                  </a:lnTo>
                  <a:lnTo>
                    <a:pt x="540004" y="0"/>
                  </a:lnTo>
                  <a:close/>
                </a:path>
              </a:pathLst>
            </a:custGeom>
            <a:solidFill>
              <a:srgbClr val="0072BD"/>
            </a:solidFill>
          </p:spPr>
          <p:txBody>
            <a:bodyPr wrap="square" lIns="0" tIns="0" rIns="0" bIns="0" rtlCol="0"/>
            <a:lstStyle/>
            <a:p>
              <a:endParaRPr/>
            </a:p>
          </p:txBody>
        </p:sp>
        <p:sp>
          <p:nvSpPr>
            <p:cNvPr id="4" name="object 4"/>
            <p:cNvSpPr/>
            <p:nvPr/>
          </p:nvSpPr>
          <p:spPr>
            <a:xfrm>
              <a:off x="540004" y="1079995"/>
              <a:ext cx="8604250" cy="180340"/>
            </a:xfrm>
            <a:custGeom>
              <a:avLst/>
              <a:gdLst/>
              <a:ahLst/>
              <a:cxnLst/>
              <a:rect l="l" t="t" r="r" b="b"/>
              <a:pathLst>
                <a:path w="8604250" h="180340">
                  <a:moveTo>
                    <a:pt x="8603996" y="0"/>
                  </a:moveTo>
                  <a:lnTo>
                    <a:pt x="0" y="0"/>
                  </a:lnTo>
                  <a:lnTo>
                    <a:pt x="0" y="179997"/>
                  </a:lnTo>
                  <a:lnTo>
                    <a:pt x="8603996" y="179997"/>
                  </a:lnTo>
                  <a:lnTo>
                    <a:pt x="8603996" y="0"/>
                  </a:lnTo>
                  <a:close/>
                </a:path>
              </a:pathLst>
            </a:custGeom>
            <a:solidFill>
              <a:srgbClr val="60AF20"/>
            </a:solidFill>
          </p:spPr>
          <p:txBody>
            <a:bodyPr wrap="square" lIns="0" tIns="0" rIns="0" bIns="0" rtlCol="0"/>
            <a:lstStyle/>
            <a:p>
              <a:endParaRPr/>
            </a:p>
          </p:txBody>
        </p:sp>
        <p:sp>
          <p:nvSpPr>
            <p:cNvPr id="5" name="object 5"/>
            <p:cNvSpPr/>
            <p:nvPr/>
          </p:nvSpPr>
          <p:spPr>
            <a:xfrm>
              <a:off x="540004" y="1259992"/>
              <a:ext cx="8604250" cy="5598160"/>
            </a:xfrm>
            <a:custGeom>
              <a:avLst/>
              <a:gdLst/>
              <a:ahLst/>
              <a:cxnLst/>
              <a:rect l="l" t="t" r="r" b="b"/>
              <a:pathLst>
                <a:path w="8604250" h="5598159">
                  <a:moveTo>
                    <a:pt x="8603996" y="0"/>
                  </a:moveTo>
                  <a:lnTo>
                    <a:pt x="0" y="0"/>
                  </a:lnTo>
                  <a:lnTo>
                    <a:pt x="0" y="5598007"/>
                  </a:lnTo>
                  <a:lnTo>
                    <a:pt x="8603996" y="5598007"/>
                  </a:lnTo>
                  <a:lnTo>
                    <a:pt x="8603996" y="0"/>
                  </a:lnTo>
                  <a:close/>
                </a:path>
              </a:pathLst>
            </a:custGeom>
            <a:solidFill>
              <a:srgbClr val="60AF20">
                <a:alpha val="50000"/>
              </a:srgbClr>
            </a:solidFill>
          </p:spPr>
          <p:txBody>
            <a:bodyPr wrap="square" lIns="0" tIns="0" rIns="0" bIns="0" rtlCol="0"/>
            <a:lstStyle/>
            <a:p>
              <a:endParaRPr/>
            </a:p>
          </p:txBody>
        </p:sp>
        <p:sp>
          <p:nvSpPr>
            <p:cNvPr id="6" name="object 6"/>
            <p:cNvSpPr/>
            <p:nvPr/>
          </p:nvSpPr>
          <p:spPr>
            <a:xfrm>
              <a:off x="0" y="1259992"/>
              <a:ext cx="540385" cy="5598160"/>
            </a:xfrm>
            <a:custGeom>
              <a:avLst/>
              <a:gdLst/>
              <a:ahLst/>
              <a:cxnLst/>
              <a:rect l="l" t="t" r="r" b="b"/>
              <a:pathLst>
                <a:path w="540385" h="5598159">
                  <a:moveTo>
                    <a:pt x="0" y="5598007"/>
                  </a:moveTo>
                  <a:lnTo>
                    <a:pt x="540004" y="5598007"/>
                  </a:lnTo>
                  <a:lnTo>
                    <a:pt x="540004" y="0"/>
                  </a:lnTo>
                  <a:lnTo>
                    <a:pt x="0" y="0"/>
                  </a:lnTo>
                  <a:lnTo>
                    <a:pt x="0" y="5598007"/>
                  </a:lnTo>
                  <a:close/>
                </a:path>
              </a:pathLst>
            </a:custGeom>
            <a:solidFill>
              <a:srgbClr val="0072BD">
                <a:alpha val="50000"/>
              </a:srgbClr>
            </a:solidFill>
          </p:spPr>
          <p:txBody>
            <a:bodyPr wrap="square" lIns="0" tIns="0" rIns="0" bIns="0" rtlCol="0"/>
            <a:lstStyle/>
            <a:p>
              <a:endParaRPr/>
            </a:p>
          </p:txBody>
        </p:sp>
      </p:grpSp>
      <p:sp>
        <p:nvSpPr>
          <p:cNvPr id="9" name="PoljeZBesedilom 8"/>
          <p:cNvSpPr txBox="1"/>
          <p:nvPr/>
        </p:nvSpPr>
        <p:spPr>
          <a:xfrm>
            <a:off x="2074082" y="933336"/>
            <a:ext cx="1404131" cy="646331"/>
          </a:xfrm>
          <a:prstGeom prst="rect">
            <a:avLst/>
          </a:prstGeom>
          <a:noFill/>
        </p:spPr>
        <p:txBody>
          <a:bodyPr wrap="square" rtlCol="0">
            <a:spAutoFit/>
          </a:bodyPr>
          <a:lstStyle/>
          <a:p>
            <a:r>
              <a:rPr lang="sl-SI" sz="3600" b="1" dirty="0"/>
              <a:t>IN</a:t>
            </a:r>
            <a:endParaRPr lang="sl-SI" dirty="0"/>
          </a:p>
        </p:txBody>
      </p:sp>
      <p:graphicFrame>
        <p:nvGraphicFramePr>
          <p:cNvPr id="11" name="Ograda vsebine 6"/>
          <p:cNvGraphicFramePr>
            <a:graphicFrameLocks/>
          </p:cNvGraphicFramePr>
          <p:nvPr>
            <p:extLst>
              <p:ext uri="{D42A27DB-BD31-4B8C-83A1-F6EECF244321}">
                <p14:modId xmlns:p14="http://schemas.microsoft.com/office/powerpoint/2010/main" val="1227471630"/>
              </p:ext>
            </p:extLst>
          </p:nvPr>
        </p:nvGraphicFramePr>
        <p:xfrm>
          <a:off x="1827678" y="1567177"/>
          <a:ext cx="2774520" cy="2823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Ograda vsebine 7"/>
          <p:cNvGraphicFramePr>
            <a:graphicFrameLocks/>
          </p:cNvGraphicFramePr>
          <p:nvPr>
            <p:extLst>
              <p:ext uri="{D42A27DB-BD31-4B8C-83A1-F6EECF244321}">
                <p14:modId xmlns:p14="http://schemas.microsoft.com/office/powerpoint/2010/main" val="170062948"/>
              </p:ext>
            </p:extLst>
          </p:nvPr>
        </p:nvGraphicFramePr>
        <p:xfrm>
          <a:off x="1833186" y="4089186"/>
          <a:ext cx="2897813" cy="19130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p:cNvGraphicFramePr/>
          <p:nvPr>
            <p:extLst>
              <p:ext uri="{D42A27DB-BD31-4B8C-83A1-F6EECF244321}">
                <p14:modId xmlns:p14="http://schemas.microsoft.com/office/powerpoint/2010/main" val="4194279216"/>
              </p:ext>
            </p:extLst>
          </p:nvPr>
        </p:nvGraphicFramePr>
        <p:xfrm>
          <a:off x="4570278" y="574390"/>
          <a:ext cx="3524054" cy="352687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4" name="Diagram 13"/>
          <p:cNvGraphicFramePr/>
          <p:nvPr>
            <p:extLst>
              <p:ext uri="{D42A27DB-BD31-4B8C-83A1-F6EECF244321}">
                <p14:modId xmlns:p14="http://schemas.microsoft.com/office/powerpoint/2010/main" val="1036122302"/>
              </p:ext>
            </p:extLst>
          </p:nvPr>
        </p:nvGraphicFramePr>
        <p:xfrm>
          <a:off x="8045664" y="1313683"/>
          <a:ext cx="2626999" cy="241312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5" name="Diagram 14"/>
          <p:cNvGraphicFramePr/>
          <p:nvPr>
            <p:extLst>
              <p:ext uri="{D42A27DB-BD31-4B8C-83A1-F6EECF244321}">
                <p14:modId xmlns:p14="http://schemas.microsoft.com/office/powerpoint/2010/main" val="4208226844"/>
              </p:ext>
            </p:extLst>
          </p:nvPr>
        </p:nvGraphicFramePr>
        <p:xfrm>
          <a:off x="8062324" y="3162304"/>
          <a:ext cx="2624296" cy="3590271"/>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6" name="Diagram 15"/>
          <p:cNvGraphicFramePr/>
          <p:nvPr>
            <p:extLst>
              <p:ext uri="{D42A27DB-BD31-4B8C-83A1-F6EECF244321}">
                <p14:modId xmlns:p14="http://schemas.microsoft.com/office/powerpoint/2010/main" val="3650632377"/>
              </p:ext>
            </p:extLst>
          </p:nvPr>
        </p:nvGraphicFramePr>
        <p:xfrm>
          <a:off x="3607427" y="3268835"/>
          <a:ext cx="4198873" cy="3079077"/>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17" name="Desna puščica 16"/>
          <p:cNvSpPr/>
          <p:nvPr/>
        </p:nvSpPr>
        <p:spPr>
          <a:xfrm>
            <a:off x="4823898" y="1619381"/>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Desna puščica 17"/>
          <p:cNvSpPr/>
          <p:nvPr/>
        </p:nvSpPr>
        <p:spPr>
          <a:xfrm>
            <a:off x="4823898" y="2440272"/>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Desna puščica 18"/>
          <p:cNvSpPr/>
          <p:nvPr/>
        </p:nvSpPr>
        <p:spPr>
          <a:xfrm>
            <a:off x="4823898" y="3304368"/>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Desna puščica 19"/>
          <p:cNvSpPr/>
          <p:nvPr/>
        </p:nvSpPr>
        <p:spPr>
          <a:xfrm>
            <a:off x="4823898" y="4181017"/>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Desna puščica 20"/>
          <p:cNvSpPr/>
          <p:nvPr/>
        </p:nvSpPr>
        <p:spPr>
          <a:xfrm>
            <a:off x="7647425" y="1484717"/>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Desna puščica 21"/>
          <p:cNvSpPr/>
          <p:nvPr/>
        </p:nvSpPr>
        <p:spPr>
          <a:xfrm>
            <a:off x="7647425" y="2283442"/>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Desna puščica 22"/>
          <p:cNvSpPr/>
          <p:nvPr/>
        </p:nvSpPr>
        <p:spPr>
          <a:xfrm>
            <a:off x="7657196" y="2958730"/>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Desna puščica 23"/>
          <p:cNvSpPr/>
          <p:nvPr/>
        </p:nvSpPr>
        <p:spPr>
          <a:xfrm>
            <a:off x="7647425" y="3819929"/>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Desna puščica 24"/>
          <p:cNvSpPr/>
          <p:nvPr/>
        </p:nvSpPr>
        <p:spPr>
          <a:xfrm>
            <a:off x="7657731" y="4946150"/>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6" name="Desna puščica 25"/>
          <p:cNvSpPr/>
          <p:nvPr/>
        </p:nvSpPr>
        <p:spPr>
          <a:xfrm>
            <a:off x="7647425" y="5723837"/>
            <a:ext cx="374899" cy="278438"/>
          </a:xfrm>
          <a:prstGeom prst="rightArrow">
            <a:avLst/>
          </a:prstGeom>
          <a:solidFill>
            <a:srgbClr val="FFFF0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PoljeZBesedilom 30"/>
          <p:cNvSpPr txBox="1"/>
          <p:nvPr/>
        </p:nvSpPr>
        <p:spPr>
          <a:xfrm>
            <a:off x="7966693" y="944366"/>
            <a:ext cx="1704753" cy="646331"/>
          </a:xfrm>
          <a:prstGeom prst="rect">
            <a:avLst/>
          </a:prstGeom>
          <a:noFill/>
        </p:spPr>
        <p:txBody>
          <a:bodyPr wrap="square" rtlCol="0">
            <a:spAutoFit/>
          </a:bodyPr>
          <a:lstStyle/>
          <a:p>
            <a:r>
              <a:rPr lang="sl-SI" sz="3600" b="1" dirty="0"/>
              <a:t>OUT</a:t>
            </a:r>
            <a:endParaRPr lang="sl-SI" dirty="0"/>
          </a:p>
        </p:txBody>
      </p:sp>
    </p:spTree>
    <p:extLst>
      <p:ext uri="{BB962C8B-B14F-4D97-AF65-F5344CB8AC3E}">
        <p14:creationId xmlns:p14="http://schemas.microsoft.com/office/powerpoint/2010/main" val="38558410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S:\UserSkupni\FOTOGRAFIJE\A_FOTKE 2012 do 2013\DSC_6605.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30689"/>
          <a:stretch/>
        </p:blipFill>
        <p:spPr bwMode="auto">
          <a:xfrm>
            <a:off x="0" y="531943"/>
            <a:ext cx="12192000" cy="632605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p:cNvSpPr>
          <p:nvPr/>
        </p:nvSpPr>
        <p:spPr bwMode="auto">
          <a:xfrm>
            <a:off x="1981200" y="507338"/>
            <a:ext cx="8229600" cy="87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hangingPunct="1"/>
            <a:r>
              <a:rPr lang="sl-SI" sz="3200" dirty="0">
                <a:solidFill>
                  <a:srgbClr val="92D050"/>
                </a:solidFill>
                <a:latin typeface="Arial Black" pitchFamily="34" charset="0"/>
              </a:rPr>
              <a:t>VOKA SNAGA: </a:t>
            </a:r>
            <a:r>
              <a:rPr lang="sl-SI" sz="3200" dirty="0" err="1">
                <a:solidFill>
                  <a:srgbClr val="92D050"/>
                </a:solidFill>
                <a:latin typeface="Arial Black" pitchFamily="34" charset="0"/>
              </a:rPr>
              <a:t>Main</a:t>
            </a:r>
            <a:r>
              <a:rPr lang="sl-SI" sz="3200" dirty="0">
                <a:solidFill>
                  <a:srgbClr val="92D050"/>
                </a:solidFill>
                <a:latin typeface="Arial Black" pitchFamily="34" charset="0"/>
              </a:rPr>
              <a:t> </a:t>
            </a:r>
            <a:r>
              <a:rPr lang="sl-SI" sz="3200" dirty="0" err="1">
                <a:solidFill>
                  <a:srgbClr val="92D050"/>
                </a:solidFill>
                <a:latin typeface="Arial Black" pitchFamily="34" charset="0"/>
              </a:rPr>
              <a:t>activities</a:t>
            </a:r>
            <a:endParaRPr lang="sl-SI" sz="3200" dirty="0">
              <a:solidFill>
                <a:srgbClr val="92D050"/>
              </a:solidFill>
              <a:latin typeface="Arial Black" pitchFamily="34" charset="0"/>
            </a:endParaRPr>
          </a:p>
        </p:txBody>
      </p:sp>
      <p:graphicFrame>
        <p:nvGraphicFramePr>
          <p:cNvPr id="8" name="Diagram 7"/>
          <p:cNvGraphicFramePr/>
          <p:nvPr>
            <p:extLst>
              <p:ext uri="{D42A27DB-BD31-4B8C-83A1-F6EECF244321}">
                <p14:modId xmlns:p14="http://schemas.microsoft.com/office/powerpoint/2010/main" val="2135146213"/>
              </p:ext>
            </p:extLst>
          </p:nvPr>
        </p:nvGraphicFramePr>
        <p:xfrm>
          <a:off x="2036068" y="1358363"/>
          <a:ext cx="8308404" cy="48092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Odreži en kot pravokotnika 9"/>
          <p:cNvSpPr/>
          <p:nvPr/>
        </p:nvSpPr>
        <p:spPr>
          <a:xfrm>
            <a:off x="2071117" y="3862193"/>
            <a:ext cx="504056" cy="1605737"/>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r>
              <a:rPr lang="sl-SI" dirty="0"/>
              <a:t>       </a:t>
            </a:r>
            <a:r>
              <a:rPr lang="sl-SI" dirty="0" err="1"/>
              <a:t>Waste</a:t>
            </a:r>
            <a:endParaRPr lang="sl-SI" dirty="0"/>
          </a:p>
        </p:txBody>
      </p:sp>
      <p:sp>
        <p:nvSpPr>
          <p:cNvPr id="4" name="Označba mesta številke diapozitiva 3"/>
          <p:cNvSpPr>
            <a:spLocks noGrp="1"/>
          </p:cNvSpPr>
          <p:nvPr>
            <p:ph type="sldNum" sz="quarter" idx="12"/>
          </p:nvPr>
        </p:nvSpPr>
        <p:spPr>
          <a:xfrm>
            <a:off x="8610600" y="6373944"/>
            <a:ext cx="2743200" cy="365125"/>
          </a:xfrm>
        </p:spPr>
        <p:txBody>
          <a:bodyPr/>
          <a:lstStyle/>
          <a:p>
            <a:pPr>
              <a:defRPr/>
            </a:pPr>
            <a:fld id="{6B7B2F54-5A03-4702-B3D6-F2D98FEB1419}" type="slidenum">
              <a:rPr lang="sl-SI" smtClean="0"/>
              <a:pPr>
                <a:defRPr/>
              </a:pPr>
              <a:t>2</a:t>
            </a:fld>
            <a:endParaRPr lang="sl-SI"/>
          </a:p>
        </p:txBody>
      </p:sp>
      <p:sp>
        <p:nvSpPr>
          <p:cNvPr id="12" name="Odreži en kot pravokotnika 9">
            <a:extLst>
              <a:ext uri="{FF2B5EF4-FFF2-40B4-BE49-F238E27FC236}">
                <a16:creationId xmlns:a16="http://schemas.microsoft.com/office/drawing/2014/main" id="{F18234FC-E8F0-4600-A63B-74326CA0EE12}"/>
              </a:ext>
            </a:extLst>
          </p:cNvPr>
          <p:cNvSpPr/>
          <p:nvPr/>
        </p:nvSpPr>
        <p:spPr>
          <a:xfrm>
            <a:off x="2071117" y="1358363"/>
            <a:ext cx="504056" cy="1804108"/>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r>
              <a:rPr lang="sl-SI" dirty="0"/>
              <a:t>         </a:t>
            </a:r>
            <a:r>
              <a:rPr lang="sl-SI" dirty="0" err="1"/>
              <a:t>Water</a:t>
            </a:r>
            <a:endParaRPr lang="sl-SI" dirty="0"/>
          </a:p>
        </p:txBody>
      </p:sp>
    </p:spTree>
    <p:extLst>
      <p:ext uri="{BB962C8B-B14F-4D97-AF65-F5344CB8AC3E}">
        <p14:creationId xmlns:p14="http://schemas.microsoft.com/office/powerpoint/2010/main" val="2912816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31960"/>
          <a:stretch/>
        </p:blipFill>
        <p:spPr>
          <a:xfrm>
            <a:off x="1" y="655621"/>
            <a:ext cx="12192000" cy="6211615"/>
          </a:xfrm>
          <a:prstGeom prst="rect">
            <a:avLst/>
          </a:prstGeom>
        </p:spPr>
      </p:pic>
      <p:sp>
        <p:nvSpPr>
          <p:cNvPr id="5" name="TextBox 4"/>
          <p:cNvSpPr txBox="1">
            <a:spLocks noChangeAspect="1"/>
          </p:cNvSpPr>
          <p:nvPr/>
        </p:nvSpPr>
        <p:spPr>
          <a:xfrm>
            <a:off x="167437" y="955685"/>
            <a:ext cx="5713101" cy="1870641"/>
          </a:xfrm>
          <a:prstGeom prst="rect">
            <a:avLst/>
          </a:prstGeom>
          <a:solidFill>
            <a:srgbClr val="50B848"/>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5797" tIns="25282" rIns="125797" bIns="125797" rtlCol="0">
            <a:noAutofit/>
          </a:bodyPr>
          <a:lstStyle/>
          <a:p>
            <a:pPr marL="455333" indent="-455333" defTabSz="1291287">
              <a:buFont typeface="Arial" panose="020B0604020202020204" pitchFamily="34" charset="0"/>
              <a:buChar char="•"/>
              <a:defRPr/>
            </a:pPr>
            <a:r>
              <a:rPr lang="sl-SI" sz="1400" b="1" dirty="0">
                <a:solidFill>
                  <a:prstClr val="black"/>
                </a:solidFill>
                <a:latin typeface="Helvetica Neue"/>
                <a:ea typeface="Calibri"/>
                <a:cs typeface="Times New Roman"/>
              </a:rPr>
              <a:t>2</a:t>
            </a:r>
            <a:r>
              <a:rPr lang="en-US" sz="1400" b="1" dirty="0">
                <a:solidFill>
                  <a:prstClr val="black"/>
                </a:solidFill>
                <a:latin typeface="Helvetica Neue"/>
                <a:ea typeface="Calibri"/>
                <a:cs typeface="Times New Roman"/>
              </a:rPr>
              <a:t>,</a:t>
            </a:r>
            <a:r>
              <a:rPr lang="sl-SI" sz="1400" b="1" dirty="0">
                <a:solidFill>
                  <a:prstClr val="black"/>
                </a:solidFill>
                <a:latin typeface="Helvetica Neue"/>
                <a:ea typeface="Calibri"/>
                <a:cs typeface="Times New Roman"/>
              </a:rPr>
              <a:t>6</a:t>
            </a:r>
            <a:r>
              <a:rPr lang="en-US" sz="1400" b="1" dirty="0">
                <a:solidFill>
                  <a:prstClr val="black"/>
                </a:solidFill>
                <a:latin typeface="Helvetica Neue"/>
                <a:ea typeface="Calibri"/>
                <a:cs typeface="Times New Roman"/>
              </a:rPr>
              <a:t>00 tons </a:t>
            </a:r>
            <a:r>
              <a:rPr lang="en-US" sz="1400" dirty="0">
                <a:solidFill>
                  <a:prstClr val="black"/>
                </a:solidFill>
                <a:latin typeface="Helvetica Neue"/>
                <a:ea typeface="Calibri"/>
                <a:cs typeface="Times New Roman"/>
              </a:rPr>
              <a:t>of compost following the treatment of separately collected organic biodegradable waste</a:t>
            </a:r>
            <a:r>
              <a:rPr lang="sl-SI" sz="1400" dirty="0">
                <a:solidFill>
                  <a:prstClr val="black"/>
                </a:solidFill>
                <a:latin typeface="Helvetica Neue"/>
                <a:ea typeface="Calibri"/>
                <a:cs typeface="Times New Roman"/>
              </a:rPr>
              <a:t>;</a:t>
            </a:r>
            <a:endParaRPr lang="en-US" sz="1400" dirty="0">
              <a:solidFill>
                <a:prstClr val="black"/>
              </a:solidFill>
              <a:latin typeface="Helvetica Neue"/>
              <a:ea typeface="Calibri"/>
              <a:cs typeface="Times New Roman"/>
            </a:endParaRPr>
          </a:p>
          <a:p>
            <a:pPr marL="455333" indent="-455333" defTabSz="1291287">
              <a:buFont typeface="Arial" panose="020B0604020202020204" pitchFamily="34" charset="0"/>
              <a:buChar char="•"/>
              <a:defRPr/>
            </a:pPr>
            <a:r>
              <a:rPr lang="sl-SI" sz="1400" b="1" dirty="0">
                <a:solidFill>
                  <a:prstClr val="black"/>
                </a:solidFill>
                <a:latin typeface="Helvetica Neue"/>
                <a:ea typeface="Calibri"/>
                <a:cs typeface="Times New Roman"/>
              </a:rPr>
              <a:t>11</a:t>
            </a:r>
            <a:r>
              <a:rPr lang="en-US" sz="1400" b="1" dirty="0">
                <a:solidFill>
                  <a:prstClr val="black"/>
                </a:solidFill>
                <a:latin typeface="Helvetica Neue"/>
                <a:ea typeface="Calibri"/>
                <a:cs typeface="Times New Roman"/>
              </a:rPr>
              <a:t>,</a:t>
            </a:r>
            <a:r>
              <a:rPr lang="sl-SI" sz="1400" b="1" dirty="0">
                <a:solidFill>
                  <a:prstClr val="black"/>
                </a:solidFill>
                <a:latin typeface="Helvetica Neue"/>
                <a:ea typeface="Calibri"/>
                <a:cs typeface="Times New Roman"/>
              </a:rPr>
              <a:t>2</a:t>
            </a:r>
            <a:r>
              <a:rPr lang="en-US" sz="1400" b="1" dirty="0">
                <a:solidFill>
                  <a:prstClr val="black"/>
                </a:solidFill>
                <a:latin typeface="Helvetica Neue"/>
                <a:ea typeface="Calibri"/>
                <a:cs typeface="Times New Roman"/>
              </a:rPr>
              <a:t>00 tons </a:t>
            </a:r>
            <a:r>
              <a:rPr lang="en-US" sz="1400" dirty="0">
                <a:solidFill>
                  <a:prstClr val="black"/>
                </a:solidFill>
                <a:latin typeface="Helvetica Neue"/>
                <a:ea typeface="Calibri"/>
                <a:cs typeface="Times New Roman"/>
              </a:rPr>
              <a:t>of sorted secondary raw materials, </a:t>
            </a:r>
            <a:r>
              <a:rPr lang="sl-SI" sz="1400" dirty="0">
                <a:solidFill>
                  <a:prstClr val="black"/>
                </a:solidFill>
                <a:latin typeface="Helvetica Neue"/>
                <a:ea typeface="Calibri"/>
                <a:cs typeface="Times New Roman"/>
              </a:rPr>
              <a:t> </a:t>
            </a:r>
          </a:p>
          <a:p>
            <a:pPr marL="455333" indent="-455333" defTabSz="1291287">
              <a:buFont typeface="Arial" panose="020B0604020202020204" pitchFamily="34" charset="0"/>
              <a:buChar char="•"/>
              <a:defRPr/>
            </a:pPr>
            <a:r>
              <a:rPr lang="sl-SI" sz="1400" b="1" dirty="0">
                <a:solidFill>
                  <a:prstClr val="black"/>
                </a:solidFill>
                <a:latin typeface="Helvetica Neue"/>
                <a:ea typeface="Calibri"/>
                <a:cs typeface="Times New Roman"/>
              </a:rPr>
              <a:t>64,000</a:t>
            </a:r>
            <a:r>
              <a:rPr lang="en-US" sz="1400" b="1" dirty="0">
                <a:solidFill>
                  <a:prstClr val="black"/>
                </a:solidFill>
                <a:latin typeface="Helvetica Neue"/>
                <a:ea typeface="Calibri"/>
                <a:cs typeface="Times New Roman"/>
              </a:rPr>
              <a:t> tons </a:t>
            </a:r>
            <a:r>
              <a:rPr lang="en-US" sz="1400" dirty="0">
                <a:solidFill>
                  <a:prstClr val="black"/>
                </a:solidFill>
                <a:latin typeface="Helvetica Neue"/>
                <a:ea typeface="Calibri"/>
                <a:cs typeface="Times New Roman"/>
              </a:rPr>
              <a:t>of solid fuel from waste of different calorific values</a:t>
            </a:r>
            <a:r>
              <a:rPr lang="sl-SI" sz="1400" dirty="0">
                <a:solidFill>
                  <a:prstClr val="black"/>
                </a:solidFill>
                <a:latin typeface="Helvetica Neue"/>
                <a:ea typeface="Calibri"/>
                <a:cs typeface="Times New Roman"/>
              </a:rPr>
              <a:t>;</a:t>
            </a:r>
            <a:endParaRPr lang="en-US" sz="1400" dirty="0">
              <a:solidFill>
                <a:prstClr val="black"/>
              </a:solidFill>
              <a:latin typeface="Helvetica Neue"/>
              <a:ea typeface="Calibri"/>
              <a:cs typeface="Times New Roman"/>
            </a:endParaRPr>
          </a:p>
          <a:p>
            <a:pPr marL="455333" indent="-455333" defTabSz="1291287">
              <a:buFont typeface="Arial" panose="020B0604020202020204" pitchFamily="34" charset="0"/>
              <a:buChar char="•"/>
              <a:defRPr/>
            </a:pPr>
            <a:r>
              <a:rPr lang="en-US" sz="1400" b="1" dirty="0">
                <a:solidFill>
                  <a:prstClr val="black"/>
                </a:solidFill>
                <a:latin typeface="Helvetica Neue"/>
                <a:ea typeface="Calibri"/>
                <a:cs typeface="Times New Roman"/>
              </a:rPr>
              <a:t>17,000 tons </a:t>
            </a:r>
            <a:r>
              <a:rPr lang="en-US" sz="1400" dirty="0">
                <a:solidFill>
                  <a:prstClr val="black"/>
                </a:solidFill>
                <a:latin typeface="Helvetica Neue"/>
                <a:ea typeface="Calibri"/>
                <a:cs typeface="Times New Roman"/>
              </a:rPr>
              <a:t>of </a:t>
            </a:r>
            <a:r>
              <a:rPr lang="en-US" sz="1400" dirty="0" err="1">
                <a:solidFill>
                  <a:prstClr val="black"/>
                </a:solidFill>
                <a:latin typeface="Helvetica Neue"/>
                <a:ea typeface="Calibri"/>
                <a:cs typeface="Times New Roman"/>
              </a:rPr>
              <a:t>digestate</a:t>
            </a:r>
            <a:r>
              <a:rPr lang="sl-SI" sz="1400" dirty="0">
                <a:solidFill>
                  <a:prstClr val="black"/>
                </a:solidFill>
                <a:latin typeface="Helvetica Neue"/>
                <a:ea typeface="Calibri"/>
                <a:cs typeface="Times New Roman"/>
              </a:rPr>
              <a:t>;</a:t>
            </a:r>
          </a:p>
          <a:p>
            <a:pPr marL="455333" indent="-455333" defTabSz="1291287">
              <a:buFont typeface="Arial" panose="020B0604020202020204" pitchFamily="34" charset="0"/>
              <a:buChar char="•"/>
              <a:defRPr/>
            </a:pPr>
            <a:r>
              <a:rPr lang="sl-SI" sz="1400" b="1" dirty="0">
                <a:solidFill>
                  <a:prstClr val="black"/>
                </a:solidFill>
                <a:latin typeface="Helvetica Neue"/>
                <a:ea typeface="Calibri"/>
                <a:cs typeface="Times New Roman"/>
              </a:rPr>
              <a:t>10,855 0</a:t>
            </a:r>
            <a:r>
              <a:rPr lang="en-US" sz="1400" b="1" dirty="0">
                <a:solidFill>
                  <a:prstClr val="black"/>
                </a:solidFill>
                <a:latin typeface="Helvetica Neue"/>
                <a:ea typeface="Calibri"/>
                <a:cs typeface="Times New Roman"/>
              </a:rPr>
              <a:t>00 </a:t>
            </a:r>
            <a:r>
              <a:rPr lang="sl-SI" sz="1400" b="1" dirty="0">
                <a:solidFill>
                  <a:prstClr val="black"/>
                </a:solidFill>
                <a:latin typeface="Helvetica Neue"/>
                <a:ea typeface="Calibri"/>
                <a:cs typeface="Times New Roman"/>
              </a:rPr>
              <a:t>k</a:t>
            </a:r>
            <a:r>
              <a:rPr lang="en-US" sz="1400" b="1" dirty="0" err="1">
                <a:solidFill>
                  <a:prstClr val="black"/>
                </a:solidFill>
                <a:latin typeface="Helvetica Neue"/>
                <a:ea typeface="Calibri"/>
                <a:cs typeface="Times New Roman"/>
              </a:rPr>
              <a:t>Wh</a:t>
            </a:r>
            <a:r>
              <a:rPr lang="en-US" sz="1400" b="1" dirty="0">
                <a:solidFill>
                  <a:prstClr val="black"/>
                </a:solidFill>
                <a:latin typeface="Helvetica Neue"/>
                <a:ea typeface="Calibri"/>
                <a:cs typeface="Times New Roman"/>
              </a:rPr>
              <a:t> of electric energy </a:t>
            </a:r>
            <a:r>
              <a:rPr lang="en-US" sz="1400" dirty="0">
                <a:solidFill>
                  <a:prstClr val="black"/>
                </a:solidFill>
                <a:latin typeface="Helvetica Neue"/>
                <a:ea typeface="Calibri"/>
                <a:cs typeface="Times New Roman"/>
              </a:rPr>
              <a:t>and </a:t>
            </a:r>
            <a:endParaRPr lang="sl-SI" sz="1400" dirty="0">
              <a:solidFill>
                <a:prstClr val="black"/>
              </a:solidFill>
              <a:latin typeface="Helvetica Neue"/>
              <a:ea typeface="Calibri"/>
              <a:cs typeface="Times New Roman"/>
            </a:endParaRPr>
          </a:p>
          <a:p>
            <a:pPr marL="455333" indent="-455333" defTabSz="1291287">
              <a:buFont typeface="Arial" panose="020B0604020202020204" pitchFamily="34" charset="0"/>
              <a:buChar char="•"/>
              <a:defRPr/>
            </a:pPr>
            <a:r>
              <a:rPr lang="en-US" sz="1400" b="1" dirty="0">
                <a:solidFill>
                  <a:prstClr val="black"/>
                </a:solidFill>
                <a:latin typeface="Helvetica Neue"/>
                <a:ea typeface="Calibri"/>
                <a:cs typeface="Times New Roman"/>
              </a:rPr>
              <a:t>11</a:t>
            </a:r>
            <a:r>
              <a:rPr lang="sl-SI" sz="1400" b="1" dirty="0">
                <a:solidFill>
                  <a:prstClr val="black"/>
                </a:solidFill>
                <a:latin typeface="Helvetica Neue"/>
                <a:ea typeface="Calibri"/>
                <a:cs typeface="Times New Roman"/>
              </a:rPr>
              <a:t>,</a:t>
            </a:r>
            <a:r>
              <a:rPr lang="en-US" sz="1400" b="1" dirty="0">
                <a:solidFill>
                  <a:prstClr val="black"/>
                </a:solidFill>
                <a:latin typeface="Helvetica Neue"/>
                <a:ea typeface="Calibri"/>
                <a:cs typeface="Times New Roman"/>
              </a:rPr>
              <a:t>901 </a:t>
            </a:r>
            <a:r>
              <a:rPr lang="sl-SI" sz="1400" b="1" dirty="0">
                <a:solidFill>
                  <a:prstClr val="black"/>
                </a:solidFill>
                <a:latin typeface="Helvetica Neue"/>
                <a:ea typeface="Calibri"/>
                <a:cs typeface="Times New Roman"/>
              </a:rPr>
              <a:t>k</a:t>
            </a:r>
            <a:r>
              <a:rPr lang="en-US" sz="1400" b="1" dirty="0" err="1">
                <a:solidFill>
                  <a:prstClr val="black"/>
                </a:solidFill>
                <a:latin typeface="Helvetica Neue"/>
                <a:ea typeface="Calibri"/>
                <a:cs typeface="Times New Roman"/>
              </a:rPr>
              <a:t>Wh</a:t>
            </a:r>
            <a:r>
              <a:rPr lang="en-US" sz="1400" b="1" dirty="0">
                <a:solidFill>
                  <a:prstClr val="black"/>
                </a:solidFill>
                <a:latin typeface="Helvetica Neue"/>
                <a:ea typeface="Calibri"/>
                <a:cs typeface="Times New Roman"/>
              </a:rPr>
              <a:t> of heat energy </a:t>
            </a:r>
            <a:r>
              <a:rPr lang="en-US" sz="1400" dirty="0">
                <a:solidFill>
                  <a:prstClr val="black"/>
                </a:solidFill>
                <a:latin typeface="Helvetica Neue"/>
                <a:ea typeface="Calibri"/>
                <a:cs typeface="Times New Roman"/>
              </a:rPr>
              <a:t>from biogas produced in the process</a:t>
            </a:r>
            <a:r>
              <a:rPr lang="sl-SI" sz="1400" dirty="0">
                <a:solidFill>
                  <a:prstClr val="black"/>
                </a:solidFill>
                <a:latin typeface="Helvetica Neue"/>
                <a:ea typeface="Calibri"/>
                <a:cs typeface="Times New Roman"/>
              </a:rPr>
              <a:t>.</a:t>
            </a:r>
            <a:endParaRPr lang="en-US" sz="1400" dirty="0">
              <a:solidFill>
                <a:prstClr val="black"/>
              </a:solidFill>
              <a:latin typeface="Helvetica Neue"/>
              <a:ea typeface="Calibri"/>
              <a:cs typeface="Times New Roman"/>
            </a:endParaRPr>
          </a:p>
        </p:txBody>
      </p:sp>
      <p:pic>
        <p:nvPicPr>
          <p:cNvPr id="4" name="Slika 3"/>
          <p:cNvPicPr>
            <a:picLocks noChangeAspect="1"/>
          </p:cNvPicPr>
          <p:nvPr/>
        </p:nvPicPr>
        <p:blipFill>
          <a:blip r:embed="rId4"/>
          <a:stretch>
            <a:fillRect/>
          </a:stretch>
        </p:blipFill>
        <p:spPr>
          <a:xfrm>
            <a:off x="9069037" y="4411801"/>
            <a:ext cx="2952328" cy="2214246"/>
          </a:xfrm>
          <a:prstGeom prst="rect">
            <a:avLst/>
          </a:prstGeom>
        </p:spPr>
      </p:pic>
    </p:spTree>
    <p:extLst>
      <p:ext uri="{BB962C8B-B14F-4D97-AF65-F5344CB8AC3E}">
        <p14:creationId xmlns:p14="http://schemas.microsoft.com/office/powerpoint/2010/main" val="287521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8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pic>
        <p:nvPicPr>
          <p:cNvPr id="2050" name="Picture 2" descr="S:\UserSkupni\FOTOGRAFIJE\RCERO\IMG_7871 - Kopija.jpg"/>
          <p:cNvPicPr>
            <a:picLocks noChangeAspect="1" noChangeArrowheads="1"/>
          </p:cNvPicPr>
          <p:nvPr/>
        </p:nvPicPr>
        <p:blipFill rotWithShape="1">
          <a:blip r:embed="rId2">
            <a:extLst>
              <a:ext uri="{28A0092B-C50C-407E-A947-70E740481C1C}">
                <a14:useLocalDpi xmlns:a14="http://schemas.microsoft.com/office/drawing/2010/main" val="0"/>
              </a:ext>
            </a:extLst>
          </a:blip>
          <a:srcRect t="18548"/>
          <a:stretch/>
        </p:blipFill>
        <p:spPr bwMode="auto">
          <a:xfrm>
            <a:off x="1" y="659561"/>
            <a:ext cx="12191999" cy="66416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8201497-8E23-47B7-8495-C98837A48058}"/>
              </a:ext>
            </a:extLst>
          </p:cNvPr>
          <p:cNvSpPr txBox="1">
            <a:spLocks noChangeAspect="1"/>
          </p:cNvSpPr>
          <p:nvPr/>
        </p:nvSpPr>
        <p:spPr>
          <a:xfrm>
            <a:off x="165872" y="839789"/>
            <a:ext cx="4536504" cy="2589211"/>
          </a:xfrm>
          <a:prstGeom prst="rect">
            <a:avLst/>
          </a:prstGeom>
          <a:solidFill>
            <a:srgbClr val="00A1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5728" tIns="25347" rIns="125728" bIns="125728" rtlCol="0">
            <a:noAutofit/>
          </a:bodyPr>
          <a:lstStyle/>
          <a:p>
            <a:pPr marL="0" marR="0" lvl="0" indent="0" algn="ctr" defTabSz="453131"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Residual waste is treated mechanically to extract usable materials for either </a:t>
            </a:r>
            <a:r>
              <a:rPr kumimoji="0" lang="en-GB" sz="2000" b="1"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recycling (9%)</a:t>
            </a:r>
            <a:r>
              <a:rPr kumimoji="0" lang="en-GB" sz="2000" b="0"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 or </a:t>
            </a:r>
            <a:r>
              <a:rPr kumimoji="0" lang="en-GB" sz="2000" b="1"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production of solid fuel (77 %).</a:t>
            </a:r>
            <a:br>
              <a:rPr kumimoji="0" lang="en-GB" sz="2000" b="0"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br>
            <a:br>
              <a:rPr kumimoji="0" lang="en-GB" sz="2000" b="0"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br>
            <a:r>
              <a:rPr kumimoji="0" lang="en-GB" sz="2000" b="0"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After treatment, around </a:t>
            </a:r>
            <a:r>
              <a:rPr lang="en-GB" sz="2000" b="1" dirty="0">
                <a:solidFill>
                  <a:prstClr val="white"/>
                </a:solidFill>
                <a:latin typeface="Helvetiva neue"/>
                <a:cs typeface="Helvetica Neue"/>
              </a:rPr>
              <a:t>14</a:t>
            </a:r>
            <a:r>
              <a:rPr kumimoji="0" lang="en-GB" sz="2000" b="1" i="0" u="none" strike="noStrike" kern="1200" cap="none" spc="0" normalizeH="0" baseline="0" dirty="0">
                <a:ln>
                  <a:noFill/>
                </a:ln>
                <a:solidFill>
                  <a:prstClr val="white"/>
                </a:solidFill>
                <a:uLnTx/>
                <a:uFillTx/>
                <a:latin typeface="Helvetiva neue"/>
                <a:cs typeface="Helvetica Neue"/>
              </a:rPr>
              <a:t> percent </a:t>
            </a:r>
            <a:r>
              <a:rPr kumimoji="0" lang="en-GB" sz="2000" b="0"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of mixed waste rec</a:t>
            </a:r>
            <a:r>
              <a:rPr kumimoji="0" lang="sl-SI" sz="2000" b="0"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e</a:t>
            </a:r>
            <a:r>
              <a:rPr kumimoji="0" lang="en-GB" sz="2000" b="0" i="0" u="none" strike="noStrike" kern="1200" cap="none" spc="0" normalizeH="0" baseline="0" dirty="0" err="1">
                <a:ln>
                  <a:noFill/>
                </a:ln>
                <a:solidFill>
                  <a:prstClr val="white"/>
                </a:solidFill>
                <a:effectLst>
                  <a:outerShdw blurRad="38100" dist="38100" dir="2700000" algn="tl">
                    <a:srgbClr val="000000">
                      <a:alpha val="43137"/>
                    </a:srgbClr>
                  </a:outerShdw>
                </a:effectLst>
                <a:uLnTx/>
                <a:uFillTx/>
                <a:latin typeface="Helvetiva neue"/>
                <a:cs typeface="Helvetica Neue"/>
              </a:rPr>
              <a:t>ived</a:t>
            </a:r>
            <a:r>
              <a:rPr kumimoji="0" lang="en-GB" sz="2000" b="0"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 ends up at the landfill.</a:t>
            </a:r>
            <a:r>
              <a:rPr kumimoji="0" lang="en-GB" sz="2000" b="1"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 </a:t>
            </a:r>
            <a:r>
              <a:rPr kumimoji="0" lang="en-GB" sz="2000" b="0"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Helvetiva neue"/>
                <a:cs typeface="Helvetica Neue"/>
              </a:rPr>
              <a:t> </a:t>
            </a:r>
          </a:p>
        </p:txBody>
      </p:sp>
    </p:spTree>
    <p:extLst>
      <p:ext uri="{BB962C8B-B14F-4D97-AF65-F5344CB8AC3E}">
        <p14:creationId xmlns:p14="http://schemas.microsoft.com/office/powerpoint/2010/main" val="422584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8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rotWithShape="1">
          <a:blip r:embed="rId2" cstate="screen">
            <a:extLst>
              <a:ext uri="{28A0092B-C50C-407E-A947-70E740481C1C}">
                <a14:useLocalDpi xmlns:a14="http://schemas.microsoft.com/office/drawing/2010/main"/>
              </a:ext>
            </a:extLst>
          </a:blip>
          <a:srcRect t="3621" b="26207"/>
          <a:stretch/>
        </p:blipFill>
        <p:spPr>
          <a:xfrm>
            <a:off x="0" y="662152"/>
            <a:ext cx="12192000" cy="6416565"/>
          </a:xfrm>
          <a:prstGeom prst="rect">
            <a:avLst/>
          </a:prstGeom>
        </p:spPr>
      </p:pic>
      <p:sp>
        <p:nvSpPr>
          <p:cNvPr id="5" name="Pravokotnik 4"/>
          <p:cNvSpPr/>
          <p:nvPr/>
        </p:nvSpPr>
        <p:spPr>
          <a:xfrm>
            <a:off x="6096000" y="2889598"/>
            <a:ext cx="4788024" cy="1384995"/>
          </a:xfrm>
          <a:prstGeom prst="rect">
            <a:avLst/>
          </a:prstGeom>
        </p:spPr>
        <p:txBody>
          <a:bodyPr wrap="square">
            <a:spAutoFit/>
          </a:bodyPr>
          <a:lstStyle/>
          <a:p>
            <a:pPr defTabSz="648581"/>
            <a:r>
              <a:rPr lang="en-US" sz="2800" dirty="0">
                <a:solidFill>
                  <a:prstClr val="white"/>
                </a:solidFill>
                <a:latin typeface="Helvetica Neue"/>
                <a:cs typeface="Helvetica Neue"/>
              </a:rPr>
              <a:t>Organizing waste management activities in the company.</a:t>
            </a:r>
          </a:p>
        </p:txBody>
      </p:sp>
    </p:spTree>
    <p:extLst>
      <p:ext uri="{BB962C8B-B14F-4D97-AF65-F5344CB8AC3E}">
        <p14:creationId xmlns:p14="http://schemas.microsoft.com/office/powerpoint/2010/main" val="2917063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grada vsebine 4"/>
          <p:cNvSpPr>
            <a:spLocks noGrp="1"/>
          </p:cNvSpPr>
          <p:nvPr>
            <p:ph sz="half" idx="2"/>
          </p:nvPr>
        </p:nvSpPr>
        <p:spPr>
          <a:xfrm>
            <a:off x="6501392" y="135211"/>
            <a:ext cx="3709410" cy="6187268"/>
          </a:xfrm>
        </p:spPr>
        <p:txBody>
          <a:bodyPr>
            <a:noAutofit/>
          </a:bodyPr>
          <a:lstStyle/>
          <a:p>
            <a:pPr marL="0" indent="0">
              <a:buNone/>
            </a:pPr>
            <a:endParaRPr lang="sl-SI" sz="2604" b="1" dirty="0">
              <a:solidFill>
                <a:schemeClr val="bg1"/>
              </a:solidFill>
            </a:endParaRPr>
          </a:p>
          <a:p>
            <a:pPr marL="0" indent="0">
              <a:buNone/>
            </a:pPr>
            <a:endParaRPr lang="sl-SI" sz="2604" b="1" dirty="0">
              <a:solidFill>
                <a:schemeClr val="bg1"/>
              </a:solidFill>
            </a:endParaRPr>
          </a:p>
        </p:txBody>
      </p:sp>
      <p:pic>
        <p:nvPicPr>
          <p:cNvPr id="6" name="Slika 5">
            <a:extLst>
              <a:ext uri="{FF2B5EF4-FFF2-40B4-BE49-F238E27FC236}">
                <a16:creationId xmlns:a16="http://schemas.microsoft.com/office/drawing/2014/main" id="{484EBE29-E01A-458D-AE63-4D3BBCF48D2C}"/>
              </a:ext>
            </a:extLst>
          </p:cNvPr>
          <p:cNvPicPr>
            <a:picLocks noChangeAspect="1"/>
          </p:cNvPicPr>
          <p:nvPr/>
        </p:nvPicPr>
        <p:blipFill rotWithShape="1">
          <a:blip r:embed="rId3"/>
          <a:srcRect t="10010" b="8716"/>
          <a:stretch/>
        </p:blipFill>
        <p:spPr>
          <a:xfrm>
            <a:off x="2668025" y="983847"/>
            <a:ext cx="9369880" cy="5338631"/>
          </a:xfrm>
          <a:prstGeom prst="rect">
            <a:avLst/>
          </a:prstGeom>
        </p:spPr>
      </p:pic>
      <p:sp>
        <p:nvSpPr>
          <p:cNvPr id="8" name="Pravokotnik 7">
            <a:extLst>
              <a:ext uri="{FF2B5EF4-FFF2-40B4-BE49-F238E27FC236}">
                <a16:creationId xmlns:a16="http://schemas.microsoft.com/office/drawing/2014/main" id="{452EEAF5-3CB5-4EC6-8408-F7400254E89C}"/>
              </a:ext>
            </a:extLst>
          </p:cNvPr>
          <p:cNvSpPr/>
          <p:nvPr/>
        </p:nvSpPr>
        <p:spPr>
          <a:xfrm>
            <a:off x="7986533" y="2002244"/>
            <a:ext cx="3009018" cy="359453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3">
            <a:extLst>
              <a:ext uri="{FF2B5EF4-FFF2-40B4-BE49-F238E27FC236}">
                <a16:creationId xmlns:a16="http://schemas.microsoft.com/office/drawing/2014/main" id="{C272DA41-2F40-476C-A0BC-F5E9C860C3D3}"/>
              </a:ext>
            </a:extLst>
          </p:cNvPr>
          <p:cNvSpPr txBox="1">
            <a:spLocks noChangeAspect="1"/>
          </p:cNvSpPr>
          <p:nvPr/>
        </p:nvSpPr>
        <p:spPr>
          <a:xfrm>
            <a:off x="350865" y="811614"/>
            <a:ext cx="2033520" cy="1838989"/>
          </a:xfrm>
          <a:prstGeom prst="rect">
            <a:avLst/>
          </a:prstGeom>
          <a:solidFill>
            <a:srgbClr val="00A1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6736" tIns="25347" rIns="126736" bIns="126736" rtlCol="0">
            <a:noAutofit/>
          </a:bodyPr>
          <a:lstStyle/>
          <a:p>
            <a:pPr defTabSz="456910">
              <a:defRPr/>
            </a:pPr>
            <a:endParaRPr lang="en-US" sz="1000" b="1" baseline="30000" dirty="0">
              <a:solidFill>
                <a:srgbClr val="FFFFFF"/>
              </a:solidFill>
              <a:latin typeface="Helvetica Neue"/>
              <a:cs typeface="Helvetica Neue"/>
            </a:endParaRPr>
          </a:p>
          <a:p>
            <a:pPr defTabSz="456910">
              <a:defRPr/>
            </a:pPr>
            <a:r>
              <a:rPr lang="en-GB" sz="2000" b="1" dirty="0">
                <a:solidFill>
                  <a:srgbClr val="FFFFFF"/>
                </a:solidFill>
                <a:latin typeface="Helvetica Neue"/>
                <a:cs typeface="Helvetica Neue"/>
              </a:rPr>
              <a:t>Organizational </a:t>
            </a:r>
            <a:r>
              <a:rPr lang="en-US" sz="2000" b="1" dirty="0">
                <a:solidFill>
                  <a:srgbClr val="FFFFFF"/>
                </a:solidFill>
                <a:latin typeface="Helvetica Neue"/>
                <a:cs typeface="Helvetica Neue"/>
              </a:rPr>
              <a:t>chart of VOKA SNAG</a:t>
            </a:r>
            <a:r>
              <a:rPr lang="sl-SI" sz="2000" b="1" dirty="0">
                <a:solidFill>
                  <a:srgbClr val="FFFFFF"/>
                </a:solidFill>
                <a:latin typeface="Helvetica Neue"/>
                <a:cs typeface="Helvetica Neue"/>
              </a:rPr>
              <a:t>A</a:t>
            </a:r>
            <a:endParaRPr lang="en-US" sz="2000" b="1" dirty="0">
              <a:solidFill>
                <a:srgbClr val="FFFFFF"/>
              </a:solidFill>
              <a:latin typeface="Helvetica Neue"/>
              <a:cs typeface="Helvetica Neue"/>
            </a:endParaRPr>
          </a:p>
        </p:txBody>
      </p:sp>
      <p:sp>
        <p:nvSpPr>
          <p:cNvPr id="9" name="PoljeZBesedilom 8">
            <a:extLst>
              <a:ext uri="{FF2B5EF4-FFF2-40B4-BE49-F238E27FC236}">
                <a16:creationId xmlns:a16="http://schemas.microsoft.com/office/drawing/2014/main" id="{4B9FAA45-A197-47F9-82C9-A60C9981883F}"/>
              </a:ext>
            </a:extLst>
          </p:cNvPr>
          <p:cNvSpPr txBox="1"/>
          <p:nvPr/>
        </p:nvSpPr>
        <p:spPr>
          <a:xfrm>
            <a:off x="209045" y="3228845"/>
            <a:ext cx="2317159" cy="2723823"/>
          </a:xfrm>
          <a:prstGeom prst="rect">
            <a:avLst/>
          </a:prstGeom>
          <a:noFill/>
        </p:spPr>
        <p:txBody>
          <a:bodyPr wrap="square">
            <a:spAutoFit/>
          </a:bodyPr>
          <a:lstStyle/>
          <a:p>
            <a:pPr>
              <a:lnSpc>
                <a:spcPct val="107000"/>
              </a:lnSpc>
              <a:spcAft>
                <a:spcPts val="200"/>
              </a:spcAft>
            </a:pPr>
            <a:r>
              <a:rPr lang="en-GB" sz="11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Waste collection sector</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200"/>
              </a:spcAft>
              <a:buFont typeface="Arial" panose="020B0604020202020204" pitchFamily="34" charset="0"/>
              <a:buChar char="-"/>
            </a:pPr>
            <a:r>
              <a:rPr lang="en-GB" sz="11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Municipal waste collection service</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200"/>
              </a:spcAft>
              <a:buFont typeface="Arial" panose="020B0604020202020204" pitchFamily="34" charset="0"/>
              <a:buChar char="-"/>
            </a:pPr>
            <a:r>
              <a:rPr lang="en-GB" sz="11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On-demand waste collection service</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200"/>
              </a:spcAft>
              <a:buFont typeface="Arial" panose="020B0604020202020204" pitchFamily="34" charset="0"/>
              <a:buChar char="-"/>
            </a:pPr>
            <a:r>
              <a:rPr lang="en-GB" sz="11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Collection </a:t>
            </a:r>
            <a:r>
              <a:rPr lang="en-GB" sz="115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centers</a:t>
            </a:r>
            <a:r>
              <a:rPr lang="en-GB" sz="11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service</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200"/>
              </a:spcAft>
            </a:pPr>
            <a:r>
              <a:rPr lang="en-GB" sz="11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Waste treatment sector</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200"/>
              </a:spcAft>
              <a:buFont typeface="Arial" panose="020B0604020202020204" pitchFamily="34" charset="0"/>
              <a:buChar char="-"/>
            </a:pPr>
            <a:r>
              <a:rPr lang="en-GB" sz="11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RCERO energy and maintenance service</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200"/>
              </a:spcAft>
              <a:buFont typeface="Arial" panose="020B0604020202020204" pitchFamily="34" charset="0"/>
              <a:buChar char="-"/>
            </a:pPr>
            <a:r>
              <a:rPr lang="en-GB" sz="11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waste processing and disposal service</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200"/>
              </a:spcAft>
              <a:buFont typeface="Arial" panose="020B0604020202020204" pitchFamily="34" charset="0"/>
              <a:buChar char="-"/>
            </a:pPr>
            <a:r>
              <a:rPr lang="en-GB" sz="11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RCERO waste management service</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180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Deček s posebnim prijemalom za pobiranje odpadkov s tal pobira in odlaga odpadke v koške za ločevanje odpadkov. ">
            <a:extLst>
              <a:ext uri="{FF2B5EF4-FFF2-40B4-BE49-F238E27FC236}">
                <a16:creationId xmlns:a16="http://schemas.microsoft.com/office/drawing/2014/main" id="{F1140158-C14A-4376-94E8-0334B04F8635}"/>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7813593" y="856527"/>
            <a:ext cx="4155215" cy="3503075"/>
          </a:xfrm>
          <a:prstGeom prst="rect">
            <a:avLst/>
          </a:prstGeom>
          <a:noFill/>
          <a:extLst>
            <a:ext uri="{909E8E84-426E-40DD-AFC4-6F175D3DCCD1}">
              <a14:hiddenFill xmlns:a14="http://schemas.microsoft.com/office/drawing/2010/main">
                <a:solidFill>
                  <a:srgbClr val="FFFFFF"/>
                </a:solidFill>
              </a14:hiddenFill>
            </a:ext>
          </a:extLst>
        </p:spPr>
      </p:pic>
      <p:pic>
        <p:nvPicPr>
          <p:cNvPr id="13" name="Slika 12">
            <a:extLst>
              <a:ext uri="{FF2B5EF4-FFF2-40B4-BE49-F238E27FC236}">
                <a16:creationId xmlns:a16="http://schemas.microsoft.com/office/drawing/2014/main" id="{2C18D096-6C05-4AD5-8EF1-F64D3D32A87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13593" y="3794819"/>
            <a:ext cx="4155215" cy="2907033"/>
          </a:xfrm>
          <a:prstGeom prst="rect">
            <a:avLst/>
          </a:prstGeom>
        </p:spPr>
      </p:pic>
      <p:sp>
        <p:nvSpPr>
          <p:cNvPr id="11" name="PoljeZBesedilom 10">
            <a:extLst>
              <a:ext uri="{FF2B5EF4-FFF2-40B4-BE49-F238E27FC236}">
                <a16:creationId xmlns:a16="http://schemas.microsoft.com/office/drawing/2014/main" id="{08881DFE-3040-47A8-8A1B-63C7C014CDA8}"/>
              </a:ext>
            </a:extLst>
          </p:cNvPr>
          <p:cNvSpPr txBox="1"/>
          <p:nvPr/>
        </p:nvSpPr>
        <p:spPr>
          <a:xfrm>
            <a:off x="156429" y="1034594"/>
            <a:ext cx="7355541" cy="5315751"/>
          </a:xfrm>
          <a:prstGeom prst="rect">
            <a:avLst/>
          </a:prstGeom>
          <a:noFill/>
        </p:spPr>
        <p:txBody>
          <a:bodyPr wrap="square">
            <a:spAutoFit/>
          </a:bodyPr>
          <a:lstStyle/>
          <a:p>
            <a:pPr>
              <a:lnSpc>
                <a:spcPct val="107000"/>
              </a:lnSpc>
              <a:spcAft>
                <a:spcPts val="200"/>
              </a:spcAft>
            </a:pPr>
            <a:r>
              <a:rPr lang="sl-SI"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 2019 Snaga has evolved into a multi-utility company.</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200"/>
              </a:spcAft>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200"/>
              </a:spcAft>
              <a:buFont typeface="Arial" panose="020B0604020202020204" pitchFamily="34" charset="0"/>
              <a:buChar char="-"/>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general support services (legal, financial, communication, IT, billing, etc.) are more stable,</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200"/>
              </a:spcAft>
              <a:buFont typeface="Arial" panose="020B0604020202020204" pitchFamily="34" charset="0"/>
              <a:buChar char="-"/>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it was necessary to reorganize or adapt all processes in the company,</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200"/>
              </a:spcAft>
              <a:buFont typeface="Arial" panose="020B0604020202020204" pitchFamily="34" charset="0"/>
              <a:buChar char="-"/>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decisions are made more slowly (it takes more time for the needs to be transferred from the operational level to the decision-maker level),</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200"/>
              </a:spcAft>
              <a:buFont typeface="Arial" panose="020B0604020202020204" pitchFamily="34" charset="0"/>
              <a:buChar char="-"/>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development of activities is embedded in the development of the entire company. As a result, decisions and further activities are made more slowly,</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200"/>
              </a:spcAft>
              <a:buFont typeface="Arial" panose="020B0604020202020204" pitchFamily="34" charset="0"/>
              <a:buChar char="-"/>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once the plan is adopted, it does not change,</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200"/>
              </a:spcAft>
              <a:buFont typeface="Arial" panose="020B0604020202020204" pitchFamily="34" charset="0"/>
              <a:buChar char="-"/>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there was no significant operational cost reduction,</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200"/>
              </a:spcAft>
              <a:buFont typeface="Arial" panose="020B0604020202020204" pitchFamily="34" charset="0"/>
              <a:buChar char="-"/>
            </a:pP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no lower user satisfaction was detected within the regular measurement of user satisfaction</a:t>
            </a:r>
            <a:r>
              <a:rPr lang="sl-SI"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200"/>
              </a:spcAft>
              <a:buFont typeface="Arial" panose="020B0604020202020204" pitchFamily="34" charset="0"/>
              <a:buChar char="-"/>
            </a:pPr>
            <a:r>
              <a:rPr lang="sl-SI"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t>
            </a:r>
            <a:r>
              <a:rPr lang="en-GB" sz="16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urrently</a:t>
            </a:r>
            <a:r>
              <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it is not possible to provide sufficient development funds within the company to enable the necessary activities, especially in the areas of prevention, reuse and other activities that are necessary for the development of public services. We are primarily focused on performing basic activities.</a:t>
            </a:r>
            <a:endParaRPr lang="sl-SI"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10457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rotWithShape="1">
          <a:blip r:embed="rId2" cstate="print">
            <a:extLst>
              <a:ext uri="{28A0092B-C50C-407E-A947-70E740481C1C}">
                <a14:useLocalDpi xmlns:a14="http://schemas.microsoft.com/office/drawing/2010/main" val="0"/>
              </a:ext>
            </a:extLst>
          </a:blip>
          <a:srcRect t="14569" b="17672"/>
          <a:stretch/>
        </p:blipFill>
        <p:spPr>
          <a:xfrm>
            <a:off x="0" y="662151"/>
            <a:ext cx="12192000" cy="6195849"/>
          </a:xfrm>
          <a:prstGeom prst="rect">
            <a:avLst/>
          </a:prstGeom>
        </p:spPr>
      </p:pic>
      <p:sp>
        <p:nvSpPr>
          <p:cNvPr id="5" name="Pravokotnik 4"/>
          <p:cNvSpPr/>
          <p:nvPr/>
        </p:nvSpPr>
        <p:spPr>
          <a:xfrm>
            <a:off x="6242583" y="2951946"/>
            <a:ext cx="4788024" cy="954107"/>
          </a:xfrm>
          <a:prstGeom prst="rect">
            <a:avLst/>
          </a:prstGeom>
        </p:spPr>
        <p:txBody>
          <a:bodyPr wrap="square">
            <a:spAutoFit/>
          </a:bodyPr>
          <a:lstStyle/>
          <a:p>
            <a:pPr defTabSz="648581"/>
            <a:r>
              <a:rPr lang="sl-SI" sz="2800" dirty="0" err="1">
                <a:solidFill>
                  <a:prstClr val="white"/>
                </a:solidFill>
                <a:latin typeface="Helvetica Neue"/>
                <a:cs typeface="Helvetica Neue"/>
              </a:rPr>
              <a:t>Waste</a:t>
            </a:r>
            <a:r>
              <a:rPr lang="sl-SI" sz="2800" dirty="0">
                <a:solidFill>
                  <a:prstClr val="white"/>
                </a:solidFill>
                <a:latin typeface="Helvetica Neue"/>
                <a:cs typeface="Helvetica Neue"/>
              </a:rPr>
              <a:t> </a:t>
            </a:r>
            <a:r>
              <a:rPr lang="sl-SI" sz="2800" dirty="0" err="1">
                <a:solidFill>
                  <a:prstClr val="white"/>
                </a:solidFill>
                <a:latin typeface="Helvetica Neue"/>
                <a:cs typeface="Helvetica Neue"/>
              </a:rPr>
              <a:t>collection</a:t>
            </a:r>
            <a:r>
              <a:rPr lang="sl-SI" sz="2800" dirty="0">
                <a:solidFill>
                  <a:prstClr val="white"/>
                </a:solidFill>
                <a:latin typeface="Helvetica Neue"/>
                <a:cs typeface="Helvetica Neue"/>
              </a:rPr>
              <a:t> </a:t>
            </a:r>
            <a:r>
              <a:rPr lang="sl-SI" sz="2800" dirty="0" err="1">
                <a:solidFill>
                  <a:prstClr val="white"/>
                </a:solidFill>
                <a:latin typeface="Helvetica Neue"/>
                <a:cs typeface="Helvetica Neue"/>
              </a:rPr>
              <a:t>development</a:t>
            </a:r>
            <a:r>
              <a:rPr lang="sl-SI" sz="2800" dirty="0">
                <a:solidFill>
                  <a:prstClr val="white"/>
                </a:solidFill>
                <a:latin typeface="Helvetica Neue"/>
                <a:cs typeface="Helvetica Neue"/>
              </a:rPr>
              <a:t> </a:t>
            </a:r>
            <a:r>
              <a:rPr lang="sl-SI" sz="2800" dirty="0" err="1">
                <a:solidFill>
                  <a:prstClr val="white"/>
                </a:solidFill>
                <a:latin typeface="Helvetica Neue"/>
                <a:cs typeface="Helvetica Neue"/>
              </a:rPr>
              <a:t>projects</a:t>
            </a:r>
            <a:endParaRPr lang="en-US" sz="2800" dirty="0">
              <a:solidFill>
                <a:prstClr val="white"/>
              </a:solidFill>
              <a:latin typeface="Helvetica Neue"/>
              <a:cs typeface="Helvetica Neue"/>
            </a:endParaRPr>
          </a:p>
        </p:txBody>
      </p:sp>
    </p:spTree>
    <p:extLst>
      <p:ext uri="{BB962C8B-B14F-4D97-AF65-F5344CB8AC3E}">
        <p14:creationId xmlns:p14="http://schemas.microsoft.com/office/powerpoint/2010/main" val="3080590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689860"/>
            <a:ext cx="12192000" cy="6195849"/>
          </a:xfrm>
          <a:prstGeom prst="rect">
            <a:avLst/>
          </a:prstGeom>
        </p:spPr>
      </p:pic>
      <p:sp>
        <p:nvSpPr>
          <p:cNvPr id="4" name="Naslov 1"/>
          <p:cNvSpPr txBox="1">
            <a:spLocks/>
          </p:cNvSpPr>
          <p:nvPr/>
        </p:nvSpPr>
        <p:spPr bwMode="auto">
          <a:xfrm>
            <a:off x="3913343" y="1080673"/>
            <a:ext cx="699014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846" tIns="45380" rIns="90846" bIns="4538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4230" algn="ctr" rtl="0" fontAlgn="base">
              <a:spcBef>
                <a:spcPct val="0"/>
              </a:spcBef>
              <a:spcAft>
                <a:spcPct val="0"/>
              </a:spcAft>
              <a:defRPr sz="4400">
                <a:solidFill>
                  <a:schemeClr val="tx1"/>
                </a:solidFill>
                <a:latin typeface="Calibri" pitchFamily="34" charset="0"/>
              </a:defRPr>
            </a:lvl6pPr>
            <a:lvl7pPr marL="908473" algn="ctr" rtl="0" fontAlgn="base">
              <a:spcBef>
                <a:spcPct val="0"/>
              </a:spcBef>
              <a:spcAft>
                <a:spcPct val="0"/>
              </a:spcAft>
              <a:defRPr sz="4400">
                <a:solidFill>
                  <a:schemeClr val="tx1"/>
                </a:solidFill>
                <a:latin typeface="Calibri" pitchFamily="34" charset="0"/>
              </a:defRPr>
            </a:lvl7pPr>
            <a:lvl8pPr marL="1362724" algn="ctr" rtl="0" fontAlgn="base">
              <a:spcBef>
                <a:spcPct val="0"/>
              </a:spcBef>
              <a:spcAft>
                <a:spcPct val="0"/>
              </a:spcAft>
              <a:defRPr sz="4400">
                <a:solidFill>
                  <a:schemeClr val="tx1"/>
                </a:solidFill>
                <a:latin typeface="Calibri" pitchFamily="34" charset="0"/>
              </a:defRPr>
            </a:lvl8pPr>
            <a:lvl9pPr marL="1816994" algn="ctr" rtl="0" fontAlgn="base">
              <a:spcBef>
                <a:spcPct val="0"/>
              </a:spcBef>
              <a:spcAft>
                <a:spcPct val="0"/>
              </a:spcAft>
              <a:defRPr sz="4400">
                <a:solidFill>
                  <a:schemeClr val="tx1"/>
                </a:solidFill>
                <a:latin typeface="Calibri" pitchFamily="34" charset="0"/>
              </a:defRPr>
            </a:lvl9pPr>
          </a:lstStyle>
          <a:p>
            <a:pPr algn="l">
              <a:defRPr/>
            </a:pPr>
            <a:r>
              <a:rPr lang="en-US" sz="2800" b="1" dirty="0">
                <a:solidFill>
                  <a:sysClr val="window" lastClr="FFFFFF"/>
                </a:solidFill>
                <a:cs typeface="Helvetica Neue"/>
              </a:rPr>
              <a:t>Planned upgrade of separate collection of municipal </a:t>
            </a:r>
            <a:r>
              <a:rPr lang="sl-SI" sz="2800" b="1" dirty="0">
                <a:solidFill>
                  <a:sysClr val="window" lastClr="FFFFFF"/>
                </a:solidFill>
                <a:cs typeface="Helvetica Neue"/>
              </a:rPr>
              <a:t> </a:t>
            </a:r>
            <a:r>
              <a:rPr lang="sl-SI" sz="2800" b="1" dirty="0" err="1">
                <a:solidFill>
                  <a:sysClr val="window" lastClr="FFFFFF"/>
                </a:solidFill>
                <a:cs typeface="Helvetica Neue"/>
              </a:rPr>
              <a:t>waste</a:t>
            </a:r>
            <a:endParaRPr lang="sl-SI" sz="2800" b="1" dirty="0">
              <a:solidFill>
                <a:sysClr val="window" lastClr="FFFFFF"/>
              </a:solidFill>
              <a:latin typeface="Calibri"/>
            </a:endParaRPr>
          </a:p>
        </p:txBody>
      </p:sp>
      <p:sp>
        <p:nvSpPr>
          <p:cNvPr id="9" name="TextBox 7"/>
          <p:cNvSpPr txBox="1">
            <a:spLocks noChangeAspect="1"/>
          </p:cNvSpPr>
          <p:nvPr/>
        </p:nvSpPr>
        <p:spPr>
          <a:xfrm>
            <a:off x="907383" y="982794"/>
            <a:ext cx="2098577" cy="1930250"/>
          </a:xfrm>
          <a:prstGeom prst="rect">
            <a:avLst/>
          </a:prstGeom>
          <a:solidFill>
            <a:srgbClr val="FFC000"/>
          </a:solidFill>
        </p:spPr>
        <p:txBody>
          <a:bodyPr wrap="square" lIns="179946" tIns="35987" rIns="179946" bIns="179946" rtlCol="0" anchor="ctr">
            <a:noAutofit/>
          </a:bodyPr>
          <a:lstStyle/>
          <a:p>
            <a:pPr algn="ctr"/>
            <a:r>
              <a:rPr lang="sl-SI" sz="2000" b="1" dirty="0">
                <a:latin typeface="Helvetica Neue"/>
                <a:cs typeface="Helvetica Neue"/>
              </a:rPr>
              <a:t>A</a:t>
            </a:r>
            <a:r>
              <a:rPr lang="en-US" sz="2000" b="1" dirty="0" err="1">
                <a:latin typeface="Helvetica Neue"/>
                <a:cs typeface="Helvetica Neue"/>
              </a:rPr>
              <a:t>bove</a:t>
            </a:r>
            <a:r>
              <a:rPr lang="sl-SI" sz="2000" b="1" dirty="0">
                <a:latin typeface="Helvetica Neue"/>
                <a:cs typeface="Helvetica Neue"/>
              </a:rPr>
              <a:t> </a:t>
            </a:r>
            <a:r>
              <a:rPr lang="sl-SI" sz="2000" b="1" dirty="0" err="1">
                <a:latin typeface="Helvetica Neue"/>
                <a:cs typeface="Helvetica Neue"/>
              </a:rPr>
              <a:t>and</a:t>
            </a:r>
            <a:r>
              <a:rPr lang="sl-SI" sz="2000" b="1" dirty="0">
                <a:latin typeface="Helvetica Neue"/>
                <a:cs typeface="Helvetica Neue"/>
              </a:rPr>
              <a:t> </a:t>
            </a:r>
            <a:r>
              <a:rPr lang="sl-SI" sz="2000" b="1" dirty="0" err="1">
                <a:latin typeface="Helvetica Neue"/>
                <a:cs typeface="Helvetica Neue"/>
              </a:rPr>
              <a:t>under</a:t>
            </a:r>
            <a:r>
              <a:rPr lang="en-US" sz="2000" b="1" dirty="0">
                <a:latin typeface="Helvetica Neue"/>
                <a:cs typeface="Helvetica Neue"/>
              </a:rPr>
              <a:t>ground container - multi apartment building</a:t>
            </a:r>
            <a:endParaRPr lang="sl-SI" sz="2000" b="1" dirty="0">
              <a:latin typeface="Helvetica Neue"/>
              <a:cs typeface="Helvetica Neue"/>
            </a:endParaRPr>
          </a:p>
        </p:txBody>
      </p:sp>
      <p:pic>
        <p:nvPicPr>
          <p:cNvPr id="12" name="Slika 11"/>
          <p:cNvPicPr/>
          <p:nvPr/>
        </p:nvPicPr>
        <p:blipFill>
          <a:blip r:embed="rId4"/>
          <a:stretch>
            <a:fillRect/>
          </a:stretch>
        </p:blipFill>
        <p:spPr>
          <a:xfrm>
            <a:off x="5234152" y="3392054"/>
            <a:ext cx="6490781" cy="2945844"/>
          </a:xfrm>
          <a:prstGeom prst="rect">
            <a:avLst/>
          </a:prstGeom>
        </p:spPr>
      </p:pic>
      <p:pic>
        <p:nvPicPr>
          <p:cNvPr id="13" name="Picture 4" descr="Rezultat iskanja slik za nordengineering trucks"/>
          <p:cNvPicPr/>
          <p:nvPr/>
        </p:nvPicPr>
        <p:blipFill rotWithShape="1">
          <a:blip r:embed="rId5" cstate="print">
            <a:extLst>
              <a:ext uri="{28A0092B-C50C-407E-A947-70E740481C1C}">
                <a14:useLocalDpi xmlns:a14="http://schemas.microsoft.com/office/drawing/2010/main"/>
              </a:ext>
            </a:extLst>
          </a:blip>
          <a:srcRect b="9746"/>
          <a:stretch/>
        </p:blipFill>
        <p:spPr bwMode="auto">
          <a:xfrm>
            <a:off x="907383" y="3054069"/>
            <a:ext cx="3563888" cy="332077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0608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9"/>
                                        </p:tgtEl>
                                        <p:attrNameLst>
                                          <p:attrName>style.visibility</p:attrName>
                                        </p:attrNameLst>
                                      </p:cBhvr>
                                      <p:to>
                                        <p:strVal val="visible"/>
                                      </p:to>
                                    </p:set>
                                    <p:animEffect transition="in" filter="fade">
                                      <p:cBhvr>
                                        <p:cTn id="10" dur="8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rotWithShape="1">
          <a:blip r:embed="rId3" cstate="print"/>
          <a:srcRect t="10115"/>
          <a:stretch/>
        </p:blipFill>
        <p:spPr>
          <a:xfrm>
            <a:off x="0" y="813756"/>
            <a:ext cx="12192000" cy="6164318"/>
          </a:xfrm>
          <a:prstGeom prst="rect">
            <a:avLst/>
          </a:prstGeom>
        </p:spPr>
      </p:pic>
      <p:sp>
        <p:nvSpPr>
          <p:cNvPr id="4" name="Naslov 1"/>
          <p:cNvSpPr txBox="1">
            <a:spLocks/>
          </p:cNvSpPr>
          <p:nvPr/>
        </p:nvSpPr>
        <p:spPr bwMode="auto">
          <a:xfrm>
            <a:off x="1576551" y="596478"/>
            <a:ext cx="9038897" cy="99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846" tIns="45380" rIns="90846" bIns="4538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4230" algn="ctr" rtl="0" fontAlgn="base">
              <a:spcBef>
                <a:spcPct val="0"/>
              </a:spcBef>
              <a:spcAft>
                <a:spcPct val="0"/>
              </a:spcAft>
              <a:defRPr sz="4400">
                <a:solidFill>
                  <a:schemeClr val="tx1"/>
                </a:solidFill>
                <a:latin typeface="Calibri" pitchFamily="34" charset="0"/>
              </a:defRPr>
            </a:lvl6pPr>
            <a:lvl7pPr marL="908473" algn="ctr" rtl="0" fontAlgn="base">
              <a:spcBef>
                <a:spcPct val="0"/>
              </a:spcBef>
              <a:spcAft>
                <a:spcPct val="0"/>
              </a:spcAft>
              <a:defRPr sz="4400">
                <a:solidFill>
                  <a:schemeClr val="tx1"/>
                </a:solidFill>
                <a:latin typeface="Calibri" pitchFamily="34" charset="0"/>
              </a:defRPr>
            </a:lvl7pPr>
            <a:lvl8pPr marL="1362724" algn="ctr" rtl="0" fontAlgn="base">
              <a:spcBef>
                <a:spcPct val="0"/>
              </a:spcBef>
              <a:spcAft>
                <a:spcPct val="0"/>
              </a:spcAft>
              <a:defRPr sz="4400">
                <a:solidFill>
                  <a:schemeClr val="tx1"/>
                </a:solidFill>
                <a:latin typeface="Calibri" pitchFamily="34" charset="0"/>
              </a:defRPr>
            </a:lvl8pPr>
            <a:lvl9pPr marL="1816994" algn="ctr" rtl="0" fontAlgn="base">
              <a:spcBef>
                <a:spcPct val="0"/>
              </a:spcBef>
              <a:spcAft>
                <a:spcPct val="0"/>
              </a:spcAft>
              <a:defRPr sz="4400">
                <a:solidFill>
                  <a:schemeClr val="tx1"/>
                </a:solidFill>
                <a:latin typeface="Calibri" pitchFamily="34" charset="0"/>
              </a:defRPr>
            </a:lvl9pPr>
          </a:lstStyle>
          <a:p>
            <a:pPr>
              <a:defRPr/>
            </a:pPr>
            <a:r>
              <a:rPr lang="en-US" sz="2800" b="1" dirty="0">
                <a:solidFill>
                  <a:sysClr val="window" lastClr="FFFFFF"/>
                </a:solidFill>
                <a:cs typeface="Helvetica Neue"/>
              </a:rPr>
              <a:t>Planned upgrade of separate collection of municipal waste</a:t>
            </a:r>
            <a:endParaRPr lang="sl-SI" sz="2800" b="1" dirty="0">
              <a:solidFill>
                <a:sysClr val="window" lastClr="FFFFFF"/>
              </a:solidFill>
              <a:latin typeface="Calibri"/>
            </a:endParaRPr>
          </a:p>
        </p:txBody>
      </p:sp>
      <p:pic>
        <p:nvPicPr>
          <p:cNvPr id="8" name="Picture 6"/>
          <p:cNvPicPr/>
          <p:nvPr/>
        </p:nvPicPr>
        <p:blipFill>
          <a:blip r:embed="rId4">
            <a:extLst>
              <a:ext uri="{28A0092B-C50C-407E-A947-70E740481C1C}">
                <a14:useLocalDpi xmlns:a14="http://schemas.microsoft.com/office/drawing/2010/main"/>
              </a:ext>
            </a:extLst>
          </a:blip>
          <a:srcRect/>
          <a:stretch>
            <a:fillRect/>
          </a:stretch>
        </p:blipFill>
        <p:spPr bwMode="auto">
          <a:xfrm>
            <a:off x="301688" y="1833580"/>
            <a:ext cx="7115088" cy="1890886"/>
          </a:xfrm>
          <a:prstGeom prst="rect">
            <a:avLst/>
          </a:prstGeom>
          <a:noFill/>
          <a:ln>
            <a:noFill/>
          </a:ln>
        </p:spPr>
      </p:pic>
      <p:sp>
        <p:nvSpPr>
          <p:cNvPr id="9" name="TextBox 7"/>
          <p:cNvSpPr txBox="1">
            <a:spLocks noChangeAspect="1"/>
          </p:cNvSpPr>
          <p:nvPr/>
        </p:nvSpPr>
        <p:spPr>
          <a:xfrm>
            <a:off x="301688" y="3985217"/>
            <a:ext cx="1897360" cy="1890886"/>
          </a:xfrm>
          <a:prstGeom prst="rect">
            <a:avLst/>
          </a:prstGeom>
          <a:solidFill>
            <a:srgbClr val="FFC000"/>
          </a:solidFill>
        </p:spPr>
        <p:txBody>
          <a:bodyPr wrap="square" lIns="179946" tIns="35987" rIns="179946" bIns="179946" rtlCol="0" anchor="ctr">
            <a:noAutofit/>
          </a:bodyPr>
          <a:lstStyle/>
          <a:p>
            <a:pPr algn="ctr"/>
            <a:r>
              <a:rPr lang="sl-SI" sz="2000" b="1" dirty="0" err="1">
                <a:latin typeface="Helvetica Neue"/>
                <a:cs typeface="Helvetica Neue"/>
              </a:rPr>
              <a:t>Expanded</a:t>
            </a:r>
            <a:r>
              <a:rPr lang="sl-SI" sz="2000" b="1" dirty="0">
                <a:latin typeface="Helvetica Neue"/>
                <a:cs typeface="Helvetica Neue"/>
              </a:rPr>
              <a:t> </a:t>
            </a:r>
            <a:r>
              <a:rPr lang="sl-SI" sz="2000" b="1" dirty="0" err="1">
                <a:latin typeface="Helvetica Neue"/>
                <a:cs typeface="Helvetica Neue"/>
              </a:rPr>
              <a:t>collection</a:t>
            </a:r>
            <a:r>
              <a:rPr lang="sl-SI" sz="2000" b="1" dirty="0">
                <a:latin typeface="Helvetica Neue"/>
                <a:cs typeface="Helvetica Neue"/>
              </a:rPr>
              <a:t> </a:t>
            </a:r>
            <a:r>
              <a:rPr lang="sl-SI" sz="2000" b="1" dirty="0" err="1">
                <a:latin typeface="Helvetica Neue"/>
                <a:cs typeface="Helvetica Neue"/>
              </a:rPr>
              <a:t>points</a:t>
            </a:r>
            <a:endParaRPr lang="sl-SI" sz="2000" b="1" dirty="0">
              <a:latin typeface="Helvetica Neue"/>
              <a:cs typeface="Helvetica Neue"/>
            </a:endParaRPr>
          </a:p>
        </p:txBody>
      </p:sp>
      <p:sp>
        <p:nvSpPr>
          <p:cNvPr id="10" name="TextBox 7"/>
          <p:cNvSpPr txBox="1">
            <a:spLocks noChangeAspect="1"/>
          </p:cNvSpPr>
          <p:nvPr/>
        </p:nvSpPr>
        <p:spPr>
          <a:xfrm>
            <a:off x="9822071" y="1812898"/>
            <a:ext cx="1897360" cy="1890886"/>
          </a:xfrm>
          <a:prstGeom prst="rect">
            <a:avLst/>
          </a:prstGeom>
          <a:solidFill>
            <a:srgbClr val="FFC000"/>
          </a:solidFill>
        </p:spPr>
        <p:txBody>
          <a:bodyPr wrap="square" lIns="179946" tIns="35987" rIns="179946" bIns="179946" rtlCol="0" anchor="ctr">
            <a:noAutofit/>
          </a:bodyPr>
          <a:lstStyle/>
          <a:p>
            <a:pPr algn="ctr"/>
            <a:r>
              <a:rPr lang="sl-SI" sz="2000" b="1" dirty="0" err="1">
                <a:latin typeface="Helvetica Neue"/>
                <a:cs typeface="Helvetica Neue"/>
              </a:rPr>
              <a:t>Small</a:t>
            </a:r>
            <a:r>
              <a:rPr lang="sl-SI" sz="2000" b="1" dirty="0">
                <a:latin typeface="Helvetica Neue"/>
                <a:cs typeface="Helvetica Neue"/>
              </a:rPr>
              <a:t> </a:t>
            </a:r>
            <a:r>
              <a:rPr lang="sl-SI" sz="2000" b="1" dirty="0" err="1">
                <a:latin typeface="Helvetica Neue"/>
                <a:cs typeface="Helvetica Neue"/>
              </a:rPr>
              <a:t>collection</a:t>
            </a:r>
            <a:r>
              <a:rPr lang="sl-SI" sz="2000" b="1" dirty="0">
                <a:latin typeface="Helvetica Neue"/>
                <a:cs typeface="Helvetica Neue"/>
              </a:rPr>
              <a:t> </a:t>
            </a:r>
            <a:r>
              <a:rPr lang="sl-SI" sz="2000" b="1" dirty="0" err="1">
                <a:latin typeface="Helvetica Neue"/>
                <a:cs typeface="Helvetica Neue"/>
              </a:rPr>
              <a:t>centres</a:t>
            </a:r>
            <a:endParaRPr lang="sl-SI" sz="2000" b="1" dirty="0">
              <a:latin typeface="Helvetica Neue"/>
              <a:cs typeface="Helvetica Neue"/>
            </a:endParaRPr>
          </a:p>
        </p:txBody>
      </p:sp>
      <p:pic>
        <p:nvPicPr>
          <p:cNvPr id="11" name="Picture 3" descr="\\jhl.si\dfs\snaga\home\joze.gregoric\000000000\02 - PROJEKTI\06 mini zbirni centri\Literatura Barcelona\Mini ZC-ji Barcelona\DSCN1077.JPG"/>
          <p:cNvPicPr/>
          <p:nvPr/>
        </p:nvPicPr>
        <p:blipFill rotWithShape="1">
          <a:blip r:embed="rId5" cstate="print">
            <a:extLst>
              <a:ext uri="{28A0092B-C50C-407E-A947-70E740481C1C}">
                <a14:useLocalDpi xmlns:a14="http://schemas.microsoft.com/office/drawing/2010/main"/>
              </a:ext>
            </a:extLst>
          </a:blip>
          <a:srcRect t="7864" b="12661"/>
          <a:stretch/>
        </p:blipFill>
        <p:spPr bwMode="auto">
          <a:xfrm>
            <a:off x="7015655" y="3824180"/>
            <a:ext cx="4711843" cy="2656695"/>
          </a:xfrm>
          <a:prstGeom prst="rect">
            <a:avLst/>
          </a:prstGeom>
          <a:noFill/>
        </p:spPr>
      </p:pic>
      <p:sp>
        <p:nvSpPr>
          <p:cNvPr id="3" name="Pravokotnik 2"/>
          <p:cNvSpPr/>
          <p:nvPr/>
        </p:nvSpPr>
        <p:spPr>
          <a:xfrm>
            <a:off x="8797934" y="6486236"/>
            <a:ext cx="1760418" cy="261610"/>
          </a:xfrm>
          <a:prstGeom prst="rect">
            <a:avLst/>
          </a:prstGeom>
        </p:spPr>
        <p:txBody>
          <a:bodyPr wrap="none">
            <a:spAutoFit/>
          </a:bodyPr>
          <a:lstStyle/>
          <a:p>
            <a:pPr algn="ctr"/>
            <a:r>
              <a:rPr lang="sl-SI" sz="1100" dirty="0" err="1">
                <a:latin typeface="Helvetica Neue"/>
                <a:cs typeface="Helvetica Neue"/>
              </a:rPr>
              <a:t>Pictures</a:t>
            </a:r>
            <a:r>
              <a:rPr lang="sl-SI" sz="1100" dirty="0">
                <a:latin typeface="Helvetica Neue"/>
                <a:cs typeface="Helvetica Neue"/>
              </a:rPr>
              <a:t>: Barcelona 2015</a:t>
            </a:r>
          </a:p>
        </p:txBody>
      </p:sp>
      <p:sp>
        <p:nvSpPr>
          <p:cNvPr id="12" name="Naslov 1">
            <a:extLst>
              <a:ext uri="{FF2B5EF4-FFF2-40B4-BE49-F238E27FC236}">
                <a16:creationId xmlns:a16="http://schemas.microsoft.com/office/drawing/2014/main" id="{62EF8932-0B12-4F9A-8670-F87289C95C02}"/>
              </a:ext>
            </a:extLst>
          </p:cNvPr>
          <p:cNvSpPr txBox="1">
            <a:spLocks/>
          </p:cNvSpPr>
          <p:nvPr/>
        </p:nvSpPr>
        <p:spPr bwMode="auto">
          <a:xfrm>
            <a:off x="2500736" y="4308327"/>
            <a:ext cx="4050417" cy="1445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846" tIns="45380" rIns="90846" bIns="45380" numCol="1" anchor="ctr" anchorCtr="0" compatLnSpc="1">
            <a:prstTxWarp prst="textNoShape">
              <a:avLst/>
            </a:prstTxWarp>
            <a:normAutofit fontScale="77500" lnSpcReduction="20000"/>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4230" algn="ctr" rtl="0" fontAlgn="base">
              <a:spcBef>
                <a:spcPct val="0"/>
              </a:spcBef>
              <a:spcAft>
                <a:spcPct val="0"/>
              </a:spcAft>
              <a:defRPr sz="4400">
                <a:solidFill>
                  <a:schemeClr val="tx1"/>
                </a:solidFill>
                <a:latin typeface="Calibri" pitchFamily="34" charset="0"/>
              </a:defRPr>
            </a:lvl6pPr>
            <a:lvl7pPr marL="908473" algn="ctr" rtl="0" fontAlgn="base">
              <a:spcBef>
                <a:spcPct val="0"/>
              </a:spcBef>
              <a:spcAft>
                <a:spcPct val="0"/>
              </a:spcAft>
              <a:defRPr sz="4400">
                <a:solidFill>
                  <a:schemeClr val="tx1"/>
                </a:solidFill>
                <a:latin typeface="Calibri" pitchFamily="34" charset="0"/>
              </a:defRPr>
            </a:lvl7pPr>
            <a:lvl8pPr marL="1362724" algn="ctr" rtl="0" fontAlgn="base">
              <a:spcBef>
                <a:spcPct val="0"/>
              </a:spcBef>
              <a:spcAft>
                <a:spcPct val="0"/>
              </a:spcAft>
              <a:defRPr sz="4400">
                <a:solidFill>
                  <a:schemeClr val="tx1"/>
                </a:solidFill>
                <a:latin typeface="Calibri" pitchFamily="34" charset="0"/>
              </a:defRPr>
            </a:lvl8pPr>
            <a:lvl9pPr marL="1816994" algn="ctr" rtl="0" fontAlgn="base">
              <a:spcBef>
                <a:spcPct val="0"/>
              </a:spcBef>
              <a:spcAft>
                <a:spcPct val="0"/>
              </a:spcAft>
              <a:defRPr sz="4400">
                <a:solidFill>
                  <a:schemeClr val="tx1"/>
                </a:solidFill>
                <a:latin typeface="Calibri" pitchFamily="34" charset="0"/>
              </a:defRPr>
            </a:lvl9pPr>
          </a:lstStyle>
          <a:p>
            <a:pPr marL="457200" indent="-457200" algn="l">
              <a:buFont typeface="Arial" panose="020B0604020202020204" pitchFamily="34" charset="0"/>
              <a:buChar char="•"/>
              <a:defRPr/>
            </a:pPr>
            <a:r>
              <a:rPr lang="en-GB" sz="2800" b="1" dirty="0">
                <a:solidFill>
                  <a:sysClr val="window" lastClr="FFFFFF"/>
                </a:solidFill>
                <a:latin typeface="Calibri"/>
              </a:rPr>
              <a:t>Small WEEE equipment</a:t>
            </a:r>
          </a:p>
          <a:p>
            <a:pPr marL="457200" indent="-457200" algn="l">
              <a:buFont typeface="Arial" panose="020B0604020202020204" pitchFamily="34" charset="0"/>
              <a:buChar char="•"/>
              <a:defRPr/>
            </a:pPr>
            <a:r>
              <a:rPr lang="en-GB" sz="2800" b="1" dirty="0">
                <a:solidFill>
                  <a:sysClr val="window" lastClr="FFFFFF"/>
                </a:solidFill>
                <a:latin typeface="Calibri"/>
              </a:rPr>
              <a:t>cooking oil</a:t>
            </a:r>
          </a:p>
          <a:p>
            <a:pPr marL="457200" indent="-457200" algn="l">
              <a:buFont typeface="Arial" panose="020B0604020202020204" pitchFamily="34" charset="0"/>
              <a:buChar char="•"/>
              <a:defRPr/>
            </a:pPr>
            <a:r>
              <a:rPr lang="en-GB" sz="2800" b="1" dirty="0">
                <a:solidFill>
                  <a:sysClr val="window" lastClr="FFFFFF"/>
                </a:solidFill>
                <a:latin typeface="Calibri"/>
              </a:rPr>
              <a:t>Clothes and textile</a:t>
            </a:r>
          </a:p>
          <a:p>
            <a:pPr marL="457200" indent="-457200" algn="l">
              <a:buFont typeface="Arial" panose="020B0604020202020204" pitchFamily="34" charset="0"/>
              <a:buChar char="•"/>
              <a:defRPr/>
            </a:pPr>
            <a:r>
              <a:rPr lang="en-GB" sz="2800" b="1" dirty="0">
                <a:solidFill>
                  <a:sysClr val="window" lastClr="FFFFFF"/>
                </a:solidFill>
                <a:latin typeface="Calibri"/>
              </a:rPr>
              <a:t>Glass packaging</a:t>
            </a:r>
          </a:p>
          <a:p>
            <a:pPr marL="457200" indent="-457200" algn="l">
              <a:buFont typeface="Arial" panose="020B0604020202020204" pitchFamily="34" charset="0"/>
              <a:buChar char="•"/>
              <a:defRPr/>
            </a:pPr>
            <a:r>
              <a:rPr lang="en-GB" sz="2800" b="1" dirty="0">
                <a:solidFill>
                  <a:sysClr val="window" lastClr="FFFFFF"/>
                </a:solidFill>
                <a:latin typeface="Calibri"/>
              </a:rPr>
              <a:t>Re-use materials (test)</a:t>
            </a:r>
          </a:p>
          <a:p>
            <a:pPr marL="457200" indent="-457200" algn="l">
              <a:buFont typeface="Arial" panose="020B0604020202020204" pitchFamily="34" charset="0"/>
              <a:buChar char="•"/>
              <a:defRPr/>
            </a:pPr>
            <a:endParaRPr lang="en-GB" sz="2800" b="1" dirty="0">
              <a:solidFill>
                <a:sysClr val="window" lastClr="FFFFFF"/>
              </a:solidFill>
              <a:latin typeface="Calibri"/>
            </a:endParaRPr>
          </a:p>
        </p:txBody>
      </p:sp>
    </p:spTree>
    <p:extLst>
      <p:ext uri="{BB962C8B-B14F-4D97-AF65-F5344CB8AC3E}">
        <p14:creationId xmlns:p14="http://schemas.microsoft.com/office/powerpoint/2010/main" val="11700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9"/>
                                        </p:tgtEl>
                                        <p:attrNameLst>
                                          <p:attrName>style.visibility</p:attrName>
                                        </p:attrNameLst>
                                      </p:cBhvr>
                                      <p:to>
                                        <p:strVal val="visible"/>
                                      </p:to>
                                    </p:set>
                                    <p:animEffect transition="in" filter="fade">
                                      <p:cBhvr>
                                        <p:cTn id="10" dur="800"/>
                                        <p:tgtEl>
                                          <p:spTgt spid="9"/>
                                        </p:tgtEl>
                                      </p:cBhvr>
                                    </p:animEffect>
                                  </p:childTnLst>
                                </p:cTn>
                              </p:par>
                            </p:childTnLst>
                          </p:cTn>
                        </p:par>
                        <p:par>
                          <p:cTn id="11" fill="hold">
                            <p:stCondLst>
                              <p:cond delay="800"/>
                            </p:stCondLst>
                            <p:childTnLst>
                              <p:par>
                                <p:cTn id="12" presetID="1" presetClass="entr" presetSubtype="0" fill="hold" grpId="0" nodeType="afterEffect">
                                  <p:stCondLst>
                                    <p:cond delay="0"/>
                                  </p:stCondLst>
                                  <p:iterate type="lt">
                                    <p:tmAbs val="0"/>
                                  </p:iterate>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800"/>
                            </p:stCondLst>
                            <p:childTnLst>
                              <p:par>
                                <p:cTn id="15" presetID="10" presetClass="entr" presetSubtype="0" fill="hold" grpId="1" nodeType="afterEffect">
                                  <p:stCondLst>
                                    <p:cond delay="0"/>
                                  </p:stCondLst>
                                  <p:iterate type="lt">
                                    <p:tmPct val="0"/>
                                  </p:iterate>
                                  <p:childTnLst>
                                    <p:set>
                                      <p:cBhvr>
                                        <p:cTn id="16" dur="1" fill="hold">
                                          <p:stCondLst>
                                            <p:cond delay="0"/>
                                          </p:stCondLst>
                                        </p:cTn>
                                        <p:tgtEl>
                                          <p:spTgt spid="10"/>
                                        </p:tgtEl>
                                        <p:attrNameLst>
                                          <p:attrName>style.visibility</p:attrName>
                                        </p:attrNameLst>
                                      </p:cBhvr>
                                      <p:to>
                                        <p:strVal val="visible"/>
                                      </p:to>
                                    </p:set>
                                    <p:animEffect transition="in" filter="fade">
                                      <p:cBhvr>
                                        <p:cTn id="17" dur="8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EFC98EC3-7F26-459E-993B-CE7C4925850B}"/>
              </a:ext>
            </a:extLst>
          </p:cNvPr>
          <p:cNvSpPr txBox="1">
            <a:spLocks noChangeAspect="1"/>
          </p:cNvSpPr>
          <p:nvPr/>
        </p:nvSpPr>
        <p:spPr>
          <a:xfrm>
            <a:off x="331077" y="953645"/>
            <a:ext cx="2701399" cy="5368328"/>
          </a:xfrm>
          <a:prstGeom prst="rect">
            <a:avLst/>
          </a:prstGeom>
          <a:solidFill>
            <a:srgbClr val="FFC000"/>
          </a:solidFill>
        </p:spPr>
        <p:txBody>
          <a:bodyPr wrap="square" lIns="179946" tIns="35987" rIns="179946" bIns="179946" rtlCol="0" anchor="ctr">
            <a:noAutofit/>
          </a:bodyPr>
          <a:lstStyle/>
          <a:p>
            <a:pPr algn="ctr"/>
            <a:r>
              <a:rPr lang="sl-SI" sz="2000" b="1" dirty="0">
                <a:latin typeface="Helvetica Neue"/>
                <a:cs typeface="Helvetica Neue"/>
              </a:rPr>
              <a:t>Urban </a:t>
            </a:r>
            <a:r>
              <a:rPr lang="sl-SI" sz="2000" b="1" dirty="0" err="1">
                <a:latin typeface="Helvetica Neue"/>
                <a:cs typeface="Helvetica Neue"/>
              </a:rPr>
              <a:t>collection</a:t>
            </a:r>
            <a:r>
              <a:rPr lang="sl-SI" sz="2000" b="1" dirty="0">
                <a:latin typeface="Helvetica Neue"/>
                <a:cs typeface="Helvetica Neue"/>
              </a:rPr>
              <a:t> centre</a:t>
            </a:r>
          </a:p>
          <a:p>
            <a:pPr algn="ctr"/>
            <a:endParaRPr lang="sl-SI" sz="2000" b="1" dirty="0">
              <a:latin typeface="Helvetica Neue"/>
              <a:cs typeface="Helvetica Neue"/>
            </a:endParaRPr>
          </a:p>
          <a:p>
            <a:pPr marL="342900" indent="-342900">
              <a:buFontTx/>
              <a:buChar char="-"/>
            </a:pPr>
            <a:r>
              <a:rPr lang="en-GB" sz="2000"/>
              <a:t>Collection cent </a:t>
            </a:r>
            <a:r>
              <a:rPr lang="en-GB" sz="2000" dirty="0"/>
              <a:t>for the collection of separated fractions of municipal waste,</a:t>
            </a:r>
            <a:endParaRPr lang="sl-SI" sz="2000" dirty="0"/>
          </a:p>
          <a:p>
            <a:pPr marL="342900" indent="-342900">
              <a:buFontTx/>
              <a:buChar char="-"/>
            </a:pPr>
            <a:r>
              <a:rPr lang="en-GB" sz="2000" dirty="0"/>
              <a:t>Reuse cent</a:t>
            </a:r>
            <a:r>
              <a:rPr lang="sl-SI" sz="2000" dirty="0"/>
              <a:t>er</a:t>
            </a:r>
          </a:p>
          <a:p>
            <a:pPr marL="342900" indent="-342900">
              <a:buFontTx/>
              <a:buChar char="-"/>
            </a:pPr>
            <a:r>
              <a:rPr lang="en-GB" sz="2000" dirty="0"/>
              <a:t>Master workshop for handmade paper making</a:t>
            </a:r>
          </a:p>
          <a:p>
            <a:pPr algn="ctr"/>
            <a:endParaRPr lang="sl-SI" sz="2000" b="1" dirty="0">
              <a:latin typeface="Helvetica Neue"/>
              <a:cs typeface="Helvetica Neue"/>
            </a:endParaRPr>
          </a:p>
        </p:txBody>
      </p:sp>
      <p:pic>
        <p:nvPicPr>
          <p:cNvPr id="9" name="Slika 8">
            <a:extLst>
              <a:ext uri="{FF2B5EF4-FFF2-40B4-BE49-F238E27FC236}">
                <a16:creationId xmlns:a16="http://schemas.microsoft.com/office/drawing/2014/main" id="{EAA226C8-27DA-458F-B7BB-DDFD385FB5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32476" y="737634"/>
            <a:ext cx="8664222" cy="6120366"/>
          </a:xfrm>
          <a:prstGeom prst="rect">
            <a:avLst/>
          </a:prstGeom>
        </p:spPr>
      </p:pic>
    </p:spTree>
    <p:extLst>
      <p:ext uri="{BB962C8B-B14F-4D97-AF65-F5344CB8AC3E}">
        <p14:creationId xmlns:p14="http://schemas.microsoft.com/office/powerpoint/2010/main" val="90267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8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rotWithShape="1">
          <a:blip r:embed="rId3" cstate="print"/>
          <a:srcRect b="22441"/>
          <a:stretch/>
        </p:blipFill>
        <p:spPr>
          <a:xfrm>
            <a:off x="0" y="646388"/>
            <a:ext cx="12191999" cy="6211612"/>
          </a:xfrm>
          <a:prstGeom prst="rect">
            <a:avLst/>
          </a:prstGeom>
        </p:spPr>
      </p:pic>
      <p:sp>
        <p:nvSpPr>
          <p:cNvPr id="3" name="Pravokotnik 2"/>
          <p:cNvSpPr/>
          <p:nvPr/>
        </p:nvSpPr>
        <p:spPr>
          <a:xfrm>
            <a:off x="3768705" y="727973"/>
            <a:ext cx="5742384" cy="1200329"/>
          </a:xfrm>
          <a:prstGeom prst="rect">
            <a:avLst/>
          </a:prstGeom>
        </p:spPr>
        <p:txBody>
          <a:bodyPr wrap="square">
            <a:spAutoFit/>
          </a:bodyPr>
          <a:lstStyle/>
          <a:p>
            <a:r>
              <a:rPr lang="en-GB" sz="3600" b="1" dirty="0">
                <a:solidFill>
                  <a:schemeClr val="bg1"/>
                </a:solidFill>
              </a:rPr>
              <a:t>What have we learned?</a:t>
            </a:r>
            <a:br>
              <a:rPr lang="en-GB" sz="3600" b="1" dirty="0">
                <a:solidFill>
                  <a:schemeClr val="bg1"/>
                </a:solidFill>
              </a:rPr>
            </a:br>
            <a:endParaRPr lang="en-GB" sz="3600" dirty="0">
              <a:solidFill>
                <a:schemeClr val="bg1"/>
              </a:solidFill>
            </a:endParaRPr>
          </a:p>
        </p:txBody>
      </p:sp>
      <p:pic>
        <p:nvPicPr>
          <p:cNvPr id="4" name="Označba mesta vseb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535" y="1663428"/>
            <a:ext cx="4083300" cy="4744992"/>
          </a:xfrm>
          <a:prstGeom prst="rect">
            <a:avLst/>
          </a:prstGeom>
        </p:spPr>
      </p:pic>
      <p:sp>
        <p:nvSpPr>
          <p:cNvPr id="5" name="Pravokotnik 4"/>
          <p:cNvSpPr/>
          <p:nvPr/>
        </p:nvSpPr>
        <p:spPr>
          <a:xfrm>
            <a:off x="6096000" y="1575656"/>
            <a:ext cx="5172465" cy="5324535"/>
          </a:xfrm>
          <a:prstGeom prst="rect">
            <a:avLst/>
          </a:prstGeom>
        </p:spPr>
        <p:txBody>
          <a:bodyPr wrap="square">
            <a:spAutoFit/>
          </a:bodyPr>
          <a:lstStyle/>
          <a:p>
            <a:pPr marL="342900" indent="-342900">
              <a:buFont typeface="Arial" panose="020B0604020202020204" pitchFamily="34" charset="0"/>
              <a:buChar char="•"/>
            </a:pPr>
            <a:r>
              <a:rPr lang="en-GB" sz="2000" dirty="0">
                <a:solidFill>
                  <a:schemeClr val="bg1"/>
                </a:solidFill>
              </a:rPr>
              <a:t>Communicate, not educate. </a:t>
            </a:r>
          </a:p>
          <a:p>
            <a:pPr marL="342900" indent="-342900">
              <a:buFont typeface="Arial" panose="020B0604020202020204" pitchFamily="34" charset="0"/>
              <a:buChar char="•"/>
            </a:pPr>
            <a:r>
              <a:rPr lang="en-GB" sz="2000" dirty="0">
                <a:solidFill>
                  <a:schemeClr val="bg1"/>
                </a:solidFill>
              </a:rPr>
              <a:t>Tell stories. Inspire change.</a:t>
            </a:r>
          </a:p>
          <a:p>
            <a:pPr marL="342900" indent="-342900">
              <a:buFont typeface="Arial" panose="020B0604020202020204" pitchFamily="34" charset="0"/>
              <a:buChar char="•"/>
            </a:pPr>
            <a:r>
              <a:rPr lang="en-GB" sz="2000" dirty="0">
                <a:solidFill>
                  <a:schemeClr val="bg1"/>
                </a:solidFill>
              </a:rPr>
              <a:t>Cooperate and involve.</a:t>
            </a:r>
          </a:p>
          <a:p>
            <a:pPr marL="342900" indent="-342900">
              <a:buFont typeface="Arial" panose="020B0604020202020204" pitchFamily="34" charset="0"/>
              <a:buChar char="•"/>
            </a:pPr>
            <a:r>
              <a:rPr lang="en-GB" sz="2000" dirty="0">
                <a:solidFill>
                  <a:schemeClr val="bg1"/>
                </a:solidFill>
              </a:rPr>
              <a:t>Deconstruct myths. </a:t>
            </a:r>
          </a:p>
          <a:p>
            <a:pPr marL="342900" indent="-342900">
              <a:buFont typeface="Arial" panose="020B0604020202020204" pitchFamily="34" charset="0"/>
              <a:buChar char="•"/>
            </a:pPr>
            <a:r>
              <a:rPr lang="en-GB" sz="2000" dirty="0">
                <a:solidFill>
                  <a:schemeClr val="bg1"/>
                </a:solidFill>
              </a:rPr>
              <a:t>Establish good relations with media.</a:t>
            </a:r>
          </a:p>
          <a:p>
            <a:pPr marL="342900" indent="-342900">
              <a:buFont typeface="Arial" panose="020B0604020202020204" pitchFamily="34" charset="0"/>
              <a:buChar char="•"/>
            </a:pPr>
            <a:r>
              <a:rPr lang="en-GB" sz="2000" dirty="0">
                <a:solidFill>
                  <a:schemeClr val="bg1"/>
                </a:solidFill>
              </a:rPr>
              <a:t>Think out of the box. </a:t>
            </a:r>
          </a:p>
          <a:p>
            <a:pPr marL="342900" indent="-342900">
              <a:buFont typeface="Arial" panose="020B0604020202020204" pitchFamily="34" charset="0"/>
              <a:buChar char="•"/>
            </a:pPr>
            <a:r>
              <a:rPr lang="en-GB" sz="2000" dirty="0">
                <a:solidFill>
                  <a:schemeClr val="bg1"/>
                </a:solidFill>
              </a:rPr>
              <a:t>Be persistent.</a:t>
            </a:r>
          </a:p>
          <a:p>
            <a:endParaRPr lang="en-GB" sz="2000" dirty="0">
              <a:solidFill>
                <a:schemeClr val="bg1"/>
              </a:solidFill>
            </a:endParaRPr>
          </a:p>
          <a:p>
            <a:pPr marL="342900" indent="-342900">
              <a:buFont typeface="Arial" panose="020B0604020202020204" pitchFamily="34" charset="0"/>
              <a:buChar char="•"/>
            </a:pPr>
            <a:r>
              <a:rPr lang="en-GB" sz="2000" dirty="0">
                <a:solidFill>
                  <a:schemeClr val="bg1"/>
                </a:solidFill>
              </a:rPr>
              <a:t>Waste collection at source ensures cleaner collected fractions.</a:t>
            </a:r>
          </a:p>
          <a:p>
            <a:pPr marL="342900" indent="-342900">
              <a:buFont typeface="Arial" panose="020B0604020202020204" pitchFamily="34" charset="0"/>
              <a:buChar char="•"/>
            </a:pPr>
            <a:r>
              <a:rPr lang="en-US" sz="2000" dirty="0">
                <a:solidFill>
                  <a:schemeClr val="bg1"/>
                </a:solidFill>
              </a:rPr>
              <a:t>Quality service at a reasonable price is key to engaging users </a:t>
            </a:r>
            <a:r>
              <a:rPr lang="sl-SI" sz="2000" dirty="0">
                <a:solidFill>
                  <a:schemeClr val="bg1"/>
                </a:solidFill>
              </a:rPr>
              <a:t>in </a:t>
            </a:r>
            <a:r>
              <a:rPr lang="en-US" sz="2000" dirty="0">
                <a:solidFill>
                  <a:schemeClr val="bg1"/>
                </a:solidFill>
              </a:rPr>
              <a:t>the process.</a:t>
            </a:r>
            <a:endParaRPr lang="sl-SI" sz="2000" dirty="0">
              <a:solidFill>
                <a:schemeClr val="bg1"/>
              </a:solidFill>
            </a:endParaRPr>
          </a:p>
          <a:p>
            <a:pPr marL="342900" indent="-342900">
              <a:buFont typeface="Arial" panose="020B0604020202020204" pitchFamily="34" charset="0"/>
              <a:buChar char="•"/>
            </a:pPr>
            <a:r>
              <a:rPr lang="en-GB" sz="2000" dirty="0">
                <a:solidFill>
                  <a:schemeClr val="bg1"/>
                </a:solidFill>
              </a:rPr>
              <a:t>Waste collection concepts need to be constantly upgraded and adapted.</a:t>
            </a:r>
          </a:p>
          <a:p>
            <a:pPr marL="342900" indent="-342900">
              <a:buFont typeface="Arial" panose="020B0604020202020204" pitchFamily="34" charset="0"/>
              <a:buChar char="•"/>
            </a:pPr>
            <a:r>
              <a:rPr lang="en-GB" sz="2000" dirty="0">
                <a:solidFill>
                  <a:schemeClr val="bg1"/>
                </a:solidFill>
              </a:rPr>
              <a:t>Users need to understand more deeply, why they separate waste.</a:t>
            </a:r>
            <a:endParaRPr lang="sl-SI"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Tree>
    <p:extLst>
      <p:ext uri="{BB962C8B-B14F-4D97-AF65-F5344CB8AC3E}">
        <p14:creationId xmlns:p14="http://schemas.microsoft.com/office/powerpoint/2010/main" val="2292098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Skupina 18">
            <a:extLst>
              <a:ext uri="{FF2B5EF4-FFF2-40B4-BE49-F238E27FC236}">
                <a16:creationId xmlns:a16="http://schemas.microsoft.com/office/drawing/2014/main" id="{93A92BE2-0DEF-4F8C-B279-93C65A69A61D}"/>
              </a:ext>
            </a:extLst>
          </p:cNvPr>
          <p:cNvGrpSpPr/>
          <p:nvPr/>
        </p:nvGrpSpPr>
        <p:grpSpPr>
          <a:xfrm>
            <a:off x="1732547" y="625642"/>
            <a:ext cx="8949381" cy="6232358"/>
            <a:chOff x="1732547" y="625642"/>
            <a:chExt cx="8949381" cy="6232358"/>
          </a:xfrm>
        </p:grpSpPr>
        <p:grpSp>
          <p:nvGrpSpPr>
            <p:cNvPr id="3" name="Skupina 2">
              <a:extLst>
                <a:ext uri="{FF2B5EF4-FFF2-40B4-BE49-F238E27FC236}">
                  <a16:creationId xmlns:a16="http://schemas.microsoft.com/office/drawing/2014/main" id="{DFE232FD-C300-4E8F-97BA-4A9D572DFC81}"/>
                </a:ext>
              </a:extLst>
            </p:cNvPr>
            <p:cNvGrpSpPr/>
            <p:nvPr/>
          </p:nvGrpSpPr>
          <p:grpSpPr>
            <a:xfrm>
              <a:off x="1732547" y="625642"/>
              <a:ext cx="8935810" cy="6232358"/>
              <a:chOff x="-715" y="0"/>
              <a:chExt cx="9144715" cy="6858000"/>
            </a:xfrm>
          </p:grpSpPr>
          <p:pic>
            <p:nvPicPr>
              <p:cNvPr id="14" name="Picture 1">
                <a:extLst>
                  <a:ext uri="{FF2B5EF4-FFF2-40B4-BE49-F238E27FC236}">
                    <a16:creationId xmlns:a16="http://schemas.microsoft.com/office/drawing/2014/main" id="{15AC1B80-3921-4335-89EA-5A2A6542A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 y="0"/>
                <a:ext cx="9144715" cy="6858000"/>
              </a:xfrm>
              <a:prstGeom prst="rect">
                <a:avLst/>
              </a:prstGeom>
            </p:spPr>
          </p:pic>
          <p:pic>
            <p:nvPicPr>
              <p:cNvPr id="15" name="Slika 14">
                <a:extLst>
                  <a:ext uri="{FF2B5EF4-FFF2-40B4-BE49-F238E27FC236}">
                    <a16:creationId xmlns:a16="http://schemas.microsoft.com/office/drawing/2014/main" id="{FD0A9CFF-DE4F-4107-B507-A3BEA7586BB1}"/>
                  </a:ext>
                </a:extLst>
              </p:cNvPr>
              <p:cNvPicPr>
                <a:picLocks noChangeAspect="1"/>
              </p:cNvPicPr>
              <p:nvPr/>
            </p:nvPicPr>
            <p:blipFill>
              <a:blip r:embed="rId4"/>
              <a:stretch>
                <a:fillRect/>
              </a:stretch>
            </p:blipFill>
            <p:spPr>
              <a:xfrm>
                <a:off x="2195737" y="2789334"/>
                <a:ext cx="1008111" cy="638175"/>
              </a:xfrm>
              <a:prstGeom prst="rect">
                <a:avLst/>
              </a:prstGeom>
            </p:spPr>
          </p:pic>
        </p:grpSp>
        <p:sp>
          <p:nvSpPr>
            <p:cNvPr id="4" name="TextBox 2">
              <a:extLst>
                <a:ext uri="{FF2B5EF4-FFF2-40B4-BE49-F238E27FC236}">
                  <a16:creationId xmlns:a16="http://schemas.microsoft.com/office/drawing/2014/main" id="{33C749BD-5ECC-4E80-86B4-DA8F95712326}"/>
                </a:ext>
              </a:extLst>
            </p:cNvPr>
            <p:cNvSpPr txBox="1">
              <a:spLocks noChangeAspect="1"/>
            </p:cNvSpPr>
            <p:nvPr/>
          </p:nvSpPr>
          <p:spPr>
            <a:xfrm>
              <a:off x="1895170" y="1001996"/>
              <a:ext cx="2476192" cy="1482732"/>
            </a:xfrm>
            <a:prstGeom prst="rect">
              <a:avLst/>
            </a:prstGeom>
            <a:solidFill>
              <a:srgbClr val="00A160"/>
            </a:solidFill>
          </p:spPr>
          <p:txBody>
            <a:bodyPr wrap="square" lIns="126659" tIns="25331" rIns="126659" bIns="126659" rtlCol="0">
              <a:noAutofit/>
            </a:bodyPr>
            <a:lstStyle/>
            <a:p>
              <a:pPr defTabSz="456621"/>
              <a:r>
                <a:rPr lang="en-US" sz="2000" b="1" dirty="0">
                  <a:solidFill>
                    <a:srgbClr val="FFFFFF"/>
                  </a:solidFill>
                  <a:latin typeface="Helvetica Neue"/>
                  <a:cs typeface="Helvetica Neue"/>
                </a:rPr>
                <a:t>The </a:t>
              </a:r>
            </a:p>
            <a:p>
              <a:pPr defTabSz="456621"/>
              <a:r>
                <a:rPr lang="en-US" sz="2000" b="1" dirty="0">
                  <a:solidFill>
                    <a:srgbClr val="FFFFFF"/>
                  </a:solidFill>
                  <a:latin typeface="Helvetica Neue"/>
                  <a:cs typeface="Helvetica Neue"/>
                </a:rPr>
                <a:t>public company </a:t>
              </a:r>
              <a:r>
                <a:rPr lang="sl-SI" sz="2000" b="1" dirty="0">
                  <a:solidFill>
                    <a:srgbClr val="FFFFFF"/>
                  </a:solidFill>
                  <a:latin typeface="Helvetica Neue"/>
                  <a:cs typeface="Helvetica Neue"/>
                </a:rPr>
                <a:t>VOKA SNAGA</a:t>
              </a:r>
            </a:p>
            <a:p>
              <a:pPr defTabSz="456621"/>
              <a:r>
                <a:rPr lang="sl-SI" sz="2000" b="1" dirty="0">
                  <a:solidFill>
                    <a:srgbClr val="FFFFFF"/>
                  </a:solidFill>
                  <a:latin typeface="Helvetica Neue"/>
                  <a:cs typeface="Helvetica Neue"/>
                </a:rPr>
                <a:t>WM - </a:t>
              </a:r>
              <a:r>
                <a:rPr lang="sl-SI" sz="2000" b="1" dirty="0" err="1">
                  <a:solidFill>
                    <a:srgbClr val="FFFFFF"/>
                  </a:solidFill>
                  <a:latin typeface="Helvetica Neue"/>
                  <a:cs typeface="Helvetica Neue"/>
                </a:rPr>
                <a:t>department</a:t>
              </a:r>
              <a:endParaRPr lang="en-US" sz="2000" b="1" dirty="0">
                <a:solidFill>
                  <a:srgbClr val="FFFFFF"/>
                </a:solidFill>
                <a:latin typeface="Helvetica Neue"/>
                <a:cs typeface="Helvetica Neue"/>
              </a:endParaRPr>
            </a:p>
          </p:txBody>
        </p:sp>
        <p:sp>
          <p:nvSpPr>
            <p:cNvPr id="5" name="Elipsa 4">
              <a:extLst>
                <a:ext uri="{FF2B5EF4-FFF2-40B4-BE49-F238E27FC236}">
                  <a16:creationId xmlns:a16="http://schemas.microsoft.com/office/drawing/2014/main" id="{D8B5C1E1-793D-4D77-A368-3008FD018E44}"/>
                </a:ext>
              </a:extLst>
            </p:cNvPr>
            <p:cNvSpPr/>
            <p:nvPr/>
          </p:nvSpPr>
          <p:spPr>
            <a:xfrm>
              <a:off x="2542821" y="4343813"/>
              <a:ext cx="1462220" cy="1367422"/>
            </a:xfrm>
            <a:prstGeom prst="ellipse">
              <a:avLst/>
            </a:prstGeom>
            <a:solidFill>
              <a:srgbClr val="008000"/>
            </a:solidFill>
            <a:ln w="212725">
              <a:solidFill>
                <a:srgbClr val="33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l-SI" dirty="0">
                <a:solidFill>
                  <a:schemeClr val="tx1"/>
                </a:solidFill>
              </a:endParaRPr>
            </a:p>
          </p:txBody>
        </p:sp>
        <p:sp>
          <p:nvSpPr>
            <p:cNvPr id="6" name="PoljeZBesedilom 5">
              <a:extLst>
                <a:ext uri="{FF2B5EF4-FFF2-40B4-BE49-F238E27FC236}">
                  <a16:creationId xmlns:a16="http://schemas.microsoft.com/office/drawing/2014/main" id="{28D5DA85-AF0C-46D6-A700-4D5D0A137075}"/>
                </a:ext>
              </a:extLst>
            </p:cNvPr>
            <p:cNvSpPr txBox="1"/>
            <p:nvPr/>
          </p:nvSpPr>
          <p:spPr>
            <a:xfrm>
              <a:off x="2683548" y="4580862"/>
              <a:ext cx="1196171" cy="1146765"/>
            </a:xfrm>
            <a:prstGeom prst="rect">
              <a:avLst/>
            </a:prstGeom>
            <a:noFill/>
          </p:spPr>
          <p:txBody>
            <a:bodyPr wrap="square" rtlCol="0">
              <a:spAutoFit/>
            </a:bodyPr>
            <a:lstStyle/>
            <a:p>
              <a:r>
                <a:rPr lang="sl-SI" dirty="0">
                  <a:solidFill>
                    <a:schemeClr val="bg1"/>
                  </a:solidFill>
                </a:rPr>
                <a:t>NUMBER</a:t>
              </a:r>
            </a:p>
            <a:p>
              <a:r>
                <a:rPr lang="sl-SI" dirty="0">
                  <a:solidFill>
                    <a:schemeClr val="bg1"/>
                  </a:solidFill>
                </a:rPr>
                <a:t>OF BINS</a:t>
              </a:r>
            </a:p>
            <a:p>
              <a:r>
                <a:rPr lang="sl-SI" sz="2400" dirty="0">
                  <a:solidFill>
                    <a:schemeClr val="bg1"/>
                  </a:solidFill>
                </a:rPr>
                <a:t>182.861</a:t>
              </a:r>
            </a:p>
            <a:p>
              <a:endParaRPr lang="sl-SI" sz="1600" spc="-150" dirty="0"/>
            </a:p>
          </p:txBody>
        </p:sp>
        <p:sp>
          <p:nvSpPr>
            <p:cNvPr id="7" name="Elipsa 6">
              <a:extLst>
                <a:ext uri="{FF2B5EF4-FFF2-40B4-BE49-F238E27FC236}">
                  <a16:creationId xmlns:a16="http://schemas.microsoft.com/office/drawing/2014/main" id="{5CF98FBD-4DED-485D-B890-C6B503E0DDA5}"/>
                </a:ext>
              </a:extLst>
            </p:cNvPr>
            <p:cNvSpPr/>
            <p:nvPr/>
          </p:nvSpPr>
          <p:spPr>
            <a:xfrm>
              <a:off x="6342424" y="4548455"/>
              <a:ext cx="1009094" cy="967788"/>
            </a:xfrm>
            <a:prstGeom prst="ellipse">
              <a:avLst/>
            </a:prstGeom>
            <a:solidFill>
              <a:srgbClr val="D0F73F"/>
            </a:solidFill>
            <a:ln w="174625">
              <a:solidFill>
                <a:srgbClr val="54B9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l-SI" sz="2400" dirty="0">
                <a:solidFill>
                  <a:schemeClr val="tx1"/>
                </a:solidFill>
              </a:endParaRPr>
            </a:p>
          </p:txBody>
        </p:sp>
        <p:sp>
          <p:nvSpPr>
            <p:cNvPr id="8" name="PoljeZBesedilom 7">
              <a:extLst>
                <a:ext uri="{FF2B5EF4-FFF2-40B4-BE49-F238E27FC236}">
                  <a16:creationId xmlns:a16="http://schemas.microsoft.com/office/drawing/2014/main" id="{6CA82200-AE6D-4D4F-935D-E3CD6330BE14}"/>
                </a:ext>
              </a:extLst>
            </p:cNvPr>
            <p:cNvSpPr txBox="1"/>
            <p:nvPr/>
          </p:nvSpPr>
          <p:spPr>
            <a:xfrm>
              <a:off x="6060972" y="4719856"/>
              <a:ext cx="1585730" cy="615337"/>
            </a:xfrm>
            <a:prstGeom prst="rect">
              <a:avLst/>
            </a:prstGeom>
            <a:noFill/>
          </p:spPr>
          <p:txBody>
            <a:bodyPr wrap="square" rtlCol="0">
              <a:spAutoFit/>
            </a:bodyPr>
            <a:lstStyle/>
            <a:p>
              <a:pPr algn="ctr"/>
              <a:r>
                <a:rPr lang="sl-SI" sz="2400" dirty="0"/>
                <a:t>270+90</a:t>
              </a:r>
            </a:p>
            <a:p>
              <a:pPr algn="ctr"/>
              <a:r>
                <a:rPr lang="sl-SI" sz="1400" spc="-150" dirty="0"/>
                <a:t>EMPLOYEES</a:t>
              </a:r>
            </a:p>
          </p:txBody>
        </p:sp>
        <p:sp>
          <p:nvSpPr>
            <p:cNvPr id="9" name="Elipsa 8">
              <a:extLst>
                <a:ext uri="{FF2B5EF4-FFF2-40B4-BE49-F238E27FC236}">
                  <a16:creationId xmlns:a16="http://schemas.microsoft.com/office/drawing/2014/main" id="{FB06861B-9A1A-43FE-B5F4-9CA34044ABF4}"/>
                </a:ext>
              </a:extLst>
            </p:cNvPr>
            <p:cNvSpPr/>
            <p:nvPr/>
          </p:nvSpPr>
          <p:spPr>
            <a:xfrm>
              <a:off x="8382952" y="4265332"/>
              <a:ext cx="1017702" cy="974638"/>
            </a:xfrm>
            <a:prstGeom prst="ellipse">
              <a:avLst/>
            </a:prstGeom>
            <a:solidFill>
              <a:srgbClr val="0070C0"/>
            </a:solidFill>
            <a:ln w="149225">
              <a:solidFill>
                <a:srgbClr val="50C8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l-SI" sz="1600" spc="-150" dirty="0"/>
            </a:p>
          </p:txBody>
        </p:sp>
        <p:sp>
          <p:nvSpPr>
            <p:cNvPr id="10" name="PoljeZBesedilom 9">
              <a:extLst>
                <a:ext uri="{FF2B5EF4-FFF2-40B4-BE49-F238E27FC236}">
                  <a16:creationId xmlns:a16="http://schemas.microsoft.com/office/drawing/2014/main" id="{2891263A-9F88-4C24-9106-CA6CEF341E7F}"/>
                </a:ext>
              </a:extLst>
            </p:cNvPr>
            <p:cNvSpPr txBox="1"/>
            <p:nvPr/>
          </p:nvSpPr>
          <p:spPr>
            <a:xfrm>
              <a:off x="8382952" y="4472952"/>
              <a:ext cx="1048840" cy="615553"/>
            </a:xfrm>
            <a:prstGeom prst="rect">
              <a:avLst/>
            </a:prstGeom>
            <a:noFill/>
          </p:spPr>
          <p:txBody>
            <a:bodyPr wrap="square" rtlCol="0">
              <a:spAutoFit/>
            </a:bodyPr>
            <a:lstStyle/>
            <a:p>
              <a:pPr algn="ctr"/>
              <a:r>
                <a:rPr lang="sl-SI" sz="2000" spc="-150" dirty="0">
                  <a:solidFill>
                    <a:schemeClr val="bg1"/>
                  </a:solidFill>
                </a:rPr>
                <a:t>410.826</a:t>
              </a:r>
            </a:p>
            <a:p>
              <a:pPr algn="ctr"/>
              <a:r>
                <a:rPr lang="sl-SI" sz="1400" spc="-150" dirty="0">
                  <a:solidFill>
                    <a:schemeClr val="bg1"/>
                  </a:solidFill>
                </a:rPr>
                <a:t>RESIDENTS</a:t>
              </a:r>
            </a:p>
          </p:txBody>
        </p:sp>
        <p:pic>
          <p:nvPicPr>
            <p:cNvPr id="11" name="Slika 10">
              <a:extLst>
                <a:ext uri="{FF2B5EF4-FFF2-40B4-BE49-F238E27FC236}">
                  <a16:creationId xmlns:a16="http://schemas.microsoft.com/office/drawing/2014/main" id="{ADC0DC8A-4E78-4A1C-A5A6-563752BABC01}"/>
                </a:ext>
              </a:extLst>
            </p:cNvPr>
            <p:cNvPicPr>
              <a:picLocks noChangeAspect="1"/>
            </p:cNvPicPr>
            <p:nvPr/>
          </p:nvPicPr>
          <p:blipFill>
            <a:blip r:embed="rId5"/>
            <a:stretch>
              <a:fillRect/>
            </a:stretch>
          </p:blipFill>
          <p:spPr>
            <a:xfrm>
              <a:off x="7670530" y="5035107"/>
              <a:ext cx="457800" cy="600171"/>
            </a:xfrm>
            <a:prstGeom prst="rect">
              <a:avLst/>
            </a:prstGeom>
          </p:spPr>
        </p:pic>
        <p:pic>
          <p:nvPicPr>
            <p:cNvPr id="12" name="Slika 11">
              <a:extLst>
                <a:ext uri="{FF2B5EF4-FFF2-40B4-BE49-F238E27FC236}">
                  <a16:creationId xmlns:a16="http://schemas.microsoft.com/office/drawing/2014/main" id="{990BA21F-8C06-482E-A163-374267398EF6}"/>
                </a:ext>
              </a:extLst>
            </p:cNvPr>
            <p:cNvPicPr>
              <a:picLocks noChangeAspect="1"/>
            </p:cNvPicPr>
            <p:nvPr/>
          </p:nvPicPr>
          <p:blipFill>
            <a:blip r:embed="rId5"/>
            <a:stretch>
              <a:fillRect/>
            </a:stretch>
          </p:blipFill>
          <p:spPr>
            <a:xfrm>
              <a:off x="7749685" y="6032181"/>
              <a:ext cx="299493" cy="392633"/>
            </a:xfrm>
            <a:prstGeom prst="rect">
              <a:avLst/>
            </a:prstGeom>
          </p:spPr>
        </p:pic>
        <p:pic>
          <p:nvPicPr>
            <p:cNvPr id="13" name="Slika 12">
              <a:extLst>
                <a:ext uri="{FF2B5EF4-FFF2-40B4-BE49-F238E27FC236}">
                  <a16:creationId xmlns:a16="http://schemas.microsoft.com/office/drawing/2014/main" id="{5628B3AE-C919-40C4-8E13-4F2656B56E5F}"/>
                </a:ext>
              </a:extLst>
            </p:cNvPr>
            <p:cNvPicPr>
              <a:picLocks noChangeAspect="1"/>
            </p:cNvPicPr>
            <p:nvPr/>
          </p:nvPicPr>
          <p:blipFill>
            <a:blip r:embed="rId5"/>
            <a:stretch>
              <a:fillRect/>
            </a:stretch>
          </p:blipFill>
          <p:spPr>
            <a:xfrm>
              <a:off x="9508761" y="6032181"/>
              <a:ext cx="299493" cy="392633"/>
            </a:xfrm>
            <a:prstGeom prst="rect">
              <a:avLst/>
            </a:prstGeom>
          </p:spPr>
        </p:pic>
        <p:sp>
          <p:nvSpPr>
            <p:cNvPr id="16" name="Elipsa 15">
              <a:extLst>
                <a:ext uri="{FF2B5EF4-FFF2-40B4-BE49-F238E27FC236}">
                  <a16:creationId xmlns:a16="http://schemas.microsoft.com/office/drawing/2014/main" id="{24F9A0AE-B03C-4DDF-BAB6-A860B2EDE1ED}"/>
                </a:ext>
              </a:extLst>
            </p:cNvPr>
            <p:cNvSpPr/>
            <p:nvPr/>
          </p:nvSpPr>
          <p:spPr>
            <a:xfrm>
              <a:off x="4526198" y="5446079"/>
              <a:ext cx="1395429" cy="1247914"/>
            </a:xfrm>
            <a:prstGeom prst="ellipse">
              <a:avLst/>
            </a:prstGeom>
            <a:solidFill>
              <a:schemeClr val="tx1">
                <a:lumMod val="50000"/>
                <a:lumOff val="50000"/>
              </a:schemeClr>
            </a:solidFill>
            <a:ln w="212725">
              <a:solidFill>
                <a:srgbClr val="33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dirty="0">
                  <a:solidFill>
                    <a:schemeClr val="bg1"/>
                  </a:solidFill>
                </a:rPr>
                <a:t>1</a:t>
              </a:r>
              <a:r>
                <a:rPr lang="sl-SI" sz="1600" b="1" dirty="0">
                  <a:solidFill>
                    <a:schemeClr val="bg1"/>
                  </a:solidFill>
                </a:rPr>
                <a:t>33.078 </a:t>
              </a:r>
              <a:r>
                <a:rPr lang="en-GB" sz="1400" b="1" dirty="0">
                  <a:solidFill>
                    <a:schemeClr val="bg1"/>
                  </a:solidFill>
                </a:rPr>
                <a:t>tons</a:t>
              </a:r>
              <a:r>
                <a:rPr lang="sl-SI" sz="1400" b="1" dirty="0">
                  <a:solidFill>
                    <a:schemeClr val="bg1"/>
                  </a:solidFill>
                </a:rPr>
                <a:t> MSW</a:t>
              </a:r>
              <a:r>
                <a:rPr lang="en-GB" sz="1400" b="1" dirty="0">
                  <a:solidFill>
                    <a:schemeClr val="bg1"/>
                  </a:solidFill>
                </a:rPr>
                <a:t> per year</a:t>
              </a:r>
            </a:p>
            <a:p>
              <a:pPr algn="ctr"/>
              <a:r>
                <a:rPr lang="sl-SI" sz="1600" b="1" dirty="0">
                  <a:solidFill>
                    <a:schemeClr val="bg1"/>
                  </a:solidFill>
                </a:rPr>
                <a:t>324</a:t>
              </a:r>
              <a:r>
                <a:rPr lang="en-GB" sz="1400" b="1" dirty="0">
                  <a:solidFill>
                    <a:schemeClr val="bg1"/>
                  </a:solidFill>
                </a:rPr>
                <a:t> kg per person</a:t>
              </a:r>
            </a:p>
          </p:txBody>
        </p:sp>
        <p:sp>
          <p:nvSpPr>
            <p:cNvPr id="18" name="Elipsa 17">
              <a:extLst>
                <a:ext uri="{FF2B5EF4-FFF2-40B4-BE49-F238E27FC236}">
                  <a16:creationId xmlns:a16="http://schemas.microsoft.com/office/drawing/2014/main" id="{A0A7BFDC-2D63-4268-AC4E-0668E723096C}"/>
                </a:ext>
              </a:extLst>
            </p:cNvPr>
            <p:cNvSpPr/>
            <p:nvPr/>
          </p:nvSpPr>
          <p:spPr>
            <a:xfrm>
              <a:off x="9526726" y="4866111"/>
              <a:ext cx="865485" cy="77117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7" name="PoljeZBesedilom 16">
              <a:extLst>
                <a:ext uri="{FF2B5EF4-FFF2-40B4-BE49-F238E27FC236}">
                  <a16:creationId xmlns:a16="http://schemas.microsoft.com/office/drawing/2014/main" id="{903F8D9D-FAA8-483E-9292-5458DA0438D7}"/>
                </a:ext>
              </a:extLst>
            </p:cNvPr>
            <p:cNvSpPr txBox="1"/>
            <p:nvPr/>
          </p:nvSpPr>
          <p:spPr>
            <a:xfrm>
              <a:off x="9247492" y="4978360"/>
              <a:ext cx="1434436" cy="523220"/>
            </a:xfrm>
            <a:prstGeom prst="rect">
              <a:avLst/>
            </a:prstGeom>
            <a:noFill/>
          </p:spPr>
          <p:txBody>
            <a:bodyPr wrap="square" rtlCol="0">
              <a:spAutoFit/>
            </a:bodyPr>
            <a:lstStyle/>
            <a:p>
              <a:pPr algn="ctr"/>
              <a:r>
                <a:rPr lang="sl-SI" sz="1600" b="1" dirty="0"/>
                <a:t>160.127</a:t>
              </a:r>
            </a:p>
            <a:p>
              <a:pPr algn="ctr"/>
              <a:r>
                <a:rPr lang="sl-SI" sz="1200" b="1" spc="-150" dirty="0"/>
                <a:t>HOUSE HOLDS</a:t>
              </a:r>
            </a:p>
          </p:txBody>
        </p:sp>
      </p:grpSp>
    </p:spTree>
    <p:extLst>
      <p:ext uri="{BB962C8B-B14F-4D97-AF65-F5344CB8AC3E}">
        <p14:creationId xmlns:p14="http://schemas.microsoft.com/office/powerpoint/2010/main" val="1257183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4638"/>
            <a:ext cx="12192000" cy="8132064"/>
          </a:xfrm>
          <a:prstGeom prst="rect">
            <a:avLst/>
          </a:prstGeom>
        </p:spPr>
      </p:pic>
      <p:sp>
        <p:nvSpPr>
          <p:cNvPr id="4" name="TextBox 3"/>
          <p:cNvSpPr txBox="1">
            <a:spLocks noChangeAspect="1"/>
          </p:cNvSpPr>
          <p:nvPr/>
        </p:nvSpPr>
        <p:spPr>
          <a:xfrm>
            <a:off x="8331696" y="3543611"/>
            <a:ext cx="3707904" cy="3140968"/>
          </a:xfrm>
          <a:prstGeom prst="rect">
            <a:avLst/>
          </a:prstGeom>
          <a:solidFill>
            <a:srgbClr val="54B948"/>
          </a:solidFill>
        </p:spPr>
        <p:txBody>
          <a:bodyPr wrap="square" lIns="126600" tIns="25347" rIns="126600" bIns="126600" rtlCol="0">
            <a:noAutofit/>
          </a:bodyPr>
          <a:lstStyle/>
          <a:p>
            <a:pPr defTabSz="342395">
              <a:defRPr/>
            </a:pPr>
            <a:r>
              <a:rPr lang="en-GB" sz="1050" b="1" kern="0" dirty="0">
                <a:solidFill>
                  <a:prstClr val="black"/>
                </a:solidFill>
              </a:rPr>
              <a:t>Video Manifest Get used to reuse (in English): </a:t>
            </a:r>
            <a:endParaRPr lang="sl-SI" sz="1050" kern="0" dirty="0">
              <a:solidFill>
                <a:prstClr val="black"/>
              </a:solidFill>
            </a:endParaRPr>
          </a:p>
          <a:p>
            <a:pPr defTabSz="342395">
              <a:defRPr/>
            </a:pPr>
            <a:r>
              <a:rPr lang="en-GB" sz="1050" b="1" u="sng" kern="0" dirty="0">
                <a:solidFill>
                  <a:prstClr val="black"/>
                </a:solidFill>
                <a:hlinkClick r:id="rId3"/>
              </a:rPr>
              <a:t>https://www.youtube.com/watch?v=NQTTI43w5Y4</a:t>
            </a:r>
            <a:endParaRPr lang="sl-SI" sz="1050" kern="0" dirty="0">
              <a:solidFill>
                <a:prstClr val="black"/>
              </a:solidFill>
            </a:endParaRPr>
          </a:p>
          <a:p>
            <a:pPr defTabSz="342395">
              <a:defRPr/>
            </a:pPr>
            <a:r>
              <a:rPr lang="en-GB" sz="1050" b="1" kern="0" dirty="0">
                <a:solidFill>
                  <a:prstClr val="black"/>
                </a:solidFill>
              </a:rPr>
              <a:t> </a:t>
            </a:r>
            <a:endParaRPr lang="sl-SI" sz="1050" kern="0" dirty="0">
              <a:solidFill>
                <a:prstClr val="black"/>
              </a:solidFill>
            </a:endParaRPr>
          </a:p>
          <a:p>
            <a:pPr defTabSz="342395">
              <a:defRPr/>
            </a:pPr>
            <a:r>
              <a:rPr lang="en-GB" sz="1050" b="1" kern="0" dirty="0">
                <a:solidFill>
                  <a:prstClr val="black"/>
                </a:solidFill>
              </a:rPr>
              <a:t>Get used to reuse initiative (in English):</a:t>
            </a:r>
            <a:endParaRPr lang="sl-SI" sz="1050" kern="0" dirty="0">
              <a:solidFill>
                <a:prstClr val="black"/>
              </a:solidFill>
            </a:endParaRPr>
          </a:p>
          <a:p>
            <a:pPr defTabSz="342395">
              <a:defRPr/>
            </a:pPr>
            <a:r>
              <a:rPr lang="en-GB" sz="1050" b="1" u="sng" kern="0" dirty="0">
                <a:solidFill>
                  <a:prstClr val="black"/>
                </a:solidFill>
                <a:hlinkClick r:id="rId4"/>
              </a:rPr>
              <a:t>https://www.youtube.com/watch?v=IEtcocjJeoU</a:t>
            </a:r>
            <a:endParaRPr lang="sl-SI" sz="1050" kern="0" dirty="0">
              <a:solidFill>
                <a:prstClr val="black"/>
              </a:solidFill>
            </a:endParaRPr>
          </a:p>
          <a:p>
            <a:pPr defTabSz="342395">
              <a:defRPr/>
            </a:pPr>
            <a:r>
              <a:rPr lang="en-GB" sz="1050" b="1" kern="0" dirty="0">
                <a:solidFill>
                  <a:prstClr val="black"/>
                </a:solidFill>
              </a:rPr>
              <a:t> </a:t>
            </a:r>
            <a:endParaRPr lang="sl-SI" sz="1050" kern="0" dirty="0">
              <a:solidFill>
                <a:prstClr val="black"/>
              </a:solidFill>
            </a:endParaRPr>
          </a:p>
          <a:p>
            <a:pPr defTabSz="342395">
              <a:defRPr/>
            </a:pPr>
            <a:r>
              <a:rPr lang="en-GB" sz="1050" b="1" kern="0" dirty="0">
                <a:solidFill>
                  <a:prstClr val="black"/>
                </a:solidFill>
              </a:rPr>
              <a:t>Raise your voice against food</a:t>
            </a:r>
            <a:r>
              <a:rPr lang="sl-SI" sz="1050" b="1" kern="0" dirty="0">
                <a:solidFill>
                  <a:prstClr val="black"/>
                </a:solidFill>
              </a:rPr>
              <a:t> </a:t>
            </a:r>
            <a:r>
              <a:rPr lang="sl-SI" sz="1050" b="1" kern="0" dirty="0" err="1">
                <a:solidFill>
                  <a:prstClr val="black"/>
                </a:solidFill>
              </a:rPr>
              <a:t>waste</a:t>
            </a:r>
            <a:r>
              <a:rPr lang="sl-SI" sz="1050" b="1" kern="0" dirty="0">
                <a:solidFill>
                  <a:prstClr val="black"/>
                </a:solidFill>
              </a:rPr>
              <a:t>: </a:t>
            </a:r>
            <a:r>
              <a:rPr lang="en-GB" sz="1050" u="sng" kern="0" dirty="0">
                <a:solidFill>
                  <a:prstClr val="black"/>
                </a:solidFill>
                <a:hlinkClick r:id="rId5"/>
              </a:rPr>
              <a:t>https://www.youtube.com/watch?v=V2p2AwcBTnQ</a:t>
            </a:r>
            <a:endParaRPr lang="sl-SI" sz="1050" kern="0" dirty="0">
              <a:solidFill>
                <a:prstClr val="black"/>
              </a:solidFill>
            </a:endParaRPr>
          </a:p>
          <a:p>
            <a:pPr defTabSz="342395">
              <a:defRPr/>
            </a:pPr>
            <a:r>
              <a:rPr lang="en-GB" sz="1050" kern="0" dirty="0">
                <a:solidFill>
                  <a:prstClr val="black"/>
                </a:solidFill>
              </a:rPr>
              <a:t> </a:t>
            </a:r>
            <a:endParaRPr lang="sl-SI" sz="1050" kern="0" dirty="0">
              <a:solidFill>
                <a:prstClr val="black"/>
              </a:solidFill>
            </a:endParaRPr>
          </a:p>
          <a:p>
            <a:pPr defTabSz="342395">
              <a:defRPr/>
            </a:pPr>
            <a:r>
              <a:rPr lang="sl-SI" sz="1050" b="1" kern="0" dirty="0">
                <a:solidFill>
                  <a:prstClr val="black"/>
                </a:solidFill>
              </a:rPr>
              <a:t>R</a:t>
            </a:r>
            <a:r>
              <a:rPr lang="en-GB" sz="1050" b="1" kern="0" dirty="0" err="1">
                <a:solidFill>
                  <a:prstClr val="black"/>
                </a:solidFill>
              </a:rPr>
              <a:t>esponsible</a:t>
            </a:r>
            <a:r>
              <a:rPr lang="en-GB" sz="1050" b="1" kern="0" dirty="0">
                <a:solidFill>
                  <a:prstClr val="black"/>
                </a:solidFill>
              </a:rPr>
              <a:t> consumerism:  </a:t>
            </a:r>
            <a:endParaRPr lang="sl-SI" sz="1050" b="1" kern="0" dirty="0">
              <a:solidFill>
                <a:prstClr val="black"/>
              </a:solidFill>
            </a:endParaRPr>
          </a:p>
          <a:p>
            <a:pPr defTabSz="342395">
              <a:defRPr/>
            </a:pPr>
            <a:r>
              <a:rPr lang="en-GB" sz="1050" u="sng" kern="0" dirty="0">
                <a:solidFill>
                  <a:prstClr val="black"/>
                </a:solidFill>
                <a:hlinkClick r:id="rId6"/>
              </a:rPr>
              <a:t>https://www.youtube.com/watch?v=U63SdCZClOw</a:t>
            </a:r>
            <a:endParaRPr lang="sl-SI" sz="1050" kern="0" dirty="0">
              <a:solidFill>
                <a:prstClr val="black"/>
              </a:solidFill>
            </a:endParaRPr>
          </a:p>
          <a:p>
            <a:pPr defTabSz="342395">
              <a:defRPr/>
            </a:pPr>
            <a:r>
              <a:rPr lang="en-GB" sz="1050" u="sng" kern="0" dirty="0">
                <a:solidFill>
                  <a:prstClr val="black"/>
                </a:solidFill>
                <a:hlinkClick r:id="rId7"/>
              </a:rPr>
              <a:t>https://www.youtube.com/watch?v=n8WaPy8VbaI</a:t>
            </a:r>
            <a:endParaRPr lang="sl-SI" sz="1050" kern="0" dirty="0">
              <a:solidFill>
                <a:prstClr val="black"/>
              </a:solidFill>
            </a:endParaRPr>
          </a:p>
          <a:p>
            <a:pPr defTabSz="342395">
              <a:defRPr/>
            </a:pPr>
            <a:r>
              <a:rPr lang="en-GB" sz="1050" kern="0" dirty="0">
                <a:solidFill>
                  <a:prstClr val="black"/>
                </a:solidFill>
              </a:rPr>
              <a:t> </a:t>
            </a:r>
            <a:endParaRPr lang="sl-SI" sz="1050" kern="0" dirty="0">
              <a:solidFill>
                <a:prstClr val="black"/>
              </a:solidFill>
            </a:endParaRPr>
          </a:p>
          <a:p>
            <a:pPr defTabSz="342395">
              <a:defRPr/>
            </a:pPr>
            <a:r>
              <a:rPr lang="en-GB" sz="1050" b="1" kern="0" dirty="0">
                <a:solidFill>
                  <a:prstClr val="black"/>
                </a:solidFill>
              </a:rPr>
              <a:t>RCERO LJUBLJANA</a:t>
            </a:r>
            <a:r>
              <a:rPr lang="sl-SI" sz="1050" b="1" kern="0" dirty="0">
                <a:solidFill>
                  <a:prstClr val="black"/>
                </a:solidFill>
              </a:rPr>
              <a:t> </a:t>
            </a:r>
            <a:r>
              <a:rPr lang="sl-SI" sz="1050" b="1" kern="0" dirty="0" err="1">
                <a:solidFill>
                  <a:prstClr val="black"/>
                </a:solidFill>
              </a:rPr>
              <a:t>and</a:t>
            </a:r>
            <a:r>
              <a:rPr lang="sl-SI" sz="1050" b="1" kern="0" dirty="0">
                <a:solidFill>
                  <a:prstClr val="black"/>
                </a:solidFill>
              </a:rPr>
              <a:t> </a:t>
            </a:r>
            <a:r>
              <a:rPr lang="sl-SI" sz="1050" b="1" kern="0" dirty="0" err="1">
                <a:solidFill>
                  <a:prstClr val="black"/>
                </a:solidFill>
              </a:rPr>
              <a:t>circular</a:t>
            </a:r>
            <a:r>
              <a:rPr lang="sl-SI" sz="1050" b="1" kern="0" dirty="0">
                <a:solidFill>
                  <a:prstClr val="black"/>
                </a:solidFill>
              </a:rPr>
              <a:t> </a:t>
            </a:r>
            <a:r>
              <a:rPr lang="sl-SI" sz="1050" b="1" kern="0" dirty="0" err="1">
                <a:solidFill>
                  <a:prstClr val="black"/>
                </a:solidFill>
              </a:rPr>
              <a:t>economy</a:t>
            </a:r>
            <a:r>
              <a:rPr lang="en-GB" sz="1050" b="1" kern="0" dirty="0">
                <a:solidFill>
                  <a:prstClr val="black"/>
                </a:solidFill>
              </a:rPr>
              <a:t>: </a:t>
            </a:r>
            <a:r>
              <a:rPr lang="en-GB" sz="1050" u="sng" kern="0" dirty="0">
                <a:solidFill>
                  <a:prstClr val="black"/>
                </a:solidFill>
                <a:hlinkClick r:id="rId8"/>
              </a:rPr>
              <a:t>https://www.youtube.com/watch?v=ODiMYudI2Cg</a:t>
            </a:r>
            <a:endParaRPr lang="sl-SI" sz="1050" u="sng" kern="0" dirty="0">
              <a:solidFill>
                <a:prstClr val="black"/>
              </a:solidFill>
            </a:endParaRPr>
          </a:p>
          <a:p>
            <a:pPr defTabSz="342395">
              <a:defRPr/>
            </a:pPr>
            <a:endParaRPr lang="sl-SI" sz="1050" u="sng" kern="0" dirty="0">
              <a:solidFill>
                <a:prstClr val="black"/>
              </a:solidFill>
            </a:endParaRPr>
          </a:p>
          <a:p>
            <a:pPr defTabSz="342395">
              <a:defRPr/>
            </a:pPr>
            <a:r>
              <a:rPr lang="en-US" sz="1050" b="1" dirty="0">
                <a:solidFill>
                  <a:prstClr val="black"/>
                </a:solidFill>
              </a:rPr>
              <a:t>APPLAUSE – from harmful to useful with citizens' led activities</a:t>
            </a:r>
            <a:endParaRPr lang="sl-SI" sz="1050" b="1" dirty="0">
              <a:solidFill>
                <a:prstClr val="black"/>
              </a:solidFill>
            </a:endParaRPr>
          </a:p>
          <a:p>
            <a:pPr defTabSz="342395">
              <a:defRPr/>
            </a:pPr>
            <a:r>
              <a:rPr lang="en-US" sz="1050" dirty="0">
                <a:solidFill>
                  <a:prstClr val="black"/>
                </a:solidFill>
                <a:hlinkClick r:id="rId9"/>
              </a:rPr>
              <a:t>https://www.youtube.com/watch?v=eZjqjLwt_r0&amp;list=PLeJixfrhaf42_WUfyB4z4L-oeBteSTgOP&amp;index=16</a:t>
            </a:r>
            <a:endParaRPr lang="sl-SI" sz="1050" dirty="0">
              <a:solidFill>
                <a:prstClr val="black"/>
              </a:solidFill>
            </a:endParaRPr>
          </a:p>
        </p:txBody>
      </p:sp>
    </p:spTree>
    <p:extLst>
      <p:ext uri="{BB962C8B-B14F-4D97-AF65-F5344CB8AC3E}">
        <p14:creationId xmlns:p14="http://schemas.microsoft.com/office/powerpoint/2010/main" val="93395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8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82D1EACC-6CF2-4AB8-86AB-56EBEE843DEB}"/>
              </a:ext>
            </a:extLst>
          </p:cNvPr>
          <p:cNvPicPr>
            <a:picLocks noChangeAspect="1"/>
          </p:cNvPicPr>
          <p:nvPr/>
        </p:nvPicPr>
        <p:blipFill>
          <a:blip r:embed="rId3"/>
          <a:stretch>
            <a:fillRect/>
          </a:stretch>
        </p:blipFill>
        <p:spPr>
          <a:xfrm>
            <a:off x="2213430" y="621978"/>
            <a:ext cx="9535886" cy="6090879"/>
          </a:xfrm>
          <a:prstGeom prst="rect">
            <a:avLst/>
          </a:prstGeom>
        </p:spPr>
      </p:pic>
      <p:pic>
        <p:nvPicPr>
          <p:cNvPr id="4" name="Slika 3">
            <a:extLst>
              <a:ext uri="{FF2B5EF4-FFF2-40B4-BE49-F238E27FC236}">
                <a16:creationId xmlns:a16="http://schemas.microsoft.com/office/drawing/2014/main" id="{2D2057A1-4691-49E0-8576-CE6D80FEEF22}"/>
              </a:ext>
            </a:extLst>
          </p:cNvPr>
          <p:cNvPicPr>
            <a:picLocks noChangeAspect="1" noChangeArrowheads="1"/>
            <a:extLst>
              <a:ext uri="{84589F7E-364E-4C9E-8A38-B11213B215E9}">
                <a14:cameraTool xmlns:a14="http://schemas.microsoft.com/office/drawing/2010/main" cellRange="$B$4:$I$17" spid="_x0000_s1045"/>
              </a:ext>
            </a:extLst>
          </p:cNvPicPr>
          <p:nvPr/>
        </p:nvPicPr>
        <p:blipFill>
          <a:blip r:embed="rId4"/>
          <a:srcRect/>
          <a:stretch>
            <a:fillRect/>
          </a:stretch>
        </p:blipFill>
        <p:spPr bwMode="auto">
          <a:xfrm>
            <a:off x="369477" y="3331482"/>
            <a:ext cx="4924425" cy="3381375"/>
          </a:xfrm>
          <a:prstGeom prst="rect">
            <a:avLst/>
          </a:prstGeom>
          <a:solidFill>
            <a:srgbClr xmlns:mc="http://schemas.openxmlformats.org/markup-compatibility/2006" xmlns:a14="http://schemas.microsoft.com/office/drawing/2010/main" val="FFFFFF" mc:Ignorable="a14" a14:legacySpreadsheetColorIndex="9"/>
          </a:solidFill>
          <a:ln w="9525">
            <a:solidFill>
              <a:srgbClr xmlns:mc="http://schemas.openxmlformats.org/markup-compatibility/2006" xmlns:a14="http://schemas.microsoft.com/office/drawing/2010/main" val="000000" mc:Ignorable="a14" a14:legacySpreadsheetColorIndex="64"/>
            </a:solidFill>
            <a:miter lim="800000"/>
            <a:headEnd/>
            <a:tailEnd/>
          </a:ln>
        </p:spPr>
      </p:pic>
    </p:spTree>
    <p:extLst>
      <p:ext uri="{BB962C8B-B14F-4D97-AF65-F5344CB8AC3E}">
        <p14:creationId xmlns:p14="http://schemas.microsoft.com/office/powerpoint/2010/main" val="3427731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B34477A0-2566-4A9A-A808-EC816469616C}"/>
              </a:ext>
            </a:extLst>
          </p:cNvPr>
          <p:cNvPicPr>
            <a:picLocks noChangeAspect="1"/>
          </p:cNvPicPr>
          <p:nvPr/>
        </p:nvPicPr>
        <p:blipFill>
          <a:blip r:embed="rId3"/>
          <a:stretch>
            <a:fillRect/>
          </a:stretch>
        </p:blipFill>
        <p:spPr>
          <a:xfrm>
            <a:off x="1986137" y="34199"/>
            <a:ext cx="4578600" cy="3442783"/>
          </a:xfrm>
          <a:prstGeom prst="rect">
            <a:avLst/>
          </a:prstGeom>
        </p:spPr>
      </p:pic>
      <p:pic>
        <p:nvPicPr>
          <p:cNvPr id="9" name="Picture 1">
            <a:extLst>
              <a:ext uri="{FF2B5EF4-FFF2-40B4-BE49-F238E27FC236}">
                <a16:creationId xmlns:a16="http://schemas.microsoft.com/office/drawing/2014/main" id="{A780D919-8812-44AB-9A36-D3B7B17DEE26}"/>
              </a:ext>
            </a:extLst>
          </p:cNvPr>
          <p:cNvPicPr>
            <a:picLocks noChangeAspect="1"/>
          </p:cNvPicPr>
          <p:nvPr/>
        </p:nvPicPr>
        <p:blipFill rotWithShape="1">
          <a:blip r:embed="rId4"/>
          <a:srcRect t="8125"/>
          <a:stretch/>
        </p:blipFill>
        <p:spPr>
          <a:xfrm>
            <a:off x="6557123" y="0"/>
            <a:ext cx="4597015" cy="3476984"/>
          </a:xfrm>
          <a:prstGeom prst="rect">
            <a:avLst/>
          </a:prstGeom>
        </p:spPr>
      </p:pic>
      <p:pic>
        <p:nvPicPr>
          <p:cNvPr id="10" name="Slika 9">
            <a:extLst>
              <a:ext uri="{FF2B5EF4-FFF2-40B4-BE49-F238E27FC236}">
                <a16:creationId xmlns:a16="http://schemas.microsoft.com/office/drawing/2014/main" id="{F37738BF-A963-452D-8EF7-71D1A9F93AA3}"/>
              </a:ext>
            </a:extLst>
          </p:cNvPr>
          <p:cNvPicPr>
            <a:picLocks noChangeAspect="1"/>
          </p:cNvPicPr>
          <p:nvPr/>
        </p:nvPicPr>
        <p:blipFill>
          <a:blip r:embed="rId5"/>
          <a:stretch>
            <a:fillRect/>
          </a:stretch>
        </p:blipFill>
        <p:spPr>
          <a:xfrm>
            <a:off x="2010137" y="3476983"/>
            <a:ext cx="4544304" cy="3445315"/>
          </a:xfrm>
          <a:prstGeom prst="rect">
            <a:avLst/>
          </a:prstGeom>
        </p:spPr>
      </p:pic>
      <p:pic>
        <p:nvPicPr>
          <p:cNvPr id="11" name="Picture 2">
            <a:extLst>
              <a:ext uri="{FF2B5EF4-FFF2-40B4-BE49-F238E27FC236}">
                <a16:creationId xmlns:a16="http://schemas.microsoft.com/office/drawing/2014/main" id="{9DCA2699-22A2-4FDA-B181-CE2A39669C15}"/>
              </a:ext>
            </a:extLst>
          </p:cNvPr>
          <p:cNvPicPr>
            <a:picLocks noChangeAspect="1"/>
          </p:cNvPicPr>
          <p:nvPr/>
        </p:nvPicPr>
        <p:blipFill>
          <a:blip r:embed="rId6"/>
          <a:stretch>
            <a:fillRect/>
          </a:stretch>
        </p:blipFill>
        <p:spPr>
          <a:xfrm>
            <a:off x="6554319" y="3471489"/>
            <a:ext cx="4599818" cy="3449864"/>
          </a:xfrm>
          <a:prstGeom prst="rect">
            <a:avLst/>
          </a:prstGeom>
        </p:spPr>
      </p:pic>
      <p:sp>
        <p:nvSpPr>
          <p:cNvPr id="12" name="TextBox 4">
            <a:extLst>
              <a:ext uri="{FF2B5EF4-FFF2-40B4-BE49-F238E27FC236}">
                <a16:creationId xmlns:a16="http://schemas.microsoft.com/office/drawing/2014/main" id="{75090F9B-764A-43E6-A5BF-CFE384223056}"/>
              </a:ext>
            </a:extLst>
          </p:cNvPr>
          <p:cNvSpPr txBox="1">
            <a:spLocks noChangeAspect="1"/>
          </p:cNvSpPr>
          <p:nvPr/>
        </p:nvSpPr>
        <p:spPr>
          <a:xfrm>
            <a:off x="9786487" y="3560974"/>
            <a:ext cx="1249539" cy="1215767"/>
          </a:xfrm>
          <a:prstGeom prst="rect">
            <a:avLst/>
          </a:prstGeom>
          <a:solidFill>
            <a:srgbClr val="00A160"/>
          </a:solidFill>
        </p:spPr>
        <p:txBody>
          <a:bodyPr wrap="square" lIns="179929" tIns="35983" rIns="179929" bIns="179929" rtlCol="0">
            <a:noAutofit/>
          </a:bodyPr>
          <a:lstStyle/>
          <a:p>
            <a:pPr defTabSz="648687"/>
            <a:endParaRPr lang="sl-SI" sz="900" dirty="0">
              <a:solidFill>
                <a:srgbClr val="FFFFFF"/>
              </a:solidFill>
              <a:latin typeface="Helvetica Neue"/>
              <a:cs typeface="Helvetica Neue"/>
            </a:endParaRPr>
          </a:p>
          <a:p>
            <a:pPr defTabSz="648687"/>
            <a:r>
              <a:rPr lang="en-US" sz="1400" dirty="0">
                <a:solidFill>
                  <a:srgbClr val="FFFFFF"/>
                </a:solidFill>
                <a:latin typeface="Helvetica Neue"/>
                <a:cs typeface="Helvetica Neue"/>
              </a:rPr>
              <a:t>Bulky, hazardous household waste</a:t>
            </a:r>
          </a:p>
        </p:txBody>
      </p:sp>
      <p:sp>
        <p:nvSpPr>
          <p:cNvPr id="13" name="TextBox 4">
            <a:extLst>
              <a:ext uri="{FF2B5EF4-FFF2-40B4-BE49-F238E27FC236}">
                <a16:creationId xmlns:a16="http://schemas.microsoft.com/office/drawing/2014/main" id="{D6BA1777-8A65-49A3-AE62-93BA1D9EAB74}"/>
              </a:ext>
            </a:extLst>
          </p:cNvPr>
          <p:cNvSpPr txBox="1">
            <a:spLocks noChangeAspect="1"/>
          </p:cNvSpPr>
          <p:nvPr/>
        </p:nvSpPr>
        <p:spPr>
          <a:xfrm>
            <a:off x="196770" y="278152"/>
            <a:ext cx="1671254" cy="1528619"/>
          </a:xfrm>
          <a:prstGeom prst="rect">
            <a:avLst/>
          </a:prstGeom>
          <a:solidFill>
            <a:srgbClr val="00A160"/>
          </a:solidFill>
        </p:spPr>
        <p:txBody>
          <a:bodyPr wrap="square" lIns="179929" tIns="35983" rIns="179929" bIns="179929" rtlCol="0">
            <a:noAutofit/>
          </a:bodyPr>
          <a:lstStyle/>
          <a:p>
            <a:pPr defTabSz="648687"/>
            <a:endParaRPr lang="sl-SI" sz="1050" dirty="0">
              <a:solidFill>
                <a:srgbClr val="FFFFFF"/>
              </a:solidFill>
              <a:latin typeface="Helvetica Neue"/>
              <a:cs typeface="Helvetica Neue"/>
            </a:endParaRPr>
          </a:p>
          <a:p>
            <a:pPr defTabSz="648687"/>
            <a:r>
              <a:rPr lang="sl-SI" sz="2000" dirty="0" err="1">
                <a:solidFill>
                  <a:srgbClr val="FFFFFF"/>
                </a:solidFill>
                <a:latin typeface="Helvetica Neue"/>
                <a:cs typeface="Helvetica Neue"/>
              </a:rPr>
              <a:t>Waste</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collection</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system</a:t>
            </a:r>
            <a:endParaRPr lang="en-US" sz="2000" dirty="0">
              <a:solidFill>
                <a:srgbClr val="FFFFFF"/>
              </a:solidFill>
              <a:latin typeface="Helvetica Neue"/>
              <a:cs typeface="Helvetica Neue"/>
            </a:endParaRPr>
          </a:p>
        </p:txBody>
      </p:sp>
      <p:sp>
        <p:nvSpPr>
          <p:cNvPr id="14" name="TextBox 4">
            <a:extLst>
              <a:ext uri="{FF2B5EF4-FFF2-40B4-BE49-F238E27FC236}">
                <a16:creationId xmlns:a16="http://schemas.microsoft.com/office/drawing/2014/main" id="{B8D92EFD-5F75-4E3B-96FE-8340310E389A}"/>
              </a:ext>
            </a:extLst>
          </p:cNvPr>
          <p:cNvSpPr txBox="1">
            <a:spLocks noChangeAspect="1"/>
          </p:cNvSpPr>
          <p:nvPr/>
        </p:nvSpPr>
        <p:spPr>
          <a:xfrm>
            <a:off x="2195883" y="150832"/>
            <a:ext cx="3024336" cy="1183947"/>
          </a:xfrm>
          <a:prstGeom prst="rect">
            <a:avLst/>
          </a:prstGeom>
          <a:solidFill>
            <a:srgbClr val="00A1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6228" tIns="25347" rIns="126228" bIns="126228" rtlCol="0">
            <a:noAutofit/>
          </a:bodyPr>
          <a:lstStyle/>
          <a:p>
            <a:pPr defTabSz="648368"/>
            <a:r>
              <a:rPr lang="en-GB" b="1">
                <a:solidFill>
                  <a:srgbClr val="FFFFFF"/>
                </a:solidFill>
                <a:latin typeface="Helvetica Neue"/>
                <a:cs typeface="Helvetica Neue"/>
              </a:rPr>
              <a:t>Door to door collection</a:t>
            </a:r>
            <a:endParaRPr lang="en-GB" sz="1600">
              <a:solidFill>
                <a:srgbClr val="FFFFFF"/>
              </a:solidFill>
              <a:latin typeface="Helvetica Neue"/>
              <a:cs typeface="Helvetica Neue"/>
            </a:endParaRPr>
          </a:p>
          <a:p>
            <a:pPr marL="171450" indent="-171450" defTabSz="648368">
              <a:buFont typeface="Arial" panose="020B0604020202020204" pitchFamily="34" charset="0"/>
              <a:buChar char="•"/>
            </a:pPr>
            <a:r>
              <a:rPr lang="en-GB" sz="1100">
                <a:solidFill>
                  <a:srgbClr val="FFFFFF"/>
                </a:solidFill>
                <a:latin typeface="Helvetica Neue"/>
                <a:cs typeface="Helvetica Neue"/>
              </a:rPr>
              <a:t>Organic waste</a:t>
            </a:r>
          </a:p>
          <a:p>
            <a:pPr marL="171450" indent="-171450" defTabSz="648368">
              <a:buFont typeface="Arial" panose="020B0604020202020204" pitchFamily="34" charset="0"/>
              <a:buChar char="•"/>
            </a:pPr>
            <a:r>
              <a:rPr lang="en-GB" sz="1100">
                <a:solidFill>
                  <a:srgbClr val="FFFFFF"/>
                </a:solidFill>
                <a:latin typeface="Helvetica Neue"/>
                <a:cs typeface="Helvetica Neue"/>
              </a:rPr>
              <a:t>Mixed plastic, metal and cardboard beverage packaging </a:t>
            </a:r>
          </a:p>
          <a:p>
            <a:pPr marL="171450" indent="-171450" defTabSz="648368">
              <a:buFont typeface="Arial" panose="020B0604020202020204" pitchFamily="34" charset="0"/>
              <a:buChar char="•"/>
            </a:pPr>
            <a:r>
              <a:rPr lang="en-GB" sz="1100">
                <a:solidFill>
                  <a:srgbClr val="FFFFFF"/>
                </a:solidFill>
                <a:latin typeface="Helvetica Neue"/>
                <a:cs typeface="Helvetica Neue"/>
              </a:rPr>
              <a:t>Paper and cardboard</a:t>
            </a:r>
          </a:p>
          <a:p>
            <a:pPr marL="171450" indent="-171450" defTabSz="648368">
              <a:buFont typeface="Arial" panose="020B0604020202020204" pitchFamily="34" charset="0"/>
              <a:buChar char="•"/>
            </a:pPr>
            <a:r>
              <a:rPr lang="en-GB" sz="1100">
                <a:solidFill>
                  <a:srgbClr val="FFFFFF"/>
                </a:solidFill>
                <a:latin typeface="Helvetica Neue"/>
                <a:cs typeface="Helvetica Neue"/>
              </a:rPr>
              <a:t>Residual waste</a:t>
            </a:r>
          </a:p>
        </p:txBody>
      </p:sp>
      <p:sp>
        <p:nvSpPr>
          <p:cNvPr id="17" name="TextBox 4">
            <a:extLst>
              <a:ext uri="{FF2B5EF4-FFF2-40B4-BE49-F238E27FC236}">
                <a16:creationId xmlns:a16="http://schemas.microsoft.com/office/drawing/2014/main" id="{3A1A5078-E9BA-4174-B18D-CC12B2931C92}"/>
              </a:ext>
            </a:extLst>
          </p:cNvPr>
          <p:cNvSpPr txBox="1">
            <a:spLocks noChangeAspect="1"/>
          </p:cNvSpPr>
          <p:nvPr/>
        </p:nvSpPr>
        <p:spPr>
          <a:xfrm>
            <a:off x="2195883" y="3593616"/>
            <a:ext cx="1249539" cy="1215767"/>
          </a:xfrm>
          <a:prstGeom prst="rect">
            <a:avLst/>
          </a:prstGeom>
          <a:solidFill>
            <a:srgbClr val="00A160"/>
          </a:solidFill>
        </p:spPr>
        <p:txBody>
          <a:bodyPr wrap="square" lIns="179929" tIns="35983" rIns="179929" bIns="179929" rtlCol="0">
            <a:noAutofit/>
          </a:bodyPr>
          <a:lstStyle/>
          <a:p>
            <a:pPr defTabSz="648687"/>
            <a:endParaRPr lang="sl-SI" sz="900" dirty="0">
              <a:solidFill>
                <a:srgbClr val="FFFFFF"/>
              </a:solidFill>
              <a:latin typeface="Helvetica Neue"/>
              <a:cs typeface="Helvetica Neue"/>
            </a:endParaRPr>
          </a:p>
          <a:p>
            <a:pPr defTabSz="648687"/>
            <a:r>
              <a:rPr lang="en-US" sz="1400" dirty="0">
                <a:solidFill>
                  <a:srgbClr val="FFFFFF"/>
                </a:solidFill>
                <a:latin typeface="Helvetica Neue"/>
                <a:cs typeface="Helvetica Neue"/>
              </a:rPr>
              <a:t>Waste collection </a:t>
            </a:r>
            <a:r>
              <a:rPr lang="en-US" sz="1400" dirty="0" err="1">
                <a:solidFill>
                  <a:srgbClr val="FFFFFF"/>
                </a:solidFill>
                <a:latin typeface="Helvetica Neue"/>
                <a:cs typeface="Helvetica Neue"/>
              </a:rPr>
              <a:t>centres</a:t>
            </a:r>
            <a:endParaRPr lang="en-US" sz="1400" dirty="0">
              <a:solidFill>
                <a:srgbClr val="FFFFFF"/>
              </a:solidFill>
              <a:latin typeface="Helvetica Neue"/>
              <a:cs typeface="Helvetica Neue"/>
            </a:endParaRPr>
          </a:p>
        </p:txBody>
      </p:sp>
      <p:sp>
        <p:nvSpPr>
          <p:cNvPr id="18" name="TextBox 4">
            <a:extLst>
              <a:ext uri="{FF2B5EF4-FFF2-40B4-BE49-F238E27FC236}">
                <a16:creationId xmlns:a16="http://schemas.microsoft.com/office/drawing/2014/main" id="{F02E6280-99D1-4FD5-BFA4-0A81D2ABEA38}"/>
              </a:ext>
            </a:extLst>
          </p:cNvPr>
          <p:cNvSpPr txBox="1">
            <a:spLocks noChangeAspect="1"/>
          </p:cNvSpPr>
          <p:nvPr/>
        </p:nvSpPr>
        <p:spPr>
          <a:xfrm>
            <a:off x="9786486" y="119013"/>
            <a:ext cx="1249539" cy="1215767"/>
          </a:xfrm>
          <a:prstGeom prst="rect">
            <a:avLst/>
          </a:prstGeom>
          <a:solidFill>
            <a:srgbClr val="00A160"/>
          </a:solidFill>
        </p:spPr>
        <p:txBody>
          <a:bodyPr wrap="square" lIns="179929" tIns="35983" rIns="179929" bIns="179929" rtlCol="0">
            <a:noAutofit/>
          </a:bodyPr>
          <a:lstStyle/>
          <a:p>
            <a:pPr defTabSz="648687"/>
            <a:endParaRPr lang="en-GB" sz="900">
              <a:solidFill>
                <a:srgbClr val="FFFFFF"/>
              </a:solidFill>
              <a:latin typeface="Helvetica Neue"/>
              <a:cs typeface="Helvetica Neue"/>
            </a:endParaRPr>
          </a:p>
          <a:p>
            <a:pPr defTabSz="648645"/>
            <a:r>
              <a:rPr lang="en-GB" sz="1400">
                <a:solidFill>
                  <a:srgbClr val="FFFFFF"/>
                </a:solidFill>
                <a:effectLst>
                  <a:outerShdw blurRad="38100" dist="38100" dir="2700000" algn="tl">
                    <a:srgbClr val="000000">
                      <a:alpha val="43137"/>
                    </a:srgbClr>
                  </a:outerShdw>
                </a:effectLst>
                <a:latin typeface="Helvetica Neue"/>
                <a:cs typeface="Helvetica Neue"/>
              </a:rPr>
              <a:t>Ecological collection sites for packaging.</a:t>
            </a:r>
          </a:p>
        </p:txBody>
      </p:sp>
    </p:spTree>
    <p:extLst>
      <p:ext uri="{BB962C8B-B14F-4D97-AF65-F5344CB8AC3E}">
        <p14:creationId xmlns:p14="http://schemas.microsoft.com/office/powerpoint/2010/main" val="174936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14"/>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14"/>
                                        </p:tgtEl>
                                        <p:attrNameLst>
                                          <p:attrName>style.visibility</p:attrName>
                                        </p:attrNameLst>
                                      </p:cBhvr>
                                      <p:to>
                                        <p:strVal val="visible"/>
                                      </p:to>
                                    </p:set>
                                    <p:animEffect transition="in" filter="fade">
                                      <p:cBhvr>
                                        <p:cTn id="10" dur="8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S:\UserSkupni\FOTOGRAFIJE\FOTO_v_publikacijah\foto_publikacija_2014\DSC_1128.jpg">
            <a:extLst>
              <a:ext uri="{FF2B5EF4-FFF2-40B4-BE49-F238E27FC236}">
                <a16:creationId xmlns:a16="http://schemas.microsoft.com/office/drawing/2014/main" id="{FE11CB55-9B9D-4349-A2AE-18BDAC093B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4128" y="3035652"/>
            <a:ext cx="5130413" cy="35496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UserSkupni\FOTOGRAFIJE\Zabojniki in vrečke_26.11.2014\visoka resolucija\DSC_1176 - Kopija.jpg">
            <a:extLst>
              <a:ext uri="{FF2B5EF4-FFF2-40B4-BE49-F238E27FC236}">
                <a16:creationId xmlns:a16="http://schemas.microsoft.com/office/drawing/2014/main" id="{60448BC5-CEFF-4EDC-9131-C9927924DE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257" y="476673"/>
            <a:ext cx="6483527" cy="4463119"/>
          </a:xfrm>
          <a:prstGeom prst="rect">
            <a:avLst/>
          </a:prstGeom>
          <a:solidFill>
            <a:srgbClr val="00A160"/>
          </a:solidFill>
        </p:spPr>
      </p:pic>
      <p:sp>
        <p:nvSpPr>
          <p:cNvPr id="8" name="TextBox 3">
            <a:extLst>
              <a:ext uri="{FF2B5EF4-FFF2-40B4-BE49-F238E27FC236}">
                <a16:creationId xmlns:a16="http://schemas.microsoft.com/office/drawing/2014/main" id="{16356654-3AA8-41EB-80C5-90D67EE37828}"/>
              </a:ext>
            </a:extLst>
          </p:cNvPr>
          <p:cNvSpPr txBox="1">
            <a:spLocks noChangeAspect="1"/>
          </p:cNvSpPr>
          <p:nvPr/>
        </p:nvSpPr>
        <p:spPr>
          <a:xfrm>
            <a:off x="769257" y="459252"/>
            <a:ext cx="1368196" cy="1368196"/>
          </a:xfrm>
          <a:prstGeom prst="rect">
            <a:avLst/>
          </a:prstGeom>
          <a:solidFill>
            <a:srgbClr val="54B948"/>
          </a:solidFill>
        </p:spPr>
        <p:txBody>
          <a:bodyPr wrap="square" lIns="94975" tIns="18994" rIns="94975" bIns="94975" rtlCol="0">
            <a:noAutofit/>
          </a:bodyPr>
          <a:lstStyle/>
          <a:p>
            <a:endParaRPr lang="en-US" sz="1583" b="1" baseline="30000" dirty="0">
              <a:solidFill>
                <a:srgbClr val="FFFFFF"/>
              </a:solidFill>
              <a:latin typeface="Helvetica Neue"/>
              <a:cs typeface="Helvetica Neue"/>
            </a:endParaRPr>
          </a:p>
          <a:p>
            <a:r>
              <a:rPr lang="en-GB" sz="1583" b="1" dirty="0">
                <a:solidFill>
                  <a:srgbClr val="FFFFFF"/>
                </a:solidFill>
                <a:latin typeface="Helvetica Neue"/>
                <a:cs typeface="Helvetica Neue"/>
              </a:rPr>
              <a:t>Organic waste collection</a:t>
            </a:r>
          </a:p>
        </p:txBody>
      </p:sp>
      <p:sp>
        <p:nvSpPr>
          <p:cNvPr id="9" name="TextBox 4">
            <a:extLst>
              <a:ext uri="{FF2B5EF4-FFF2-40B4-BE49-F238E27FC236}">
                <a16:creationId xmlns:a16="http://schemas.microsoft.com/office/drawing/2014/main" id="{7B694FD0-B96A-423D-BD11-01A5E7B96B5F}"/>
              </a:ext>
            </a:extLst>
          </p:cNvPr>
          <p:cNvSpPr txBox="1">
            <a:spLocks noChangeAspect="1"/>
          </p:cNvSpPr>
          <p:nvPr/>
        </p:nvSpPr>
        <p:spPr>
          <a:xfrm>
            <a:off x="9495498" y="5180783"/>
            <a:ext cx="1639043" cy="1404558"/>
          </a:xfrm>
          <a:prstGeom prst="rect">
            <a:avLst/>
          </a:prstGeom>
          <a:solidFill>
            <a:srgbClr val="00A160"/>
          </a:solidFill>
        </p:spPr>
        <p:txBody>
          <a:bodyPr wrap="square" lIns="94975" tIns="18994" rIns="94975" bIns="94975" rtlCol="0">
            <a:noAutofit/>
          </a:bodyPr>
          <a:lstStyle/>
          <a:p>
            <a:r>
              <a:rPr lang="en-GB" sz="1742" dirty="0">
                <a:solidFill>
                  <a:schemeClr val="bg1"/>
                </a:solidFill>
                <a:latin typeface="Helvetica Neue"/>
              </a:rPr>
              <a:t>Small BIO bins for every household free of charge</a:t>
            </a:r>
            <a:r>
              <a:rPr lang="sl-SI" sz="1583" dirty="0">
                <a:solidFill>
                  <a:schemeClr val="bg1"/>
                </a:solidFill>
                <a:latin typeface="Helvetica Neue"/>
              </a:rPr>
              <a:t>.</a:t>
            </a:r>
          </a:p>
        </p:txBody>
      </p:sp>
      <p:sp>
        <p:nvSpPr>
          <p:cNvPr id="11" name="TextBox 4">
            <a:extLst>
              <a:ext uri="{FF2B5EF4-FFF2-40B4-BE49-F238E27FC236}">
                <a16:creationId xmlns:a16="http://schemas.microsoft.com/office/drawing/2014/main" id="{D0971BE8-6070-49BA-84B5-4D2BD642C9A1}"/>
              </a:ext>
            </a:extLst>
          </p:cNvPr>
          <p:cNvSpPr txBox="1">
            <a:spLocks noChangeAspect="1"/>
          </p:cNvSpPr>
          <p:nvPr/>
        </p:nvSpPr>
        <p:spPr>
          <a:xfrm>
            <a:off x="2018466" y="4628038"/>
            <a:ext cx="2601218" cy="1134528"/>
          </a:xfrm>
          <a:prstGeom prst="rect">
            <a:avLst/>
          </a:prstGeom>
          <a:solidFill>
            <a:srgbClr val="00A160"/>
          </a:solidFill>
        </p:spPr>
        <p:txBody>
          <a:bodyPr wrap="square" lIns="94975" tIns="18994" rIns="94975" bIns="94975" rtlCol="0">
            <a:noAutofit/>
          </a:bodyPr>
          <a:lstStyle/>
          <a:p>
            <a:r>
              <a:rPr lang="en-GB" sz="1583" dirty="0">
                <a:solidFill>
                  <a:srgbClr val="FFFFFF"/>
                </a:solidFill>
                <a:latin typeface="Helvetica Neue"/>
                <a:cs typeface="Helvetica Neue"/>
              </a:rPr>
              <a:t>If users occasionally have more bio waste than it can be placed in a bin they can use special bag.</a:t>
            </a:r>
            <a:endParaRPr lang="en-GB" sz="1583" baseline="30000" dirty="0">
              <a:solidFill>
                <a:srgbClr val="FFFFFF"/>
              </a:solidFill>
              <a:latin typeface="Helvetica Neue"/>
              <a:cs typeface="Helvetica Neue"/>
            </a:endParaRPr>
          </a:p>
        </p:txBody>
      </p:sp>
      <p:sp>
        <p:nvSpPr>
          <p:cNvPr id="7" name="TextBox 3">
            <a:extLst>
              <a:ext uri="{FF2B5EF4-FFF2-40B4-BE49-F238E27FC236}">
                <a16:creationId xmlns:a16="http://schemas.microsoft.com/office/drawing/2014/main" id="{BEA7ECAF-D63A-4BCD-AB45-11253F4C173C}"/>
              </a:ext>
            </a:extLst>
          </p:cNvPr>
          <p:cNvSpPr txBox="1">
            <a:spLocks noChangeAspect="1"/>
          </p:cNvSpPr>
          <p:nvPr/>
        </p:nvSpPr>
        <p:spPr>
          <a:xfrm>
            <a:off x="7237088" y="488784"/>
            <a:ext cx="3897453" cy="2546868"/>
          </a:xfrm>
          <a:prstGeom prst="rect">
            <a:avLst/>
          </a:prstGeom>
          <a:solidFill>
            <a:srgbClr val="54B948"/>
          </a:solidFill>
        </p:spPr>
        <p:txBody>
          <a:bodyPr wrap="square" lIns="126621" tIns="25322" rIns="126621" bIns="126621" rtlCol="0">
            <a:noAutofit/>
          </a:bodyPr>
          <a:lstStyle/>
          <a:p>
            <a:pPr defTabSz="456481"/>
            <a:endParaRPr lang="en-US" sz="2111" b="1" baseline="30000" dirty="0">
              <a:solidFill>
                <a:srgbClr val="FFFFFF"/>
              </a:solidFill>
              <a:latin typeface="Helvetica Neue"/>
              <a:cs typeface="Helvetica Neue"/>
            </a:endParaRPr>
          </a:p>
          <a:p>
            <a:pPr defTabSz="456481"/>
            <a:r>
              <a:rPr lang="sl-SI" sz="2400" dirty="0">
                <a:solidFill>
                  <a:srgbClr val="FFFFFF"/>
                </a:solidFill>
                <a:latin typeface="Helvetica Neue"/>
                <a:cs typeface="Helvetica Neue"/>
              </a:rPr>
              <a:t>66,9</a:t>
            </a:r>
            <a:r>
              <a:rPr lang="en-US" sz="2400" dirty="0">
                <a:solidFill>
                  <a:srgbClr val="FFFFFF"/>
                </a:solidFill>
                <a:latin typeface="Helvetica Neue"/>
                <a:cs typeface="Helvetica Neue"/>
              </a:rPr>
              <a:t> kilos of bio waste per capita per year.</a:t>
            </a:r>
            <a:endParaRPr lang="sl-SI" sz="2400" dirty="0">
              <a:solidFill>
                <a:srgbClr val="FFFFFF"/>
              </a:solidFill>
              <a:latin typeface="Helvetica Neue"/>
              <a:cs typeface="Helvetica Neue"/>
            </a:endParaRPr>
          </a:p>
          <a:p>
            <a:pPr defTabSz="456481"/>
            <a:endParaRPr lang="en-US" sz="2400" dirty="0">
              <a:solidFill>
                <a:srgbClr val="FFFFFF"/>
              </a:solidFill>
              <a:latin typeface="Helvetica Neue"/>
              <a:cs typeface="Helvetica Neue"/>
            </a:endParaRPr>
          </a:p>
          <a:p>
            <a:pPr defTabSz="456481"/>
            <a:r>
              <a:rPr lang="en-US" sz="2400" dirty="0">
                <a:solidFill>
                  <a:srgbClr val="FFFFFF"/>
                </a:solidFill>
                <a:latin typeface="Helvetica Neue"/>
                <a:cs typeface="Helvetica Neue"/>
              </a:rPr>
              <a:t>Bio waste represents </a:t>
            </a:r>
          </a:p>
          <a:p>
            <a:pPr defTabSz="456481"/>
            <a:r>
              <a:rPr lang="sl-SI" sz="2400" b="1" dirty="0">
                <a:solidFill>
                  <a:srgbClr val="FFFFFF"/>
                </a:solidFill>
                <a:latin typeface="Helvetica Neue"/>
                <a:cs typeface="Helvetica Neue"/>
              </a:rPr>
              <a:t>20,7</a:t>
            </a:r>
            <a:r>
              <a:rPr lang="en-US" sz="2400" b="1" dirty="0">
                <a:solidFill>
                  <a:srgbClr val="FFFFFF"/>
                </a:solidFill>
                <a:latin typeface="Helvetica Neue"/>
                <a:cs typeface="Helvetica Neue"/>
              </a:rPr>
              <a:t> % of all collected waste.</a:t>
            </a:r>
          </a:p>
          <a:p>
            <a:pPr defTabSz="456481"/>
            <a:endParaRPr lang="sl-SI" sz="2111" b="1" dirty="0">
              <a:solidFill>
                <a:srgbClr val="FFFFFF"/>
              </a:solidFill>
              <a:latin typeface="Helvetica Neue"/>
              <a:cs typeface="Helvetica Neue"/>
            </a:endParaRPr>
          </a:p>
          <a:p>
            <a:pPr defTabSz="456481"/>
            <a:endParaRPr lang="en-US" sz="2111" b="1" dirty="0">
              <a:solidFill>
                <a:srgbClr val="FFFFFF"/>
              </a:solidFill>
              <a:latin typeface="Helvetica Neue"/>
              <a:cs typeface="Helvetica Neue"/>
            </a:endParaRPr>
          </a:p>
        </p:txBody>
      </p:sp>
    </p:spTree>
    <p:extLst>
      <p:ext uri="{BB962C8B-B14F-4D97-AF65-F5344CB8AC3E}">
        <p14:creationId xmlns:p14="http://schemas.microsoft.com/office/powerpoint/2010/main" val="1281536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lika 9">
            <a:extLst>
              <a:ext uri="{FF2B5EF4-FFF2-40B4-BE49-F238E27FC236}">
                <a16:creationId xmlns:a16="http://schemas.microsoft.com/office/drawing/2014/main" id="{55D7A93A-F2D9-4689-B93D-8336ED2EFEEA}"/>
              </a:ext>
            </a:extLst>
          </p:cNvPr>
          <p:cNvPicPr>
            <a:picLocks noChangeAspect="1"/>
          </p:cNvPicPr>
          <p:nvPr/>
        </p:nvPicPr>
        <p:blipFill>
          <a:blip r:embed="rId2"/>
          <a:stretch>
            <a:fillRect/>
          </a:stretch>
        </p:blipFill>
        <p:spPr>
          <a:xfrm>
            <a:off x="-542228" y="721936"/>
            <a:ext cx="9042284" cy="5985393"/>
          </a:xfrm>
          <a:prstGeom prst="rect">
            <a:avLst/>
          </a:prstGeom>
        </p:spPr>
      </p:pic>
      <p:sp>
        <p:nvSpPr>
          <p:cNvPr id="5" name="TextBox 4"/>
          <p:cNvSpPr txBox="1">
            <a:spLocks noChangeAspect="1"/>
          </p:cNvSpPr>
          <p:nvPr/>
        </p:nvSpPr>
        <p:spPr>
          <a:xfrm>
            <a:off x="201469" y="3429000"/>
            <a:ext cx="2245306" cy="2956034"/>
          </a:xfrm>
          <a:prstGeom prst="rect">
            <a:avLst/>
          </a:prstGeom>
          <a:solidFill>
            <a:srgbClr val="00A1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6584" tIns="25347" rIns="126584" bIns="126584" rtlCol="0">
            <a:noAutofit/>
          </a:bodyPr>
          <a:lstStyle/>
          <a:p>
            <a:pPr defTabSz="456340">
              <a:defRPr/>
            </a:pPr>
            <a:endParaRPr lang="en-US" sz="2100" baseline="30000" dirty="0">
              <a:solidFill>
                <a:srgbClr val="FFFFFF"/>
              </a:solidFill>
              <a:effectLst>
                <a:outerShdw blurRad="38100" dist="38100" dir="2700000" algn="tl">
                  <a:srgbClr val="000000">
                    <a:alpha val="43137"/>
                  </a:srgbClr>
                </a:outerShdw>
              </a:effectLst>
              <a:latin typeface="Helvetica Neue"/>
              <a:cs typeface="Helvetica Neue"/>
            </a:endParaRPr>
          </a:p>
          <a:p>
            <a:pPr defTabSz="456340">
              <a:defRPr/>
            </a:pPr>
            <a:r>
              <a:rPr lang="sl-SI" sz="2100" b="1" dirty="0" err="1">
                <a:solidFill>
                  <a:srgbClr val="FFFFFF"/>
                </a:solidFill>
                <a:effectLst>
                  <a:outerShdw blurRad="38100" dist="38100" dir="2700000" algn="tl">
                    <a:srgbClr val="000000">
                      <a:alpha val="43137"/>
                    </a:srgbClr>
                  </a:outerShdw>
                </a:effectLst>
                <a:latin typeface="Helvetica Neue"/>
                <a:cs typeface="Helvetica Neue"/>
              </a:rPr>
              <a:t>Almost</a:t>
            </a:r>
            <a:r>
              <a:rPr lang="sl-SI" sz="2100" b="1" dirty="0">
                <a:solidFill>
                  <a:srgbClr val="FFFFFF"/>
                </a:solidFill>
                <a:effectLst>
                  <a:outerShdw blurRad="38100" dist="38100" dir="2700000" algn="tl">
                    <a:srgbClr val="000000">
                      <a:alpha val="43137"/>
                    </a:srgbClr>
                  </a:outerShdw>
                </a:effectLst>
                <a:latin typeface="Helvetica Neue"/>
                <a:cs typeface="Helvetica Neue"/>
              </a:rPr>
              <a:t> 10.000 </a:t>
            </a:r>
            <a:r>
              <a:rPr lang="sl-SI" sz="2100" b="1" dirty="0" err="1">
                <a:solidFill>
                  <a:srgbClr val="FFFFFF"/>
                </a:solidFill>
                <a:effectLst>
                  <a:outerShdw blurRad="38100" dist="38100" dir="2700000" algn="tl">
                    <a:srgbClr val="000000">
                      <a:alpha val="43137"/>
                    </a:srgbClr>
                  </a:outerShdw>
                </a:effectLst>
                <a:latin typeface="Helvetica Neue"/>
                <a:cs typeface="Helvetica Neue"/>
              </a:rPr>
              <a:t>bins</a:t>
            </a:r>
            <a:r>
              <a:rPr lang="sl-SI" sz="2100" b="1" dirty="0">
                <a:solidFill>
                  <a:srgbClr val="FFFFFF"/>
                </a:solidFill>
                <a:effectLst>
                  <a:outerShdw blurRad="38100" dist="38100" dir="2700000" algn="tl">
                    <a:srgbClr val="000000">
                      <a:alpha val="43137"/>
                    </a:srgbClr>
                  </a:outerShdw>
                </a:effectLst>
                <a:latin typeface="Helvetica Neue"/>
                <a:cs typeface="Helvetica Neue"/>
              </a:rPr>
              <a:t> </a:t>
            </a:r>
            <a:r>
              <a:rPr lang="sl-SI" sz="2100" b="1" dirty="0" err="1">
                <a:solidFill>
                  <a:srgbClr val="FFFFFF"/>
                </a:solidFill>
                <a:effectLst>
                  <a:outerShdw blurRad="38100" dist="38100" dir="2700000" algn="tl">
                    <a:srgbClr val="000000">
                      <a:alpha val="43137"/>
                    </a:srgbClr>
                  </a:outerShdw>
                </a:effectLst>
                <a:latin typeface="Helvetica Neue"/>
                <a:cs typeface="Helvetica Neue"/>
              </a:rPr>
              <a:t>of</a:t>
            </a:r>
            <a:r>
              <a:rPr lang="sl-SI" sz="2100" b="1" dirty="0">
                <a:solidFill>
                  <a:srgbClr val="FFFFFF"/>
                </a:solidFill>
                <a:effectLst>
                  <a:outerShdw blurRad="38100" dist="38100" dir="2700000" algn="tl">
                    <a:srgbClr val="000000">
                      <a:alpha val="43137"/>
                    </a:srgbClr>
                  </a:outerShdw>
                </a:effectLst>
                <a:latin typeface="Helvetica Neue"/>
                <a:cs typeface="Helvetica Neue"/>
              </a:rPr>
              <a:t> </a:t>
            </a:r>
            <a:r>
              <a:rPr lang="sl-SI" sz="2100" b="1" dirty="0" err="1">
                <a:solidFill>
                  <a:srgbClr val="FFFFFF"/>
                </a:solidFill>
                <a:effectLst>
                  <a:outerShdw blurRad="38100" dist="38100" dir="2700000" algn="tl">
                    <a:srgbClr val="000000">
                      <a:alpha val="43137"/>
                    </a:srgbClr>
                  </a:outerShdw>
                </a:effectLst>
                <a:latin typeface="Helvetica Neue"/>
                <a:cs typeface="Helvetica Neue"/>
              </a:rPr>
              <a:t>all</a:t>
            </a:r>
            <a:r>
              <a:rPr lang="sl-SI" sz="2100" b="1" dirty="0">
                <a:solidFill>
                  <a:srgbClr val="FFFFFF"/>
                </a:solidFill>
                <a:effectLst>
                  <a:outerShdw blurRad="38100" dist="38100" dir="2700000" algn="tl">
                    <a:srgbClr val="000000">
                      <a:alpha val="43137"/>
                    </a:srgbClr>
                  </a:outerShdw>
                </a:effectLst>
                <a:latin typeface="Helvetica Neue"/>
                <a:cs typeface="Helvetica Neue"/>
              </a:rPr>
              <a:t> </a:t>
            </a:r>
            <a:r>
              <a:rPr lang="sl-SI" sz="2100" b="1" dirty="0" err="1">
                <a:solidFill>
                  <a:srgbClr val="FFFFFF"/>
                </a:solidFill>
                <a:effectLst>
                  <a:outerShdw blurRad="38100" dist="38100" dir="2700000" algn="tl">
                    <a:srgbClr val="000000">
                      <a:alpha val="43137"/>
                    </a:srgbClr>
                  </a:outerShdw>
                </a:effectLst>
                <a:latin typeface="Helvetica Neue"/>
                <a:cs typeface="Helvetica Neue"/>
              </a:rPr>
              <a:t>sizes</a:t>
            </a:r>
            <a:r>
              <a:rPr lang="sl-SI" sz="2100" b="1" dirty="0">
                <a:solidFill>
                  <a:srgbClr val="FFFFFF"/>
                </a:solidFill>
                <a:effectLst>
                  <a:outerShdw blurRad="38100" dist="38100" dir="2700000" algn="tl">
                    <a:srgbClr val="000000">
                      <a:alpha val="43137"/>
                    </a:srgbClr>
                  </a:outerShdw>
                </a:effectLst>
                <a:latin typeface="Helvetica Neue"/>
                <a:cs typeface="Helvetica Neue"/>
              </a:rPr>
              <a:t> </a:t>
            </a:r>
            <a:r>
              <a:rPr lang="sl-SI" sz="2100" b="1" dirty="0" err="1">
                <a:solidFill>
                  <a:srgbClr val="FFFFFF"/>
                </a:solidFill>
                <a:effectLst>
                  <a:outerShdw blurRad="38100" dist="38100" dir="2700000" algn="tl">
                    <a:srgbClr val="000000">
                      <a:alpha val="43137"/>
                    </a:srgbClr>
                  </a:outerShdw>
                </a:effectLst>
                <a:latin typeface="Helvetica Neue"/>
                <a:cs typeface="Helvetica Neue"/>
              </a:rPr>
              <a:t>and</a:t>
            </a:r>
            <a:r>
              <a:rPr lang="sl-SI" sz="2100" b="1" dirty="0">
                <a:solidFill>
                  <a:srgbClr val="FFFFFF"/>
                </a:solidFill>
                <a:effectLst>
                  <a:outerShdw blurRad="38100" dist="38100" dir="2700000" algn="tl">
                    <a:srgbClr val="000000">
                      <a:alpha val="43137"/>
                    </a:srgbClr>
                  </a:outerShdw>
                </a:effectLst>
                <a:latin typeface="Helvetica Neue"/>
                <a:cs typeface="Helvetica Neue"/>
              </a:rPr>
              <a:t> </a:t>
            </a:r>
            <a:r>
              <a:rPr lang="en-US" sz="2100" b="1" dirty="0">
                <a:solidFill>
                  <a:srgbClr val="FFFFFF"/>
                </a:solidFill>
                <a:effectLst>
                  <a:outerShdw blurRad="38100" dist="38100" dir="2700000" algn="tl">
                    <a:srgbClr val="000000">
                      <a:alpha val="43137"/>
                    </a:srgbClr>
                  </a:outerShdw>
                </a:effectLst>
                <a:latin typeface="Helvetica Neue"/>
                <a:cs typeface="Helvetica Neue"/>
              </a:rPr>
              <a:t>for all</a:t>
            </a:r>
            <a:r>
              <a:rPr lang="sl-SI" sz="2100" b="1" dirty="0">
                <a:solidFill>
                  <a:srgbClr val="FFFFFF"/>
                </a:solidFill>
                <a:effectLst>
                  <a:outerShdw blurRad="38100" dist="38100" dir="2700000" algn="tl">
                    <a:srgbClr val="000000">
                      <a:alpha val="43137"/>
                    </a:srgbClr>
                  </a:outerShdw>
                </a:effectLst>
                <a:latin typeface="Helvetica Neue"/>
                <a:cs typeface="Helvetica Neue"/>
              </a:rPr>
              <a:t> </a:t>
            </a:r>
            <a:r>
              <a:rPr lang="sl-SI" sz="2100" b="1" dirty="0" err="1">
                <a:solidFill>
                  <a:srgbClr val="FFFFFF"/>
                </a:solidFill>
                <a:effectLst>
                  <a:outerShdw blurRad="38100" dist="38100" dir="2700000" algn="tl">
                    <a:srgbClr val="000000">
                      <a:alpha val="43137"/>
                    </a:srgbClr>
                  </a:outerShdw>
                </a:effectLst>
                <a:latin typeface="Helvetica Neue"/>
                <a:cs typeface="Helvetica Neue"/>
              </a:rPr>
              <a:t>five</a:t>
            </a:r>
            <a:r>
              <a:rPr lang="sl-SI" sz="2100" b="1" dirty="0">
                <a:solidFill>
                  <a:srgbClr val="FFFFFF"/>
                </a:solidFill>
                <a:effectLst>
                  <a:outerShdw blurRad="38100" dist="38100" dir="2700000" algn="tl">
                    <a:srgbClr val="000000">
                      <a:alpha val="43137"/>
                    </a:srgbClr>
                  </a:outerShdw>
                </a:effectLst>
                <a:latin typeface="Helvetica Neue"/>
                <a:cs typeface="Helvetica Neue"/>
              </a:rPr>
              <a:t> </a:t>
            </a:r>
            <a:r>
              <a:rPr lang="en-US" sz="2100" b="1" dirty="0">
                <a:solidFill>
                  <a:srgbClr val="FFFFFF"/>
                </a:solidFill>
                <a:effectLst>
                  <a:outerShdw blurRad="38100" dist="38100" dir="2700000" algn="tl">
                    <a:srgbClr val="000000">
                      <a:alpha val="43137"/>
                    </a:srgbClr>
                  </a:outerShdw>
                </a:effectLst>
                <a:latin typeface="Helvetica Neue"/>
                <a:cs typeface="Helvetica Neue"/>
              </a:rPr>
              <a:t> types of waste </a:t>
            </a:r>
            <a:endParaRPr lang="sl-SI" sz="2100" b="1" dirty="0">
              <a:solidFill>
                <a:srgbClr val="FFFFFF"/>
              </a:solidFill>
              <a:effectLst>
                <a:outerShdw blurRad="38100" dist="38100" dir="2700000" algn="tl">
                  <a:srgbClr val="000000">
                    <a:alpha val="43137"/>
                  </a:srgbClr>
                </a:outerShdw>
              </a:effectLst>
              <a:latin typeface="Helvetica Neue"/>
              <a:cs typeface="Helvetica Neue"/>
            </a:endParaRPr>
          </a:p>
          <a:p>
            <a:pPr defTabSz="456340">
              <a:defRPr/>
            </a:pPr>
            <a:r>
              <a:rPr lang="en-US" sz="2100" b="1" dirty="0">
                <a:solidFill>
                  <a:srgbClr val="FFFFFF"/>
                </a:solidFill>
                <a:effectLst>
                  <a:outerShdw blurRad="38100" dist="38100" dir="2700000" algn="tl">
                    <a:srgbClr val="000000">
                      <a:alpha val="43137"/>
                    </a:srgbClr>
                  </a:outerShdw>
                </a:effectLst>
                <a:latin typeface="Helvetica Neue"/>
                <a:cs typeface="Helvetica Neue"/>
              </a:rPr>
              <a:t>were replaced by </a:t>
            </a:r>
            <a:r>
              <a:rPr lang="sl-SI" sz="2100" b="1" dirty="0">
                <a:solidFill>
                  <a:srgbClr val="FFFFFF"/>
                </a:solidFill>
                <a:effectLst>
                  <a:outerShdw blurRad="38100" dist="38100" dir="2700000" algn="tl">
                    <a:srgbClr val="000000">
                      <a:alpha val="43137"/>
                    </a:srgbClr>
                  </a:outerShdw>
                </a:effectLst>
                <a:latin typeface="Helvetica Neue"/>
                <a:cs typeface="Helvetica Neue"/>
              </a:rPr>
              <a:t>u</a:t>
            </a:r>
            <a:r>
              <a:rPr lang="en-US" sz="2100" b="1" dirty="0" err="1">
                <a:solidFill>
                  <a:srgbClr val="FFFFFF"/>
                </a:solidFill>
                <a:effectLst>
                  <a:outerShdw blurRad="38100" dist="38100" dir="2700000" algn="tl">
                    <a:srgbClr val="000000">
                      <a:alpha val="43137"/>
                    </a:srgbClr>
                  </a:outerShdw>
                </a:effectLst>
                <a:latin typeface="Helvetica Neue"/>
                <a:cs typeface="Helvetica Neue"/>
              </a:rPr>
              <a:t>nderground</a:t>
            </a:r>
            <a:endParaRPr lang="en-US" sz="2100" b="1" dirty="0">
              <a:solidFill>
                <a:srgbClr val="FFFFFF"/>
              </a:solidFill>
              <a:effectLst>
                <a:outerShdw blurRad="38100" dist="38100" dir="2700000" algn="tl">
                  <a:srgbClr val="000000">
                    <a:alpha val="43137"/>
                  </a:srgbClr>
                </a:outerShdw>
              </a:effectLst>
              <a:latin typeface="Helvetica Neue"/>
              <a:cs typeface="Helvetica Neue"/>
            </a:endParaRPr>
          </a:p>
          <a:p>
            <a:pPr defTabSz="456340">
              <a:defRPr/>
            </a:pPr>
            <a:r>
              <a:rPr lang="sl-SI" sz="2100" b="1" dirty="0">
                <a:solidFill>
                  <a:srgbClr val="FFFFFF"/>
                </a:solidFill>
                <a:effectLst>
                  <a:outerShdw blurRad="38100" dist="38100" dir="2700000" algn="tl">
                    <a:srgbClr val="000000">
                      <a:alpha val="43137"/>
                    </a:srgbClr>
                  </a:outerShdw>
                </a:effectLst>
                <a:latin typeface="Helvetica Neue"/>
                <a:cs typeface="Helvetica Neue"/>
              </a:rPr>
              <a:t>u</a:t>
            </a:r>
            <a:r>
              <a:rPr lang="en-US" sz="2100" b="1" dirty="0">
                <a:solidFill>
                  <a:srgbClr val="FFFFFF"/>
                </a:solidFill>
                <a:effectLst>
                  <a:outerShdw blurRad="38100" dist="38100" dir="2700000" algn="tl">
                    <a:srgbClr val="000000">
                      <a:alpha val="43137"/>
                    </a:srgbClr>
                  </a:outerShdw>
                </a:effectLst>
                <a:latin typeface="Helvetica Neue"/>
                <a:cs typeface="Helvetica Neue"/>
              </a:rPr>
              <a:t>nit</a:t>
            </a:r>
            <a:r>
              <a:rPr lang="sl-SI" sz="2100" b="1" dirty="0">
                <a:solidFill>
                  <a:srgbClr val="FFFFFF"/>
                </a:solidFill>
                <a:effectLst>
                  <a:outerShdw blurRad="38100" dist="38100" dir="2700000" algn="tl">
                    <a:srgbClr val="000000">
                      <a:alpha val="43137"/>
                    </a:srgbClr>
                  </a:outerShdw>
                </a:effectLst>
                <a:latin typeface="Helvetica Neue"/>
                <a:cs typeface="Helvetica Neue"/>
              </a:rPr>
              <a:t>s.</a:t>
            </a:r>
          </a:p>
        </p:txBody>
      </p:sp>
      <p:sp>
        <p:nvSpPr>
          <p:cNvPr id="4" name="TextBox 3"/>
          <p:cNvSpPr txBox="1">
            <a:spLocks noChangeAspect="1"/>
          </p:cNvSpPr>
          <p:nvPr/>
        </p:nvSpPr>
        <p:spPr>
          <a:xfrm>
            <a:off x="201469" y="930909"/>
            <a:ext cx="2245306" cy="2289118"/>
          </a:xfrm>
          <a:prstGeom prst="rect">
            <a:avLst/>
          </a:prstGeom>
          <a:solidFill>
            <a:srgbClr val="50B848"/>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6584" tIns="25347" rIns="126584" bIns="126584" rtlCol="0">
            <a:noAutofit/>
          </a:bodyPr>
          <a:lstStyle/>
          <a:p>
            <a:pPr defTabSz="456340">
              <a:defRPr/>
            </a:pPr>
            <a:endParaRPr lang="en-US" sz="2100" b="1" baseline="30000" dirty="0">
              <a:solidFill>
                <a:srgbClr val="FFFFFF"/>
              </a:solidFill>
              <a:latin typeface="Helvetica Neue"/>
              <a:cs typeface="Helvetica Neue"/>
            </a:endParaRPr>
          </a:p>
          <a:p>
            <a:pPr defTabSz="456340">
              <a:defRPr/>
            </a:pPr>
            <a:r>
              <a:rPr lang="sl-SI" sz="2000" dirty="0">
                <a:solidFill>
                  <a:srgbClr val="FFFFFF"/>
                </a:solidFill>
                <a:latin typeface="Helvetica Neue"/>
                <a:cs typeface="Helvetica Neue"/>
              </a:rPr>
              <a:t>80</a:t>
            </a:r>
            <a:r>
              <a:rPr lang="en-US" sz="2000" dirty="0">
                <a:solidFill>
                  <a:srgbClr val="FFFFFF"/>
                </a:solidFill>
                <a:latin typeface="Helvetica Neue"/>
                <a:cs typeface="Helvetica Neue"/>
              </a:rPr>
              <a:t> underground</a:t>
            </a:r>
          </a:p>
          <a:p>
            <a:pPr defTabSz="456340">
              <a:defRPr/>
            </a:pPr>
            <a:r>
              <a:rPr lang="en-US" sz="2000" dirty="0">
                <a:solidFill>
                  <a:srgbClr val="FFFFFF"/>
                </a:solidFill>
                <a:latin typeface="Helvetica Neue"/>
                <a:cs typeface="Helvetica Neue"/>
              </a:rPr>
              <a:t>collection units </a:t>
            </a:r>
            <a:r>
              <a:rPr lang="sl-SI" sz="2000" dirty="0">
                <a:solidFill>
                  <a:srgbClr val="FFFFFF"/>
                </a:solidFill>
                <a:latin typeface="Helvetica Neue"/>
                <a:cs typeface="Helvetica Neue"/>
              </a:rPr>
              <a:t>f</a:t>
            </a:r>
            <a:r>
              <a:rPr lang="en-US" sz="2000" dirty="0">
                <a:solidFill>
                  <a:srgbClr val="FFFFFF"/>
                </a:solidFill>
                <a:latin typeface="Helvetica Neue"/>
                <a:cs typeface="Helvetica Neue"/>
              </a:rPr>
              <a:t>or effective and eye-friendly waste disposal</a:t>
            </a:r>
            <a:r>
              <a:rPr lang="sl-SI" sz="2000" dirty="0">
                <a:solidFill>
                  <a:srgbClr val="FFFFFF"/>
                </a:solidFill>
                <a:latin typeface="Helvetica Neue"/>
                <a:cs typeface="Helvetica Neue"/>
              </a:rPr>
              <a:t> in </a:t>
            </a:r>
            <a:r>
              <a:rPr lang="sl-SI" sz="2000" dirty="0" err="1">
                <a:solidFill>
                  <a:srgbClr val="FFFFFF"/>
                </a:solidFill>
                <a:latin typeface="Helvetica Neue"/>
                <a:cs typeface="Helvetica Neue"/>
              </a:rPr>
              <a:t>the</a:t>
            </a:r>
            <a:r>
              <a:rPr lang="sl-SI" sz="2000" dirty="0">
                <a:solidFill>
                  <a:srgbClr val="FFFFFF"/>
                </a:solidFill>
                <a:latin typeface="Helvetica Neue"/>
                <a:cs typeface="Helvetica Neue"/>
              </a:rPr>
              <a:t> </a:t>
            </a:r>
            <a:r>
              <a:rPr lang="sl-SI" sz="2000" dirty="0" err="1">
                <a:solidFill>
                  <a:srgbClr val="FFFFFF"/>
                </a:solidFill>
                <a:latin typeface="Helvetica Neue"/>
                <a:cs typeface="Helvetica Neue"/>
              </a:rPr>
              <a:t>City</a:t>
            </a:r>
            <a:r>
              <a:rPr lang="sl-SI" sz="2000" dirty="0">
                <a:solidFill>
                  <a:srgbClr val="FFFFFF"/>
                </a:solidFill>
                <a:latin typeface="Helvetica Neue"/>
                <a:cs typeface="Helvetica Neue"/>
              </a:rPr>
              <a:t> </a:t>
            </a:r>
            <a:r>
              <a:rPr lang="en-US" sz="2000" dirty="0" err="1">
                <a:solidFill>
                  <a:srgbClr val="FFFFFF"/>
                </a:solidFill>
                <a:latin typeface="Helvetica Neue"/>
                <a:cs typeface="Helvetica Neue"/>
              </a:rPr>
              <a:t>centre</a:t>
            </a:r>
            <a:r>
              <a:rPr lang="en-US" sz="2000" dirty="0">
                <a:solidFill>
                  <a:srgbClr val="FFFFFF"/>
                </a:solidFill>
                <a:latin typeface="Helvetica Neue"/>
                <a:cs typeface="Helvetica Neue"/>
              </a:rPr>
              <a: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1893" y="721936"/>
            <a:ext cx="4110490" cy="5985393"/>
          </a:xfrm>
          <a:prstGeom prst="rect">
            <a:avLst/>
          </a:prstGeom>
        </p:spPr>
      </p:pic>
    </p:spTree>
    <p:extLst>
      <p:ext uri="{BB962C8B-B14F-4D97-AF65-F5344CB8AC3E}">
        <p14:creationId xmlns:p14="http://schemas.microsoft.com/office/powerpoint/2010/main" val="4066369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email">
            <a:extLst>
              <a:ext uri="{28A0092B-C50C-407E-A947-70E740481C1C}">
                <a14:useLocalDpi xmlns:a14="http://schemas.microsoft.com/office/drawing/2010/main"/>
              </a:ext>
            </a:extLst>
          </a:blip>
          <a:stretch>
            <a:fillRect/>
          </a:stretch>
        </p:blipFill>
        <p:spPr>
          <a:xfrm>
            <a:off x="0" y="566057"/>
            <a:ext cx="12192000" cy="6291944"/>
          </a:xfrm>
          <a:prstGeom prst="rect">
            <a:avLst/>
          </a:prstGeom>
        </p:spPr>
      </p:pic>
      <p:pic>
        <p:nvPicPr>
          <p:cNvPr id="6" name="Picture 2" descr="S:\UserSkupni\FOTOGRAFIJE\A_foto Snagazin 2017\odprta kuhna\Tęprimozbregar.com 131 - Kopij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11517" y="566056"/>
            <a:ext cx="4195697" cy="6291944"/>
          </a:xfrm>
          <a:prstGeom prst="rect">
            <a:avLst/>
          </a:prstGeom>
          <a:noFill/>
          <a:extLst>
            <a:ext uri="{909E8E84-426E-40DD-AFC4-6F175D3DCCD1}">
              <a14:hiddenFill xmlns:a14="http://schemas.microsoft.com/office/drawing/2010/main">
                <a:solidFill>
                  <a:srgbClr val="FFFFFF"/>
                </a:solidFill>
              </a14:hiddenFill>
            </a:ext>
          </a:extLst>
        </p:spPr>
      </p:pic>
      <p:sp>
        <p:nvSpPr>
          <p:cNvPr id="7" name="PoljeZBesedilom 6"/>
          <p:cNvSpPr txBox="1"/>
          <p:nvPr/>
        </p:nvSpPr>
        <p:spPr>
          <a:xfrm>
            <a:off x="1729236" y="1151924"/>
            <a:ext cx="3550687" cy="4832086"/>
          </a:xfrm>
          <a:prstGeom prst="rect">
            <a:avLst/>
          </a:prstGeom>
          <a:noFill/>
        </p:spPr>
        <p:txBody>
          <a:bodyPr wrap="square" lIns="91433" tIns="45717" rIns="91433" bIns="45717" rtlCol="0">
            <a:spAutoFit/>
          </a:bodyPr>
          <a:lstStyle/>
          <a:p>
            <a:r>
              <a:rPr lang="en-US" sz="2800" b="1" dirty="0">
                <a:solidFill>
                  <a:schemeClr val="bg1"/>
                </a:solidFill>
                <a:latin typeface="+mj-lt"/>
              </a:rPr>
              <a:t>Separate waste collection is established at all public events.</a:t>
            </a:r>
            <a:endParaRPr lang="sl-SI" sz="2800" b="1" dirty="0">
              <a:solidFill>
                <a:schemeClr val="bg1"/>
              </a:solidFill>
              <a:latin typeface="+mj-lt"/>
            </a:endParaRPr>
          </a:p>
          <a:p>
            <a:r>
              <a:rPr lang="en-US" sz="2800" b="1" dirty="0">
                <a:solidFill>
                  <a:schemeClr val="bg1"/>
                </a:solidFill>
                <a:latin typeface="+mj-lt"/>
              </a:rPr>
              <a:t> JP VOKA SNAGA takes care of the organization and equipment for separate waste collection at public events.</a:t>
            </a:r>
            <a:endParaRPr lang="sl-SI" dirty="0"/>
          </a:p>
        </p:txBody>
      </p:sp>
    </p:spTree>
    <p:extLst>
      <p:ext uri="{BB962C8B-B14F-4D97-AF65-F5344CB8AC3E}">
        <p14:creationId xmlns:p14="http://schemas.microsoft.com/office/powerpoint/2010/main" val="1011113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a:extLst>
              <a:ext uri="{FF2B5EF4-FFF2-40B4-BE49-F238E27FC236}">
                <a16:creationId xmlns:a16="http://schemas.microsoft.com/office/drawing/2014/main" id="{76D406F4-7A70-4F7F-9A41-BAE9F1528489}"/>
              </a:ext>
            </a:extLst>
          </p:cNvPr>
          <p:cNvPicPr/>
          <p:nvPr/>
        </p:nvPicPr>
        <p:blipFill>
          <a:blip r:embed="rId3" cstate="email">
            <a:extLst>
              <a:ext uri="{28A0092B-C50C-407E-A947-70E740481C1C}">
                <a14:useLocalDpi xmlns:a14="http://schemas.microsoft.com/office/drawing/2010/main"/>
              </a:ext>
            </a:extLst>
          </a:blip>
          <a:stretch>
            <a:fillRect/>
          </a:stretch>
        </p:blipFill>
        <p:spPr>
          <a:xfrm>
            <a:off x="0" y="638629"/>
            <a:ext cx="12192001" cy="6219372"/>
          </a:xfrm>
          <a:prstGeom prst="rect">
            <a:avLst/>
          </a:prstGeom>
        </p:spPr>
      </p:pic>
      <p:pic>
        <p:nvPicPr>
          <p:cNvPr id="7" name="Slika 6">
            <a:extLst>
              <a:ext uri="{FF2B5EF4-FFF2-40B4-BE49-F238E27FC236}">
                <a16:creationId xmlns:a16="http://schemas.microsoft.com/office/drawing/2014/main" id="{D55D8B55-55FF-4232-A030-DCE6F4557E4D}"/>
              </a:ext>
            </a:extLst>
          </p:cNvPr>
          <p:cNvPicPr/>
          <p:nvPr/>
        </p:nvPicPr>
        <p:blipFill rotWithShape="1">
          <a:blip r:embed="rId4" cstate="print">
            <a:extLst>
              <a:ext uri="{28A0092B-C50C-407E-A947-70E740481C1C}">
                <a14:useLocalDpi xmlns:a14="http://schemas.microsoft.com/office/drawing/2010/main"/>
              </a:ext>
            </a:extLst>
          </a:blip>
          <a:srcRect t="1385"/>
          <a:stretch/>
        </p:blipFill>
        <p:spPr bwMode="auto">
          <a:xfrm>
            <a:off x="3077029" y="2786744"/>
            <a:ext cx="6241702" cy="3955242"/>
          </a:xfrm>
          <a:prstGeom prst="rect">
            <a:avLst/>
          </a:prstGeom>
          <a:ln>
            <a:noFill/>
          </a:ln>
          <a:extLst>
            <a:ext uri="{53640926-AAD7-44D8-BBD7-CCE9431645EC}">
              <a14:shadowObscured xmlns:a14="http://schemas.microsoft.com/office/drawing/2010/main"/>
            </a:ext>
          </a:extLst>
        </p:spPr>
      </p:pic>
      <p:sp>
        <p:nvSpPr>
          <p:cNvPr id="8" name="TextBox 4">
            <a:extLst>
              <a:ext uri="{FF2B5EF4-FFF2-40B4-BE49-F238E27FC236}">
                <a16:creationId xmlns:a16="http://schemas.microsoft.com/office/drawing/2014/main" id="{E374D9C2-6C86-4008-9611-7A0282CA2E43}"/>
              </a:ext>
            </a:extLst>
          </p:cNvPr>
          <p:cNvSpPr txBox="1">
            <a:spLocks noChangeAspect="1"/>
          </p:cNvSpPr>
          <p:nvPr/>
        </p:nvSpPr>
        <p:spPr>
          <a:xfrm>
            <a:off x="7465212" y="1014264"/>
            <a:ext cx="4032448" cy="2592288"/>
          </a:xfrm>
          <a:prstGeom prst="rect">
            <a:avLst/>
          </a:prstGeom>
          <a:solidFill>
            <a:srgbClr val="00A1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6280" tIns="25347" rIns="126280" bIns="126280" rtlCol="0">
            <a:noAutofit/>
          </a:bodyPr>
          <a:lstStyle/>
          <a:p>
            <a:pPr defTabSz="648645"/>
            <a:r>
              <a:rPr lang="en-GB" sz="2000" dirty="0">
                <a:solidFill>
                  <a:srgbClr val="FFFFFF"/>
                </a:solidFill>
                <a:effectLst>
                  <a:outerShdw blurRad="38100" dist="38100" dir="2700000" algn="tl">
                    <a:srgbClr val="000000">
                      <a:alpha val="43137"/>
                    </a:srgbClr>
                  </a:outerShdw>
                </a:effectLst>
                <a:latin typeface="Helvetica Neue"/>
                <a:cs typeface="Helvetica Neue"/>
              </a:rPr>
              <a:t>Frequency of emptying</a:t>
            </a:r>
          </a:p>
          <a:p>
            <a:pPr defTabSz="648645"/>
            <a:endParaRPr lang="en-GB" sz="2000" dirty="0">
              <a:solidFill>
                <a:srgbClr val="FFFFFF"/>
              </a:solidFill>
              <a:effectLst>
                <a:outerShdw blurRad="38100" dist="38100" dir="2700000" algn="tl">
                  <a:srgbClr val="000000">
                    <a:alpha val="43137"/>
                  </a:srgbClr>
                </a:outerShdw>
              </a:effectLst>
              <a:latin typeface="Helvetica Neue"/>
              <a:cs typeface="Helvetica Neue"/>
            </a:endParaRPr>
          </a:p>
          <a:p>
            <a:pPr marL="342900" indent="-342900" defTabSz="648645">
              <a:buFontTx/>
              <a:buChar char="-"/>
            </a:pPr>
            <a:r>
              <a:rPr lang="en-GB" sz="2000" dirty="0">
                <a:solidFill>
                  <a:srgbClr val="FFFFFF"/>
                </a:solidFill>
                <a:effectLst>
                  <a:outerShdw blurRad="38100" dist="38100" dir="2700000" algn="tl">
                    <a:srgbClr val="000000">
                      <a:alpha val="43137"/>
                    </a:srgbClr>
                  </a:outerShdw>
                </a:effectLst>
                <a:latin typeface="Helvetica Neue"/>
                <a:cs typeface="Helvetica Neue"/>
              </a:rPr>
              <a:t>Rest waste &amp; mix packaging – 1w,1/3w, 1/2w</a:t>
            </a:r>
          </a:p>
          <a:p>
            <a:pPr marL="342900" indent="-342900" defTabSz="648645">
              <a:buFontTx/>
              <a:buChar char="-"/>
            </a:pPr>
            <a:r>
              <a:rPr lang="en-GB" sz="2000" dirty="0">
                <a:solidFill>
                  <a:srgbClr val="FFFFFF"/>
                </a:solidFill>
                <a:effectLst>
                  <a:outerShdw blurRad="38100" dist="38100" dir="2700000" algn="tl">
                    <a:srgbClr val="000000">
                      <a:alpha val="43137"/>
                    </a:srgbClr>
                  </a:outerShdw>
                </a:effectLst>
                <a:latin typeface="Helvetica Neue"/>
                <a:cs typeface="Helvetica Neue"/>
              </a:rPr>
              <a:t>Organic waste - 1w; winter period </a:t>
            </a:r>
            <a:r>
              <a:rPr lang="sl-SI" sz="2000" dirty="0">
                <a:solidFill>
                  <a:srgbClr val="FFFFFF"/>
                </a:solidFill>
                <a:effectLst>
                  <a:outerShdw blurRad="38100" dist="38100" dir="2700000" algn="tl">
                    <a:srgbClr val="000000">
                      <a:alpha val="43137"/>
                    </a:srgbClr>
                  </a:outerShdw>
                </a:effectLst>
                <a:latin typeface="Helvetica Neue"/>
                <a:cs typeface="Helvetica Neue"/>
              </a:rPr>
              <a:t>14 </a:t>
            </a:r>
            <a:r>
              <a:rPr lang="sl-SI" sz="2000" dirty="0" err="1">
                <a:solidFill>
                  <a:srgbClr val="FFFFFF"/>
                </a:solidFill>
                <a:effectLst>
                  <a:outerShdw blurRad="38100" dist="38100" dir="2700000" algn="tl">
                    <a:srgbClr val="000000">
                      <a:alpha val="43137"/>
                    </a:srgbClr>
                  </a:outerShdw>
                </a:effectLst>
                <a:latin typeface="Helvetica Neue"/>
                <a:cs typeface="Helvetica Neue"/>
              </a:rPr>
              <a:t>days</a:t>
            </a:r>
            <a:endParaRPr lang="en-GB" sz="2000" dirty="0">
              <a:solidFill>
                <a:srgbClr val="FFFFFF"/>
              </a:solidFill>
              <a:effectLst>
                <a:outerShdw blurRad="38100" dist="38100" dir="2700000" algn="tl">
                  <a:srgbClr val="000000">
                    <a:alpha val="43137"/>
                  </a:srgbClr>
                </a:outerShdw>
              </a:effectLst>
              <a:latin typeface="Helvetica Neue"/>
              <a:cs typeface="Helvetica Neue"/>
            </a:endParaRPr>
          </a:p>
          <a:p>
            <a:pPr marL="342900" indent="-342900" defTabSz="648645">
              <a:buFontTx/>
              <a:buChar char="-"/>
            </a:pPr>
            <a:r>
              <a:rPr lang="en-GB" sz="2000" dirty="0">
                <a:solidFill>
                  <a:srgbClr val="FFFFFF"/>
                </a:solidFill>
                <a:effectLst>
                  <a:outerShdw blurRad="38100" dist="38100" dir="2700000" algn="tl">
                    <a:srgbClr val="000000">
                      <a:alpha val="43137"/>
                    </a:srgbClr>
                  </a:outerShdw>
                </a:effectLst>
                <a:latin typeface="Helvetica Neue"/>
                <a:cs typeface="Helvetica Neue"/>
              </a:rPr>
              <a:t>Paper – 1w, 1/2w</a:t>
            </a:r>
          </a:p>
          <a:p>
            <a:pPr marL="342900" indent="-342900" defTabSz="648645">
              <a:buFontTx/>
              <a:buChar char="-"/>
            </a:pPr>
            <a:r>
              <a:rPr lang="en-GB" sz="2000" dirty="0">
                <a:solidFill>
                  <a:srgbClr val="FFFFFF"/>
                </a:solidFill>
                <a:effectLst>
                  <a:outerShdw blurRad="38100" dist="38100" dir="2700000" algn="tl">
                    <a:srgbClr val="000000">
                      <a:alpha val="43137"/>
                    </a:srgbClr>
                  </a:outerShdw>
                </a:effectLst>
                <a:latin typeface="Helvetica Neue"/>
                <a:cs typeface="Helvetica Neue"/>
              </a:rPr>
              <a:t>Glass – 1/2w</a:t>
            </a:r>
            <a:endParaRPr lang="en-GB" sz="2400" dirty="0">
              <a:solidFill>
                <a:srgbClr val="FFFFFF"/>
              </a:solidFill>
              <a:effectLst>
                <a:outerShdw blurRad="38100" dist="38100" dir="2700000" algn="tl">
                  <a:srgbClr val="000000">
                    <a:alpha val="43137"/>
                  </a:srgbClr>
                </a:outerShdw>
              </a:effectLst>
              <a:latin typeface="Helvetica Neue"/>
              <a:cs typeface="Helvetica Neue"/>
            </a:endParaRPr>
          </a:p>
        </p:txBody>
      </p:sp>
      <p:sp>
        <p:nvSpPr>
          <p:cNvPr id="4" name="TextBox 3"/>
          <p:cNvSpPr txBox="1">
            <a:spLocks noChangeAspect="1"/>
          </p:cNvSpPr>
          <p:nvPr/>
        </p:nvSpPr>
        <p:spPr>
          <a:xfrm>
            <a:off x="694339" y="988360"/>
            <a:ext cx="4032450" cy="2592288"/>
          </a:xfrm>
          <a:prstGeom prst="rect">
            <a:avLst/>
          </a:prstGeom>
          <a:solidFill>
            <a:srgbClr val="50B848"/>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126584" tIns="25347" rIns="126584" bIns="126584" rtlCol="0">
            <a:noAutofit/>
          </a:bodyPr>
          <a:lstStyle/>
          <a:p>
            <a:pPr defTabSz="456340">
              <a:defRPr/>
            </a:pPr>
            <a:r>
              <a:rPr lang="en-GB" sz="2000" dirty="0">
                <a:solidFill>
                  <a:srgbClr val="FFFFFF"/>
                </a:solidFill>
                <a:latin typeface="Helvetica Neue"/>
                <a:cs typeface="Helvetica Neue"/>
              </a:rPr>
              <a:t>55 waste collection vehicles</a:t>
            </a:r>
            <a:endParaRPr lang="sl-SI" sz="2000" dirty="0">
              <a:solidFill>
                <a:srgbClr val="FFFFFF"/>
              </a:solidFill>
              <a:latin typeface="Helvetica Neue"/>
              <a:cs typeface="Helvetica Neue"/>
            </a:endParaRPr>
          </a:p>
          <a:p>
            <a:pPr defTabSz="456340">
              <a:defRPr/>
            </a:pPr>
            <a:r>
              <a:rPr lang="sl-SI" sz="2000" dirty="0">
                <a:solidFill>
                  <a:srgbClr val="FFFFFF"/>
                </a:solidFill>
                <a:latin typeface="Helvetica Neue"/>
                <a:cs typeface="Helvetica Neue"/>
              </a:rPr>
              <a:t>3 </a:t>
            </a:r>
            <a:r>
              <a:rPr lang="en-GB" sz="2000" dirty="0">
                <a:solidFill>
                  <a:srgbClr val="FFFFFF"/>
                </a:solidFill>
                <a:latin typeface="Helvetica Neue"/>
                <a:cs typeface="Helvetica Neue"/>
              </a:rPr>
              <a:t>container washing vehicles</a:t>
            </a:r>
          </a:p>
          <a:p>
            <a:pPr defTabSz="456340">
              <a:defRPr/>
            </a:pPr>
            <a:r>
              <a:rPr lang="en-GB" sz="2000" dirty="0">
                <a:solidFill>
                  <a:srgbClr val="FFFFFF"/>
                </a:solidFill>
                <a:latin typeface="Helvetica Neue"/>
                <a:cs typeface="Helvetica Neue"/>
              </a:rPr>
              <a:t>2 vehicles for underground</a:t>
            </a:r>
          </a:p>
          <a:p>
            <a:pPr defTabSz="456340">
              <a:defRPr/>
            </a:pPr>
            <a:r>
              <a:rPr lang="en-GB" sz="2000" dirty="0">
                <a:solidFill>
                  <a:srgbClr val="FFFFFF"/>
                </a:solidFill>
                <a:latin typeface="Helvetica Neue"/>
                <a:cs typeface="Helvetica Neue"/>
              </a:rPr>
              <a:t>4 vehicles for bin management</a:t>
            </a:r>
          </a:p>
          <a:p>
            <a:pPr defTabSz="456340">
              <a:defRPr/>
            </a:pPr>
            <a:r>
              <a:rPr lang="en-GB" sz="2000" dirty="0">
                <a:solidFill>
                  <a:srgbClr val="FFFFFF"/>
                </a:solidFill>
                <a:latin typeface="Helvetica Neue"/>
                <a:cs typeface="Helvetica Neue"/>
              </a:rPr>
              <a:t>2 van packaging collection in city centre</a:t>
            </a:r>
          </a:p>
          <a:p>
            <a:pPr defTabSz="456340">
              <a:defRPr/>
            </a:pPr>
            <a:r>
              <a:rPr lang="sl-SI" sz="2000" dirty="0">
                <a:solidFill>
                  <a:srgbClr val="FFFFFF"/>
                </a:solidFill>
                <a:latin typeface="Helvetica Neue"/>
                <a:cs typeface="Helvetica Neue"/>
              </a:rPr>
              <a:t>10</a:t>
            </a:r>
            <a:r>
              <a:rPr lang="en-GB" sz="2000" dirty="0">
                <a:solidFill>
                  <a:srgbClr val="FFFFFF"/>
                </a:solidFill>
                <a:latin typeface="Helvetica Neue"/>
                <a:cs typeface="Helvetica Neue"/>
              </a:rPr>
              <a:t> vehicles for industrial and for collection cent</a:t>
            </a:r>
            <a:r>
              <a:rPr lang="sl-SI" sz="2000" dirty="0">
                <a:solidFill>
                  <a:srgbClr val="FFFFFF"/>
                </a:solidFill>
                <a:latin typeface="Helvetica Neue"/>
                <a:cs typeface="Helvetica Neue"/>
              </a:rPr>
              <a:t>re</a:t>
            </a:r>
            <a:r>
              <a:rPr lang="en-GB" sz="2000" dirty="0">
                <a:solidFill>
                  <a:srgbClr val="FFFFFF"/>
                </a:solidFill>
                <a:latin typeface="Helvetica Neue"/>
                <a:cs typeface="Helvetica Neue"/>
              </a:rPr>
              <a:t>s</a:t>
            </a:r>
          </a:p>
        </p:txBody>
      </p:sp>
    </p:spTree>
    <p:extLst>
      <p:ext uri="{BB962C8B-B14F-4D97-AF65-F5344CB8AC3E}">
        <p14:creationId xmlns:p14="http://schemas.microsoft.com/office/powerpoint/2010/main" val="325641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1" nodeType="afterEffect">
                                  <p:stCondLst>
                                    <p:cond delay="0"/>
                                  </p:stCondLst>
                                  <p:iterate type="lt">
                                    <p:tmPct val="0"/>
                                  </p:iterate>
                                  <p:childTnLst>
                                    <p:set>
                                      <p:cBhvr>
                                        <p:cTn id="9" dur="1" fill="hold">
                                          <p:stCondLst>
                                            <p:cond delay="0"/>
                                          </p:stCondLst>
                                        </p:cTn>
                                        <p:tgtEl>
                                          <p:spTgt spid="8"/>
                                        </p:tgtEl>
                                        <p:attrNameLst>
                                          <p:attrName>style.visibility</p:attrName>
                                        </p:attrNameLst>
                                      </p:cBhvr>
                                      <p:to>
                                        <p:strVal val="visible"/>
                                      </p:to>
                                    </p:set>
                                    <p:animEffect transition="in" filter="fade">
                                      <p:cBhvr>
                                        <p:cTn id="10" dur="8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theme/theme1.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852</TotalTime>
  <Words>1905</Words>
  <Application>Microsoft Office PowerPoint</Application>
  <PresentationFormat>Panorámica</PresentationFormat>
  <Paragraphs>340</Paragraphs>
  <Slides>30</Slides>
  <Notes>17</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30</vt:i4>
      </vt:variant>
    </vt:vector>
  </HeadingPairs>
  <TitlesOfParts>
    <vt:vector size="40" baseType="lpstr">
      <vt:lpstr>aktiv-grotesk</vt:lpstr>
      <vt:lpstr>Aptos</vt:lpstr>
      <vt:lpstr>Aptos Display</vt:lpstr>
      <vt:lpstr>Arial</vt:lpstr>
      <vt:lpstr>Arial Black</vt:lpstr>
      <vt:lpstr>Calibri</vt:lpstr>
      <vt:lpstr>Helvetica Neue</vt:lpstr>
      <vt:lpstr>Helvetiva neue</vt:lpstr>
      <vt:lpstr>Symbol</vt:lpstr>
      <vt:lpstr>Tema de l'Office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Aina Vesa Martinez</dc:creator>
  <cp:lastModifiedBy>Patrícia Martín</cp:lastModifiedBy>
  <cp:revision>52</cp:revision>
  <dcterms:created xsi:type="dcterms:W3CDTF">2025-07-17T08:18:11Z</dcterms:created>
  <dcterms:modified xsi:type="dcterms:W3CDTF">2025-09-15T18:57:47Z</dcterms:modified>
</cp:coreProperties>
</file>