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embeddedFontLst>
    <p:embeddedFont>
      <p:font typeface="Play" panose="020B0604020202020204" charset="0"/>
      <p:regular r:id="rId18"/>
      <p:bold r:id="rId19"/>
    </p:embeddedFont>
    <p:embeddedFont>
      <p:font typeface="Roboto" panose="02000000000000000000"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oltán Attila Pászta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5-09-11T20:18:02.850" idx="1">
    <p:pos x="6000" y="0"/>
    <p:text>A telefonszamot nem tudom kicserelni.</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48e59ad264_0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48e59ad26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48e59ad264_0_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48e59ad264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48e59ad264_0_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348e59ad264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48e59ad264_0_2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348e59ad264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48e59ad264_0_3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48e59ad264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48db43441d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48db43441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7f1b3a3431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7f1b3a343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7f1b3a3431_0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7f1b3a343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7f31b27591_2_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7f31b27591_2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7e0d92d626_0_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7e0d92d626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48db43441d_0_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348db43441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48e59ad264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48e59ad26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48e59ad264_0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48e59ad26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ol"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a-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ol i text vertical"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a-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ol vertical i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a-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ol i objectes"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a-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apçalera de la secció"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a-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ctes"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a-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a-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Només títol"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a-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a-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ingut amb llegenda"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a-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tge amb llegenda"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ca-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ca-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Play"/>
              <a:buNone/>
            </a:pPr>
            <a:endParaRPr/>
          </a:p>
        </p:txBody>
      </p:sp>
      <p:sp>
        <p:nvSpPr>
          <p:cNvPr id="85" name="Google Shape;85;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a:p>
        </p:txBody>
      </p:sp>
      <p:pic>
        <p:nvPicPr>
          <p:cNvPr id="86" name="Google Shape;86;p13" descr="Imatge que conté text, captura de pantalla, Font, disseny&#10;&#10;Pot ser que el contingut generat per IA no sigui correcte."/>
          <p:cNvPicPr preferRelativeResize="0"/>
          <p:nvPr/>
        </p:nvPicPr>
        <p:blipFill rotWithShape="1">
          <a:blip r:embed="rId3">
            <a:alphaModFix/>
          </a:blip>
          <a:srcRect/>
          <a:stretch/>
        </p:blipFill>
        <p:spPr>
          <a:xfrm>
            <a:off x="1746" y="-1"/>
            <a:ext cx="12217363" cy="6874236"/>
          </a:xfrm>
          <a:prstGeom prst="rect">
            <a:avLst/>
          </a:prstGeom>
          <a:noFill/>
          <a:ln>
            <a:noFill/>
          </a:ln>
        </p:spPr>
      </p:pic>
      <p:grpSp>
        <p:nvGrpSpPr>
          <p:cNvPr id="87" name="Google Shape;87;p13"/>
          <p:cNvGrpSpPr/>
          <p:nvPr/>
        </p:nvGrpSpPr>
        <p:grpSpPr>
          <a:xfrm>
            <a:off x="5344232" y="579262"/>
            <a:ext cx="6408665" cy="4211813"/>
            <a:chOff x="5344231" y="566770"/>
            <a:chExt cx="6408665" cy="4316276"/>
          </a:xfrm>
        </p:grpSpPr>
        <p:cxnSp>
          <p:nvCxnSpPr>
            <p:cNvPr id="88" name="Google Shape;88;p13"/>
            <p:cNvCxnSpPr/>
            <p:nvPr/>
          </p:nvCxnSpPr>
          <p:spPr>
            <a:xfrm rot="10800000" flipH="1">
              <a:off x="5444166" y="4882689"/>
              <a:ext cx="6308730" cy="357"/>
            </a:xfrm>
            <a:prstGeom prst="straightConnector1">
              <a:avLst/>
            </a:prstGeom>
            <a:noFill/>
            <a:ln w="12700" cap="flat" cmpd="sng">
              <a:solidFill>
                <a:srgbClr val="004138"/>
              </a:solidFill>
              <a:prstDash val="solid"/>
              <a:miter lim="800000"/>
              <a:headEnd type="none" w="sm" len="sm"/>
              <a:tailEnd type="none" w="sm" len="sm"/>
            </a:ln>
          </p:spPr>
        </p:cxnSp>
        <p:cxnSp>
          <p:nvCxnSpPr>
            <p:cNvPr id="89" name="Google Shape;89;p13"/>
            <p:cNvCxnSpPr/>
            <p:nvPr/>
          </p:nvCxnSpPr>
          <p:spPr>
            <a:xfrm rot="10800000" flipH="1">
              <a:off x="5344231" y="566770"/>
              <a:ext cx="6308730" cy="357"/>
            </a:xfrm>
            <a:prstGeom prst="straightConnector1">
              <a:avLst/>
            </a:prstGeom>
            <a:noFill/>
            <a:ln w="12700" cap="flat" cmpd="sng">
              <a:solidFill>
                <a:srgbClr val="004138"/>
              </a:solidFill>
              <a:prstDash val="solid"/>
              <a:miter lim="800000"/>
              <a:headEnd type="none" w="sm" len="sm"/>
              <a:tailEnd type="none" w="sm" len="sm"/>
            </a:ln>
          </p:spPr>
        </p:cxnSp>
      </p:grpSp>
      <p:sp>
        <p:nvSpPr>
          <p:cNvPr id="90" name="Google Shape;90;p13"/>
          <p:cNvSpPr txBox="1"/>
          <p:nvPr/>
        </p:nvSpPr>
        <p:spPr>
          <a:xfrm>
            <a:off x="5309239" y="1279014"/>
            <a:ext cx="6393900" cy="28122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004138"/>
              </a:buClr>
              <a:buSzPts val="3200"/>
              <a:buFont typeface="Arial"/>
              <a:buNone/>
            </a:pPr>
            <a:r>
              <a:rPr lang="ca-ES" sz="3200">
                <a:solidFill>
                  <a:srgbClr val="004138"/>
                </a:solidFill>
              </a:rPr>
              <a:t>Key considerations for the procurement of flexible services and the promotion of shared responsibility on the part of the contractor</a:t>
            </a:r>
            <a:endParaRPr sz="3200" b="0" i="0" u="none" strike="noStrike" cap="none">
              <a:solidFill>
                <a:srgbClr val="004138"/>
              </a:solidFill>
              <a:latin typeface="Arial"/>
              <a:ea typeface="Arial"/>
              <a:cs typeface="Arial"/>
              <a:sym typeface="Arial"/>
            </a:endParaRPr>
          </a:p>
        </p:txBody>
      </p:sp>
      <p:sp>
        <p:nvSpPr>
          <p:cNvPr id="91" name="Google Shape;91;p13"/>
          <p:cNvSpPr txBox="1"/>
          <p:nvPr/>
        </p:nvSpPr>
        <p:spPr>
          <a:xfrm>
            <a:off x="5365452" y="4887021"/>
            <a:ext cx="6393900" cy="5961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4138"/>
              </a:buClr>
              <a:buSzPts val="2300"/>
              <a:buFont typeface="Arial"/>
              <a:buNone/>
            </a:pPr>
            <a:r>
              <a:rPr lang="ca-ES" sz="2300" b="1">
                <a:solidFill>
                  <a:srgbClr val="004138"/>
                </a:solidFill>
              </a:rPr>
              <a:t>Phd. Pásztai Zoltán-Attila</a:t>
            </a:r>
            <a:endParaRPr sz="2300" b="0" i="0" u="none" strike="noStrike" cap="none">
              <a:solidFill>
                <a:schemeClr val="dk1"/>
              </a:solidFill>
              <a:latin typeface="Arial"/>
              <a:ea typeface="Arial"/>
              <a:cs typeface="Arial"/>
              <a:sym typeface="Arial"/>
            </a:endParaRPr>
          </a:p>
        </p:txBody>
      </p:sp>
      <p:sp>
        <p:nvSpPr>
          <p:cNvPr id="92" name="Google Shape;92;p13"/>
          <p:cNvSpPr txBox="1"/>
          <p:nvPr/>
        </p:nvSpPr>
        <p:spPr>
          <a:xfrm>
            <a:off x="5349350" y="5482998"/>
            <a:ext cx="6426000" cy="8364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4138"/>
              </a:buClr>
              <a:buSzPts val="2300"/>
              <a:buFont typeface="Arial"/>
              <a:buNone/>
            </a:pPr>
            <a:r>
              <a:rPr lang="ca-ES" sz="2300">
                <a:solidFill>
                  <a:srgbClr val="004138"/>
                </a:solidFill>
              </a:rPr>
              <a:t>Waste Management Specialist</a:t>
            </a:r>
            <a:endParaRPr sz="2300">
              <a:solidFill>
                <a:srgbClr val="004138"/>
              </a:solidFill>
            </a:endParaRPr>
          </a:p>
          <a:p>
            <a:pPr marL="0" marR="0" lvl="0" indent="0" algn="l" rtl="0">
              <a:lnSpc>
                <a:spcPct val="115000"/>
              </a:lnSpc>
              <a:spcBef>
                <a:spcPts val="0"/>
              </a:spcBef>
              <a:spcAft>
                <a:spcPts val="0"/>
              </a:spcAft>
              <a:buClr>
                <a:srgbClr val="004138"/>
              </a:buClr>
              <a:buSzPts val="2300"/>
              <a:buFont typeface="Arial"/>
              <a:buNone/>
            </a:pPr>
            <a:r>
              <a:rPr lang="ca-ES" sz="2300">
                <a:solidFill>
                  <a:srgbClr val="004138"/>
                </a:solidFill>
              </a:rPr>
              <a:t>General Manager ECO Bihor and AVE Romania</a:t>
            </a:r>
            <a:endParaRPr sz="2300">
              <a:solidFill>
                <a:srgbClr val="004138"/>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55"/>
        <p:cNvGrpSpPr/>
        <p:nvPr/>
      </p:nvGrpSpPr>
      <p:grpSpPr>
        <a:xfrm>
          <a:off x="0" y="0"/>
          <a:ext cx="0" cy="0"/>
          <a:chOff x="0" y="0"/>
          <a:chExt cx="0" cy="0"/>
        </a:xfrm>
      </p:grpSpPr>
      <p:sp>
        <p:nvSpPr>
          <p:cNvPr id="156" name="Google Shape;156;p22"/>
          <p:cNvSpPr txBox="1">
            <a:spLocks noGrp="1"/>
          </p:cNvSpPr>
          <p:nvPr>
            <p:ph type="body" idx="1"/>
          </p:nvPr>
        </p:nvSpPr>
        <p:spPr>
          <a:xfrm>
            <a:off x="327050" y="774100"/>
            <a:ext cx="11491200" cy="5830800"/>
          </a:xfrm>
          <a:prstGeom prst="rect">
            <a:avLst/>
          </a:prstGeom>
        </p:spPr>
        <p:txBody>
          <a:bodyPr spcFirstLastPara="1" wrap="square" lIns="91425" tIns="45700" rIns="91425" bIns="45700" anchor="t" anchorCtr="0">
            <a:normAutofit lnSpcReduction="10000"/>
          </a:bodyPr>
          <a:lstStyle/>
          <a:p>
            <a:pPr marL="0" lvl="0" indent="0" algn="l" rtl="0">
              <a:lnSpc>
                <a:spcPct val="115000"/>
              </a:lnSpc>
              <a:spcBef>
                <a:spcPts val="1200"/>
              </a:spcBef>
              <a:spcAft>
                <a:spcPts val="0"/>
              </a:spcAft>
              <a:buClr>
                <a:schemeClr val="dk1"/>
              </a:buClr>
              <a:buSzPts val="1100"/>
              <a:buFont typeface="Arial"/>
              <a:buNone/>
            </a:pPr>
            <a:r>
              <a:rPr lang="ca-ES" sz="2000" b="1">
                <a:solidFill>
                  <a:schemeClr val="dk2"/>
                </a:solidFill>
              </a:rPr>
              <a:t>6. Challenges for private waste operators:</a:t>
            </a:r>
            <a:endParaRPr sz="2000" b="1">
              <a:solidFill>
                <a:schemeClr val="dk2"/>
              </a:solidFill>
            </a:endParaRPr>
          </a:p>
          <a:p>
            <a:pPr marL="457200" lvl="0" indent="-342900" algn="l" rtl="0">
              <a:lnSpc>
                <a:spcPct val="115000"/>
              </a:lnSpc>
              <a:spcBef>
                <a:spcPts val="1200"/>
              </a:spcBef>
              <a:spcAft>
                <a:spcPts val="0"/>
              </a:spcAft>
              <a:buClr>
                <a:schemeClr val="dk2"/>
              </a:buClr>
              <a:buSzPts val="1800"/>
              <a:buChar char="●"/>
            </a:pPr>
            <a:r>
              <a:rPr lang="ca-ES" sz="1800" b="1">
                <a:solidFill>
                  <a:schemeClr val="dk2"/>
                </a:solidFill>
              </a:rPr>
              <a:t>Substantial revenue loss for municipal sanitation operators:</a:t>
            </a:r>
            <a:r>
              <a:rPr lang="ca-ES" sz="1800">
                <a:solidFill>
                  <a:schemeClr val="dk2"/>
                </a:solidFill>
              </a:rPr>
              <a:t> about </a:t>
            </a:r>
            <a:r>
              <a:rPr lang="ca-ES" sz="1800" b="1">
                <a:solidFill>
                  <a:schemeClr val="dk2"/>
                </a:solidFill>
              </a:rPr>
              <a:t>90% of PET bottles have been removed</a:t>
            </a:r>
            <a:r>
              <a:rPr lang="ca-ES" sz="1800">
                <a:solidFill>
                  <a:schemeClr val="dk2"/>
                </a:solidFill>
              </a:rPr>
              <a:t> from the municipal collection stream (comparing June 2023 - June 2025).</a:t>
            </a:r>
            <a:br>
              <a:rPr lang="ca-ES" sz="1800">
                <a:solidFill>
                  <a:schemeClr val="dk2"/>
                </a:solidFill>
              </a:rPr>
            </a:br>
            <a:endParaRPr sz="1800">
              <a:solidFill>
                <a:schemeClr val="dk2"/>
              </a:solidFill>
            </a:endParaRPr>
          </a:p>
          <a:p>
            <a:pPr marL="457200" lvl="0" indent="-342900" algn="l" rtl="0">
              <a:lnSpc>
                <a:spcPct val="115000"/>
              </a:lnSpc>
              <a:spcBef>
                <a:spcPts val="0"/>
              </a:spcBef>
              <a:spcAft>
                <a:spcPts val="0"/>
              </a:spcAft>
              <a:buClr>
                <a:schemeClr val="dk2"/>
              </a:buClr>
              <a:buSzPts val="1800"/>
              <a:buChar char="●"/>
            </a:pPr>
            <a:r>
              <a:rPr lang="ca-ES" sz="1800" b="1">
                <a:solidFill>
                  <a:schemeClr val="dk2"/>
                </a:solidFill>
              </a:rPr>
              <a:t>Lack of central government coordination measures</a:t>
            </a:r>
            <a:r>
              <a:rPr lang="ca-ES" sz="1800">
                <a:solidFill>
                  <a:schemeClr val="dk2"/>
                </a:solidFill>
              </a:rPr>
              <a:t> for aligning the system.</a:t>
            </a:r>
            <a:br>
              <a:rPr lang="ca-ES" sz="1800">
                <a:solidFill>
                  <a:schemeClr val="dk2"/>
                </a:solidFill>
              </a:rPr>
            </a:br>
            <a:endParaRPr sz="1800">
              <a:solidFill>
                <a:schemeClr val="dk2"/>
              </a:solidFill>
            </a:endParaRPr>
          </a:p>
          <a:p>
            <a:pPr marL="457200" lvl="0" indent="-342900" algn="l" rtl="0">
              <a:lnSpc>
                <a:spcPct val="115000"/>
              </a:lnSpc>
              <a:spcBef>
                <a:spcPts val="0"/>
              </a:spcBef>
              <a:spcAft>
                <a:spcPts val="0"/>
              </a:spcAft>
              <a:buClr>
                <a:schemeClr val="dk2"/>
              </a:buClr>
              <a:buSzPts val="1800"/>
              <a:buChar char="●"/>
            </a:pPr>
            <a:r>
              <a:rPr lang="ca-ES" sz="1800" b="1">
                <a:solidFill>
                  <a:schemeClr val="dk2"/>
                </a:solidFill>
              </a:rPr>
              <a:t>Packaging waste targets</a:t>
            </a:r>
            <a:r>
              <a:rPr lang="ca-ES" sz="1800">
                <a:solidFill>
                  <a:schemeClr val="dk2"/>
                </a:solidFill>
              </a:rPr>
              <a:t> (both in quantity and percentage) remained unchanged, making them in practice impossible to achieve → unrealistic performance indicators without PET.</a:t>
            </a:r>
            <a:br>
              <a:rPr lang="ca-ES" sz="1800">
                <a:solidFill>
                  <a:schemeClr val="dk2"/>
                </a:solidFill>
              </a:rPr>
            </a:br>
            <a:endParaRPr sz="1800">
              <a:solidFill>
                <a:schemeClr val="dk2"/>
              </a:solidFill>
            </a:endParaRPr>
          </a:p>
          <a:p>
            <a:pPr marL="457200" lvl="0" indent="-342900" algn="l" rtl="0">
              <a:lnSpc>
                <a:spcPct val="115000"/>
              </a:lnSpc>
              <a:spcBef>
                <a:spcPts val="0"/>
              </a:spcBef>
              <a:spcAft>
                <a:spcPts val="0"/>
              </a:spcAft>
              <a:buClr>
                <a:schemeClr val="dk2"/>
              </a:buClr>
              <a:buSzPts val="1800"/>
              <a:buChar char="●"/>
            </a:pPr>
            <a:r>
              <a:rPr lang="ca-ES" sz="1800" b="1">
                <a:solidFill>
                  <a:schemeClr val="dk2"/>
                </a:solidFill>
              </a:rPr>
              <a:t>Collection system redesign:</a:t>
            </a:r>
            <a:br>
              <a:rPr lang="ca-ES" sz="1800" b="1">
                <a:solidFill>
                  <a:schemeClr val="dk2"/>
                </a:solidFill>
              </a:rPr>
            </a:br>
            <a:endParaRPr sz="1800" b="1">
              <a:solidFill>
                <a:schemeClr val="dk2"/>
              </a:solidFill>
            </a:endParaRPr>
          </a:p>
          <a:p>
            <a:pPr marL="914400" lvl="1" indent="-342900" algn="l" rtl="0">
              <a:lnSpc>
                <a:spcPct val="115000"/>
              </a:lnSpc>
              <a:spcBef>
                <a:spcPts val="0"/>
              </a:spcBef>
              <a:spcAft>
                <a:spcPts val="0"/>
              </a:spcAft>
              <a:buClr>
                <a:schemeClr val="dk2"/>
              </a:buClr>
              <a:buSzPts val="1800"/>
              <a:buChar char="○"/>
            </a:pPr>
            <a:r>
              <a:rPr lang="ca-ES" sz="1800">
                <a:solidFill>
                  <a:schemeClr val="dk2"/>
                </a:solidFill>
              </a:rPr>
              <a:t>Reduced volumes required route, vehicle and</a:t>
            </a:r>
            <a:endParaRPr sz="1800">
              <a:solidFill>
                <a:schemeClr val="dk2"/>
              </a:solidFill>
            </a:endParaRPr>
          </a:p>
          <a:p>
            <a:pPr marL="914400" lvl="0" indent="0" algn="l" rtl="0">
              <a:lnSpc>
                <a:spcPct val="115000"/>
              </a:lnSpc>
              <a:spcBef>
                <a:spcPts val="1200"/>
              </a:spcBef>
              <a:spcAft>
                <a:spcPts val="0"/>
              </a:spcAft>
              <a:buNone/>
            </a:pPr>
            <a:r>
              <a:rPr lang="ca-ES" sz="1800">
                <a:solidFill>
                  <a:schemeClr val="dk2"/>
                </a:solidFill>
              </a:rPr>
              <a:t> </a:t>
            </a:r>
            <a:r>
              <a:rPr lang="ca-ES" sz="1800" b="1" u="sng">
                <a:solidFill>
                  <a:schemeClr val="dk2"/>
                </a:solidFill>
              </a:rPr>
              <a:t>bin size optimization</a:t>
            </a:r>
            <a:r>
              <a:rPr lang="ca-ES" sz="1800">
                <a:solidFill>
                  <a:schemeClr val="dk2"/>
                </a:solidFill>
              </a:rPr>
              <a:t> (20, 30, 40 liters) </a:t>
            </a:r>
            <a:endParaRPr sz="1800">
              <a:solidFill>
                <a:schemeClr val="dk2"/>
              </a:solidFill>
            </a:endParaRPr>
          </a:p>
          <a:p>
            <a:pPr marL="914400" lvl="0" indent="0" algn="l" rtl="0">
              <a:lnSpc>
                <a:spcPct val="115000"/>
              </a:lnSpc>
              <a:spcBef>
                <a:spcPts val="1200"/>
              </a:spcBef>
              <a:spcAft>
                <a:spcPts val="0"/>
              </a:spcAft>
              <a:buNone/>
            </a:pPr>
            <a:r>
              <a:rPr lang="ca-ES" sz="1800">
                <a:solidFill>
                  <a:schemeClr val="dk2"/>
                </a:solidFill>
              </a:rPr>
              <a:t>and less frequent collection schedules.</a:t>
            </a:r>
            <a:endParaRPr sz="1800">
              <a:solidFill>
                <a:schemeClr val="dk2"/>
              </a:solidFill>
            </a:endParaRPr>
          </a:p>
          <a:p>
            <a:pPr marL="914400" lvl="1" indent="-342900" algn="l" rtl="0">
              <a:lnSpc>
                <a:spcPct val="115000"/>
              </a:lnSpc>
              <a:spcBef>
                <a:spcPts val="1200"/>
              </a:spcBef>
              <a:spcAft>
                <a:spcPts val="0"/>
              </a:spcAft>
              <a:buClr>
                <a:schemeClr val="dk2"/>
              </a:buClr>
              <a:buSzPts val="1800"/>
              <a:buChar char="○"/>
            </a:pPr>
            <a:r>
              <a:rPr lang="ca-ES" sz="1800">
                <a:solidFill>
                  <a:schemeClr val="dk2"/>
                </a:solidFill>
              </a:rPr>
              <a:t>Surplus fleet and redundant trained workforce appeared.</a:t>
            </a:r>
            <a:endParaRPr sz="1800">
              <a:solidFill>
                <a:schemeClr val="dk2"/>
              </a:solidFill>
            </a:endParaRPr>
          </a:p>
          <a:p>
            <a:pPr marL="914400" lvl="1" indent="-342900" algn="l" rtl="0">
              <a:lnSpc>
                <a:spcPct val="115000"/>
              </a:lnSpc>
              <a:spcBef>
                <a:spcPts val="0"/>
              </a:spcBef>
              <a:spcAft>
                <a:spcPts val="0"/>
              </a:spcAft>
              <a:buClr>
                <a:schemeClr val="dk2"/>
              </a:buClr>
              <a:buSzPts val="1800"/>
              <a:buChar char="○"/>
            </a:pPr>
            <a:r>
              <a:rPr lang="ca-ES" sz="1800">
                <a:solidFill>
                  <a:schemeClr val="dk2"/>
                </a:solidFill>
              </a:rPr>
              <a:t>Additional logistical and organizational costs + two-compartment waste collection vehicles.</a:t>
            </a:r>
            <a:endParaRPr sz="1800">
              <a:solidFill>
                <a:schemeClr val="dk2"/>
              </a:solidFill>
            </a:endParaRPr>
          </a:p>
          <a:p>
            <a:pPr marL="914400" lvl="1" indent="-342900" algn="l" rtl="0">
              <a:lnSpc>
                <a:spcPct val="115000"/>
              </a:lnSpc>
              <a:spcBef>
                <a:spcPts val="0"/>
              </a:spcBef>
              <a:spcAft>
                <a:spcPts val="0"/>
              </a:spcAft>
              <a:buClr>
                <a:schemeClr val="dk2"/>
              </a:buClr>
              <a:buSzPts val="1800"/>
              <a:buChar char="○"/>
            </a:pPr>
            <a:r>
              <a:rPr lang="ca-ES" sz="1800">
                <a:solidFill>
                  <a:schemeClr val="dk2"/>
                </a:solidFill>
              </a:rPr>
              <a:t>Introduction of RFID systems in all public tenders, for an exact control of collection.</a:t>
            </a:r>
            <a:endParaRPr sz="1800">
              <a:solidFill>
                <a:schemeClr val="dk2"/>
              </a:solidFill>
            </a:endParaRPr>
          </a:p>
        </p:txBody>
      </p:sp>
      <p:pic>
        <p:nvPicPr>
          <p:cNvPr id="157" name="Google Shape;157;p22"/>
          <p:cNvPicPr preferRelativeResize="0"/>
          <p:nvPr/>
        </p:nvPicPr>
        <p:blipFill>
          <a:blip r:embed="rId3">
            <a:alphaModFix/>
          </a:blip>
          <a:stretch>
            <a:fillRect/>
          </a:stretch>
        </p:blipFill>
        <p:spPr>
          <a:xfrm>
            <a:off x="7335400" y="3397550"/>
            <a:ext cx="4482850" cy="2276975"/>
          </a:xfrm>
          <a:prstGeom prst="rect">
            <a:avLst/>
          </a:prstGeom>
          <a:noFill/>
          <a:ln>
            <a:noFill/>
          </a:ln>
        </p:spPr>
      </p:pic>
      <p:sp>
        <p:nvSpPr>
          <p:cNvPr id="158" name="Google Shape;158;p22"/>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62"/>
        <p:cNvGrpSpPr/>
        <p:nvPr/>
      </p:nvGrpSpPr>
      <p:grpSpPr>
        <a:xfrm>
          <a:off x="0" y="0"/>
          <a:ext cx="0" cy="0"/>
          <a:chOff x="0" y="0"/>
          <a:chExt cx="0" cy="0"/>
        </a:xfrm>
      </p:grpSpPr>
      <p:sp>
        <p:nvSpPr>
          <p:cNvPr id="163" name="Google Shape;163;p23"/>
          <p:cNvSpPr txBox="1">
            <a:spLocks noGrp="1"/>
          </p:cNvSpPr>
          <p:nvPr>
            <p:ph type="body" idx="1"/>
          </p:nvPr>
        </p:nvSpPr>
        <p:spPr>
          <a:xfrm>
            <a:off x="327050" y="805250"/>
            <a:ext cx="8270700" cy="3327000"/>
          </a:xfrm>
          <a:prstGeom prst="rect">
            <a:avLst/>
          </a:prstGeom>
        </p:spPr>
        <p:txBody>
          <a:bodyPr spcFirstLastPara="1" wrap="square" lIns="91425" tIns="45700" rIns="91425" bIns="45700" anchor="t" anchorCtr="0">
            <a:noAutofit/>
          </a:bodyPr>
          <a:lstStyle/>
          <a:p>
            <a:pPr marL="457200" lvl="0" indent="-342900" algn="l" rtl="0">
              <a:lnSpc>
                <a:spcPct val="115000"/>
              </a:lnSpc>
              <a:spcBef>
                <a:spcPts val="1200"/>
              </a:spcBef>
              <a:spcAft>
                <a:spcPts val="0"/>
              </a:spcAft>
              <a:buClr>
                <a:schemeClr val="dk2"/>
              </a:buClr>
              <a:buSzPts val="1800"/>
              <a:buChar char="●"/>
            </a:pPr>
            <a:r>
              <a:rPr lang="ca-ES" sz="1800" b="1">
                <a:solidFill>
                  <a:schemeClr val="dk2"/>
                </a:solidFill>
              </a:rPr>
              <a:t>Impact on sorting facilities:</a:t>
            </a:r>
            <a:br>
              <a:rPr lang="ca-ES" sz="1800" b="1">
                <a:solidFill>
                  <a:schemeClr val="dk2"/>
                </a:solidFill>
              </a:rPr>
            </a:br>
            <a:endParaRPr sz="1800" b="1">
              <a:solidFill>
                <a:schemeClr val="dk2"/>
              </a:solidFill>
            </a:endParaRPr>
          </a:p>
          <a:p>
            <a:pPr marL="914400" lvl="1" indent="-342900" algn="l" rtl="0">
              <a:lnSpc>
                <a:spcPct val="115000"/>
              </a:lnSpc>
              <a:spcBef>
                <a:spcPts val="0"/>
              </a:spcBef>
              <a:spcAft>
                <a:spcPts val="0"/>
              </a:spcAft>
              <a:buClr>
                <a:schemeClr val="dk2"/>
              </a:buClr>
              <a:buSzPts val="1800"/>
              <a:buChar char="○"/>
            </a:pPr>
            <a:r>
              <a:rPr lang="ca-ES" sz="1800">
                <a:solidFill>
                  <a:schemeClr val="dk2"/>
                </a:solidFill>
              </a:rPr>
              <a:t>The composition of incoming materials changed significantly. </a:t>
            </a:r>
            <a:endParaRPr sz="1800">
              <a:solidFill>
                <a:schemeClr val="dk2"/>
              </a:solidFill>
            </a:endParaRPr>
          </a:p>
          <a:p>
            <a:pPr marL="1371600" lvl="2" indent="-342900" algn="l" rtl="0">
              <a:lnSpc>
                <a:spcPct val="115000"/>
              </a:lnSpc>
              <a:spcBef>
                <a:spcPts val="0"/>
              </a:spcBef>
              <a:spcAft>
                <a:spcPts val="0"/>
              </a:spcAft>
              <a:buClr>
                <a:schemeClr val="dk2"/>
              </a:buClr>
              <a:buSzPts val="1800"/>
              <a:buChar char="■"/>
            </a:pPr>
            <a:r>
              <a:rPr lang="ca-ES" sz="1800">
                <a:solidFill>
                  <a:schemeClr val="dk2"/>
                </a:solidFill>
              </a:rPr>
              <a:t>drinking bottles almost 0%, flexible packaging, biowaste</a:t>
            </a:r>
            <a:endParaRPr sz="1800">
              <a:solidFill>
                <a:schemeClr val="dk2"/>
              </a:solidFill>
            </a:endParaRPr>
          </a:p>
          <a:p>
            <a:pPr marL="1371600" lvl="2" indent="-342900" algn="l" rtl="0">
              <a:lnSpc>
                <a:spcPct val="115000"/>
              </a:lnSpc>
              <a:spcBef>
                <a:spcPts val="0"/>
              </a:spcBef>
              <a:spcAft>
                <a:spcPts val="0"/>
              </a:spcAft>
              <a:buClr>
                <a:schemeClr val="dk2"/>
              </a:buClr>
              <a:buSzPts val="1800"/>
              <a:buChar char="■"/>
            </a:pPr>
            <a:r>
              <a:rPr lang="ca-ES" sz="1800">
                <a:solidFill>
                  <a:schemeClr val="dk2"/>
                </a:solidFill>
              </a:rPr>
              <a:t>the sorting plant technologies not adequate for sorting flexible packaging</a:t>
            </a:r>
            <a:endParaRPr sz="1800">
              <a:solidFill>
                <a:schemeClr val="dk2"/>
              </a:solidFill>
            </a:endParaRPr>
          </a:p>
          <a:p>
            <a:pPr marL="1371600" lvl="2" indent="-342900" algn="l" rtl="0">
              <a:lnSpc>
                <a:spcPct val="115000"/>
              </a:lnSpc>
              <a:spcBef>
                <a:spcPts val="0"/>
              </a:spcBef>
              <a:spcAft>
                <a:spcPts val="0"/>
              </a:spcAft>
              <a:buClr>
                <a:schemeClr val="dk2"/>
              </a:buClr>
              <a:buSzPts val="1800"/>
              <a:buChar char="■"/>
            </a:pPr>
            <a:r>
              <a:rPr lang="ca-ES" sz="1800">
                <a:solidFill>
                  <a:schemeClr val="dk2"/>
                </a:solidFill>
              </a:rPr>
              <a:t>the sorted materials are much lower quality, </a:t>
            </a:r>
            <a:endParaRPr sz="1800">
              <a:solidFill>
                <a:schemeClr val="dk2"/>
              </a:solidFill>
            </a:endParaRPr>
          </a:p>
          <a:p>
            <a:pPr marL="1371600" lvl="2" indent="-342900" algn="l" rtl="0">
              <a:lnSpc>
                <a:spcPct val="115000"/>
              </a:lnSpc>
              <a:spcBef>
                <a:spcPts val="0"/>
              </a:spcBef>
              <a:spcAft>
                <a:spcPts val="0"/>
              </a:spcAft>
              <a:buClr>
                <a:schemeClr val="dk2"/>
              </a:buClr>
              <a:buSzPts val="1800"/>
              <a:buChar char="■"/>
            </a:pPr>
            <a:r>
              <a:rPr lang="ca-ES" sz="1800">
                <a:solidFill>
                  <a:schemeClr val="dk2"/>
                </a:solidFill>
              </a:rPr>
              <a:t>not adequate for the existing recycling technologies - household waste is often too dirty, would be good from industry</a:t>
            </a:r>
            <a:endParaRPr sz="1800">
              <a:solidFill>
                <a:schemeClr val="dk2"/>
              </a:solidFill>
            </a:endParaRPr>
          </a:p>
        </p:txBody>
      </p:sp>
      <p:pic>
        <p:nvPicPr>
          <p:cNvPr id="164" name="Google Shape;164;p23"/>
          <p:cNvPicPr preferRelativeResize="0"/>
          <p:nvPr/>
        </p:nvPicPr>
        <p:blipFill>
          <a:blip r:embed="rId3">
            <a:alphaModFix/>
          </a:blip>
          <a:stretch>
            <a:fillRect/>
          </a:stretch>
        </p:blipFill>
        <p:spPr>
          <a:xfrm>
            <a:off x="8597862" y="805249"/>
            <a:ext cx="3251538" cy="2969499"/>
          </a:xfrm>
          <a:prstGeom prst="rect">
            <a:avLst/>
          </a:prstGeom>
          <a:noFill/>
          <a:ln>
            <a:noFill/>
          </a:ln>
        </p:spPr>
      </p:pic>
      <p:sp>
        <p:nvSpPr>
          <p:cNvPr id="165" name="Google Shape;165;p23"/>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sp>
        <p:nvSpPr>
          <p:cNvPr id="166" name="Google Shape;166;p23"/>
          <p:cNvSpPr txBox="1"/>
          <p:nvPr/>
        </p:nvSpPr>
        <p:spPr>
          <a:xfrm>
            <a:off x="342600" y="3774750"/>
            <a:ext cx="11506800" cy="2373600"/>
          </a:xfrm>
          <a:prstGeom prst="rect">
            <a:avLst/>
          </a:prstGeom>
          <a:noFill/>
          <a:ln>
            <a:noFill/>
          </a:ln>
        </p:spPr>
        <p:txBody>
          <a:bodyPr spcFirstLastPara="1" wrap="square" lIns="91425" tIns="91425" rIns="91425" bIns="91425" anchor="t" anchorCtr="0">
            <a:spAutoFit/>
          </a:bodyPr>
          <a:lstStyle/>
          <a:p>
            <a:pPr marL="914400" lvl="1" indent="-342900" algn="l" rtl="0">
              <a:lnSpc>
                <a:spcPct val="115000"/>
              </a:lnSpc>
              <a:spcBef>
                <a:spcPts val="1200"/>
              </a:spcBef>
              <a:spcAft>
                <a:spcPts val="0"/>
              </a:spcAft>
              <a:buClr>
                <a:schemeClr val="dk2"/>
              </a:buClr>
              <a:buSzPts val="1800"/>
              <a:buChar char="○"/>
            </a:pPr>
            <a:r>
              <a:rPr lang="ca-ES" sz="1800">
                <a:solidFill>
                  <a:schemeClr val="dk2"/>
                </a:solidFill>
              </a:rPr>
              <a:t>PET – previously one of the most valuable material – is no longer available, leading to a decrease in the quantity and value of recoverable recyclables.</a:t>
            </a:r>
            <a:endParaRPr sz="1800">
              <a:solidFill>
                <a:schemeClr val="dk2"/>
              </a:solidFill>
            </a:endParaRPr>
          </a:p>
          <a:p>
            <a:pPr marL="914400" lvl="1" indent="-342900" algn="l" rtl="0">
              <a:lnSpc>
                <a:spcPct val="115000"/>
              </a:lnSpc>
              <a:spcBef>
                <a:spcPts val="0"/>
              </a:spcBef>
              <a:spcAft>
                <a:spcPts val="0"/>
              </a:spcAft>
              <a:buClr>
                <a:schemeClr val="dk2"/>
              </a:buClr>
              <a:buSzPts val="1800"/>
              <a:buChar char="○"/>
            </a:pPr>
            <a:r>
              <a:rPr lang="ca-ES" sz="1800">
                <a:solidFill>
                  <a:schemeClr val="dk2"/>
                </a:solidFill>
              </a:rPr>
              <a:t>According to our database, the current composition of separately collected recyclable waste streams has significantly shifted - PET / Total income 13% in 2022, under 2% in 2025.</a:t>
            </a:r>
            <a:endParaRPr sz="1800">
              <a:solidFill>
                <a:schemeClr val="dk2"/>
              </a:solidFill>
            </a:endParaRPr>
          </a:p>
          <a:p>
            <a:pPr marL="1371600" lvl="2" indent="-342900" algn="l" rtl="0">
              <a:lnSpc>
                <a:spcPct val="115000"/>
              </a:lnSpc>
              <a:spcBef>
                <a:spcPts val="0"/>
              </a:spcBef>
              <a:spcAft>
                <a:spcPts val="0"/>
              </a:spcAft>
              <a:buClr>
                <a:schemeClr val="dk2"/>
              </a:buClr>
              <a:buSzPts val="1800"/>
              <a:buChar char="■"/>
            </a:pPr>
            <a:r>
              <a:rPr lang="ca-ES" sz="1800">
                <a:solidFill>
                  <a:schemeClr val="dk2"/>
                </a:solidFill>
              </a:rPr>
              <a:t>content of collected recyclables PP, PS, LDPE,HDPE</a:t>
            </a:r>
            <a:endParaRPr sz="1800">
              <a:solidFill>
                <a:schemeClr val="dk2"/>
              </a:solidFill>
            </a:endParaRPr>
          </a:p>
          <a:p>
            <a:pPr marL="914400" lvl="1" indent="-342900" algn="l" rtl="0">
              <a:lnSpc>
                <a:spcPct val="115000"/>
              </a:lnSpc>
              <a:spcBef>
                <a:spcPts val="0"/>
              </a:spcBef>
              <a:spcAft>
                <a:spcPts val="0"/>
              </a:spcAft>
              <a:buClr>
                <a:schemeClr val="dk2"/>
              </a:buClr>
              <a:buSzPts val="1800"/>
              <a:buChar char="○"/>
            </a:pPr>
            <a:r>
              <a:rPr lang="ca-ES" sz="1800">
                <a:solidFill>
                  <a:schemeClr val="dk2"/>
                </a:solidFill>
              </a:rPr>
              <a:t>Severe financial consequences for operations and long-term investment sustainability - 2024 was a huge </a:t>
            </a:r>
            <a:r>
              <a:rPr lang="ca-ES" sz="1800" b="1" u="sng">
                <a:solidFill>
                  <a:schemeClr val="dk2"/>
                </a:solidFill>
              </a:rPr>
              <a:t>financial - minus</a:t>
            </a:r>
            <a:r>
              <a:rPr lang="ca-ES" sz="1800">
                <a:solidFill>
                  <a:schemeClr val="dk2"/>
                </a:solidFill>
              </a:rPr>
              <a:t> for the waste operators in Romania</a:t>
            </a:r>
            <a:endParaRPr sz="28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70"/>
        <p:cNvGrpSpPr/>
        <p:nvPr/>
      </p:nvGrpSpPr>
      <p:grpSpPr>
        <a:xfrm>
          <a:off x="0" y="0"/>
          <a:ext cx="0" cy="0"/>
          <a:chOff x="0" y="0"/>
          <a:chExt cx="0" cy="0"/>
        </a:xfrm>
      </p:grpSpPr>
      <p:pic>
        <p:nvPicPr>
          <p:cNvPr id="171" name="Google Shape;171;p24" title="Chart"/>
          <p:cNvPicPr preferRelativeResize="0"/>
          <p:nvPr/>
        </p:nvPicPr>
        <p:blipFill>
          <a:blip r:embed="rId3">
            <a:alphaModFix/>
          </a:blip>
          <a:stretch>
            <a:fillRect/>
          </a:stretch>
        </p:blipFill>
        <p:spPr>
          <a:xfrm>
            <a:off x="1597963" y="894925"/>
            <a:ext cx="8996076" cy="5562550"/>
          </a:xfrm>
          <a:prstGeom prst="rect">
            <a:avLst/>
          </a:prstGeom>
          <a:noFill/>
          <a:ln w="9525" cap="flat" cmpd="sng">
            <a:solidFill>
              <a:schemeClr val="dk2"/>
            </a:solidFill>
            <a:prstDash val="solid"/>
            <a:round/>
            <a:headEnd type="none" w="sm" len="sm"/>
            <a:tailEnd type="none" w="sm" len="sm"/>
          </a:ln>
        </p:spPr>
      </p:pic>
      <p:sp>
        <p:nvSpPr>
          <p:cNvPr id="172" name="Google Shape;172;p24"/>
          <p:cNvSpPr txBox="1"/>
          <p:nvPr/>
        </p:nvSpPr>
        <p:spPr>
          <a:xfrm>
            <a:off x="8458025" y="894925"/>
            <a:ext cx="2136000" cy="785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ca-ES" sz="1100">
                <a:solidFill>
                  <a:srgbClr val="1F1F1F"/>
                </a:solidFill>
                <a:highlight>
                  <a:srgbClr val="FFFFFF"/>
                </a:highlight>
              </a:rPr>
              <a:t>📍🗺️ </a:t>
            </a:r>
            <a:r>
              <a:rPr lang="ca-ES" sz="1300">
                <a:solidFill>
                  <a:schemeClr val="dk1"/>
                </a:solidFill>
              </a:rPr>
              <a:t>Eco Bihor Separate Waste Sorting Station, </a:t>
            </a:r>
            <a:endParaRPr sz="1300">
              <a:solidFill>
                <a:schemeClr val="dk1"/>
              </a:solidFill>
            </a:endParaRPr>
          </a:p>
          <a:p>
            <a:pPr marL="0" lvl="0" indent="0" algn="r" rtl="0">
              <a:spcBef>
                <a:spcPts val="0"/>
              </a:spcBef>
              <a:spcAft>
                <a:spcPts val="0"/>
              </a:spcAft>
              <a:buNone/>
            </a:pPr>
            <a:r>
              <a:rPr lang="ca-ES" sz="1300">
                <a:solidFill>
                  <a:schemeClr val="dk1"/>
                </a:solidFill>
              </a:rPr>
              <a:t>Covasna county, Romania</a:t>
            </a:r>
            <a:endParaRPr sz="1300">
              <a:solidFill>
                <a:schemeClr val="dk1"/>
              </a:solidFill>
            </a:endParaRPr>
          </a:p>
        </p:txBody>
      </p:sp>
      <p:sp>
        <p:nvSpPr>
          <p:cNvPr id="173" name="Google Shape;173;p24"/>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77"/>
        <p:cNvGrpSpPr/>
        <p:nvPr/>
      </p:nvGrpSpPr>
      <p:grpSpPr>
        <a:xfrm>
          <a:off x="0" y="0"/>
          <a:ext cx="0" cy="0"/>
          <a:chOff x="0" y="0"/>
          <a:chExt cx="0" cy="0"/>
        </a:xfrm>
      </p:grpSpPr>
      <p:sp>
        <p:nvSpPr>
          <p:cNvPr id="178" name="Google Shape;178;p25"/>
          <p:cNvSpPr txBox="1">
            <a:spLocks noGrp="1"/>
          </p:cNvSpPr>
          <p:nvPr>
            <p:ph type="body" idx="1"/>
          </p:nvPr>
        </p:nvSpPr>
        <p:spPr>
          <a:xfrm>
            <a:off x="327050" y="774100"/>
            <a:ext cx="11491200" cy="5449800"/>
          </a:xfrm>
          <a:prstGeom prst="rect">
            <a:avLst/>
          </a:prstGeom>
        </p:spPr>
        <p:txBody>
          <a:bodyPr spcFirstLastPara="1" wrap="square" lIns="91425" tIns="45700" rIns="91425" bIns="45700" anchor="t" anchorCtr="0">
            <a:normAutofit lnSpcReduction="10000"/>
          </a:bodyPr>
          <a:lstStyle/>
          <a:p>
            <a:pPr marL="0" lvl="0" indent="0" algn="l" rtl="0">
              <a:lnSpc>
                <a:spcPct val="115000"/>
              </a:lnSpc>
              <a:spcBef>
                <a:spcPts val="1800"/>
              </a:spcBef>
              <a:spcAft>
                <a:spcPts val="0"/>
              </a:spcAft>
              <a:buClr>
                <a:schemeClr val="dk1"/>
              </a:buClr>
              <a:buSzPts val="1100"/>
              <a:buFont typeface="Arial"/>
              <a:buNone/>
            </a:pPr>
            <a:r>
              <a:rPr lang="ca-ES" sz="2400" b="1">
                <a:solidFill>
                  <a:schemeClr val="dk2"/>
                </a:solidFill>
              </a:rPr>
              <a:t>7. Strategic recommendations for the future</a:t>
            </a:r>
            <a:endParaRPr sz="2400" b="1">
              <a:solidFill>
                <a:schemeClr val="dk2"/>
              </a:solidFill>
            </a:endParaRPr>
          </a:p>
          <a:p>
            <a:pPr marL="457200" lvl="0" indent="-342900" algn="l" rtl="0">
              <a:lnSpc>
                <a:spcPct val="115000"/>
              </a:lnSpc>
              <a:spcBef>
                <a:spcPts val="1200"/>
              </a:spcBef>
              <a:spcAft>
                <a:spcPts val="0"/>
              </a:spcAft>
              <a:buClr>
                <a:schemeClr val="dk2"/>
              </a:buClr>
              <a:buSzPts val="1800"/>
              <a:buChar char="●"/>
            </a:pPr>
            <a:r>
              <a:rPr lang="ca-ES" sz="1800">
                <a:solidFill>
                  <a:schemeClr val="dk2"/>
                </a:solidFill>
              </a:rPr>
              <a:t>Integrated approach: aligning public service contracts </a:t>
            </a:r>
            <a:endParaRPr sz="1800">
              <a:solidFill>
                <a:schemeClr val="dk2"/>
              </a:solidFill>
            </a:endParaRPr>
          </a:p>
          <a:p>
            <a:pPr marL="457200" lvl="0" indent="0" algn="l" rtl="0">
              <a:lnSpc>
                <a:spcPct val="115000"/>
              </a:lnSpc>
              <a:spcBef>
                <a:spcPts val="1200"/>
              </a:spcBef>
              <a:spcAft>
                <a:spcPts val="0"/>
              </a:spcAft>
              <a:buNone/>
            </a:pPr>
            <a:r>
              <a:rPr lang="ca-ES" sz="1800">
                <a:solidFill>
                  <a:schemeClr val="dk2"/>
                </a:solidFill>
              </a:rPr>
              <a:t>with new requirement driven waste management systems.</a:t>
            </a:r>
            <a:br>
              <a:rPr lang="ca-ES" sz="1800">
                <a:solidFill>
                  <a:schemeClr val="dk2"/>
                </a:solidFill>
              </a:rPr>
            </a:br>
            <a:endParaRPr sz="1800">
              <a:solidFill>
                <a:schemeClr val="dk2"/>
              </a:solidFill>
            </a:endParaRPr>
          </a:p>
          <a:p>
            <a:pPr marL="457200" lvl="0" indent="-342900" algn="l" rtl="0">
              <a:lnSpc>
                <a:spcPct val="115000"/>
              </a:lnSpc>
              <a:spcBef>
                <a:spcPts val="1200"/>
              </a:spcBef>
              <a:spcAft>
                <a:spcPts val="0"/>
              </a:spcAft>
              <a:buClr>
                <a:schemeClr val="dk2"/>
              </a:buClr>
              <a:buSzPts val="1800"/>
              <a:buChar char="●"/>
            </a:pPr>
            <a:r>
              <a:rPr lang="ca-ES" sz="1800">
                <a:solidFill>
                  <a:schemeClr val="dk2"/>
                </a:solidFill>
              </a:rPr>
              <a:t>Innovation: digitalization, data-driven decision-making.</a:t>
            </a:r>
            <a:br>
              <a:rPr lang="ca-ES" sz="1800">
                <a:solidFill>
                  <a:schemeClr val="dk2"/>
                </a:solidFill>
              </a:rPr>
            </a:br>
            <a:endParaRPr sz="1800">
              <a:solidFill>
                <a:schemeClr val="dk2"/>
              </a:solidFill>
            </a:endParaRPr>
          </a:p>
          <a:p>
            <a:pPr marL="457200" lvl="0" indent="-342900" algn="l" rtl="0">
              <a:lnSpc>
                <a:spcPct val="115000"/>
              </a:lnSpc>
              <a:spcBef>
                <a:spcPts val="0"/>
              </a:spcBef>
              <a:spcAft>
                <a:spcPts val="0"/>
              </a:spcAft>
              <a:buClr>
                <a:schemeClr val="dk2"/>
              </a:buClr>
              <a:buSzPts val="1800"/>
              <a:buChar char="●"/>
            </a:pPr>
            <a:r>
              <a:rPr lang="ca-ES" sz="1800">
                <a:solidFill>
                  <a:schemeClr val="dk2"/>
                </a:solidFill>
              </a:rPr>
              <a:t>Education and awareness-raising: increasing citizen participation </a:t>
            </a:r>
            <a:endParaRPr sz="1800">
              <a:solidFill>
                <a:schemeClr val="dk2"/>
              </a:solidFill>
            </a:endParaRPr>
          </a:p>
          <a:p>
            <a:pPr marL="457200" lvl="0" indent="-342900" algn="l" rtl="0">
              <a:lnSpc>
                <a:spcPct val="115000"/>
              </a:lnSpc>
              <a:spcBef>
                <a:spcPts val="0"/>
              </a:spcBef>
              <a:spcAft>
                <a:spcPts val="0"/>
              </a:spcAft>
              <a:buClr>
                <a:schemeClr val="dk2"/>
              </a:buClr>
              <a:buSzPts val="1800"/>
              <a:buChar char="-"/>
            </a:pPr>
            <a:r>
              <a:rPr lang="ca-ES" sz="1800">
                <a:solidFill>
                  <a:schemeClr val="dk2"/>
                </a:solidFill>
              </a:rPr>
              <a:t>Must raise accountability on both individual and collective level.</a:t>
            </a:r>
            <a:br>
              <a:rPr lang="ca-ES" sz="1800">
                <a:solidFill>
                  <a:schemeClr val="dk2"/>
                </a:solidFill>
              </a:rPr>
            </a:br>
            <a:endParaRPr sz="1800">
              <a:solidFill>
                <a:schemeClr val="dk2"/>
              </a:solidFill>
            </a:endParaRPr>
          </a:p>
          <a:p>
            <a:pPr marL="457200" lvl="0" indent="-342900" algn="l" rtl="0">
              <a:lnSpc>
                <a:spcPct val="115000"/>
              </a:lnSpc>
              <a:spcBef>
                <a:spcPts val="0"/>
              </a:spcBef>
              <a:spcAft>
                <a:spcPts val="0"/>
              </a:spcAft>
              <a:buClr>
                <a:schemeClr val="dk2"/>
              </a:buClr>
              <a:buSzPts val="1800"/>
              <a:buChar char="●"/>
            </a:pPr>
            <a:r>
              <a:rPr lang="ca-ES" sz="1800">
                <a:solidFill>
                  <a:schemeClr val="dk2"/>
                </a:solidFill>
              </a:rPr>
              <a:t>Regional cooperation: joint investments, shared sorting facilities - appropriate control of quality on recyclables</a:t>
            </a:r>
            <a:br>
              <a:rPr lang="ca-ES" sz="1800">
                <a:solidFill>
                  <a:schemeClr val="dk2"/>
                </a:solidFill>
              </a:rPr>
            </a:br>
            <a:endParaRPr sz="1800">
              <a:solidFill>
                <a:schemeClr val="dk2"/>
              </a:solidFill>
            </a:endParaRPr>
          </a:p>
          <a:p>
            <a:pPr marL="457200" lvl="0" indent="-342900" algn="l" rtl="0">
              <a:lnSpc>
                <a:spcPct val="115000"/>
              </a:lnSpc>
              <a:spcBef>
                <a:spcPts val="0"/>
              </a:spcBef>
              <a:spcAft>
                <a:spcPts val="0"/>
              </a:spcAft>
              <a:buClr>
                <a:schemeClr val="dk2"/>
              </a:buClr>
              <a:buSzPts val="1800"/>
              <a:buChar char="●"/>
            </a:pPr>
            <a:r>
              <a:rPr lang="ca-ES" sz="1800">
                <a:solidFill>
                  <a:schemeClr val="dk2"/>
                </a:solidFill>
              </a:rPr>
              <a:t>Strengthening the circular economy approach - </a:t>
            </a:r>
            <a:r>
              <a:rPr lang="ca-ES" sz="1800" b="1" u="sng">
                <a:solidFill>
                  <a:schemeClr val="dk2"/>
                </a:solidFill>
              </a:rPr>
              <a:t>increasing biowaste separate quantities</a:t>
            </a:r>
            <a:r>
              <a:rPr lang="ca-ES" sz="1800">
                <a:solidFill>
                  <a:schemeClr val="dk2"/>
                </a:solidFill>
              </a:rPr>
              <a:t> </a:t>
            </a:r>
            <a:br>
              <a:rPr lang="ca-ES" sz="1800">
                <a:solidFill>
                  <a:schemeClr val="dk2"/>
                </a:solidFill>
              </a:rPr>
            </a:br>
            <a:endParaRPr sz="1800">
              <a:solidFill>
                <a:schemeClr val="dk2"/>
              </a:solidFill>
            </a:endParaRPr>
          </a:p>
          <a:p>
            <a:pPr marL="457200" lvl="0" indent="-342900" algn="l" rtl="0">
              <a:lnSpc>
                <a:spcPct val="115000"/>
              </a:lnSpc>
              <a:spcBef>
                <a:spcPts val="0"/>
              </a:spcBef>
              <a:spcAft>
                <a:spcPts val="0"/>
              </a:spcAft>
              <a:buClr>
                <a:schemeClr val="dk2"/>
              </a:buClr>
              <a:buSzPts val="1800"/>
              <a:buChar char="●"/>
            </a:pPr>
            <a:r>
              <a:rPr lang="ca-ES" sz="1800">
                <a:solidFill>
                  <a:schemeClr val="dk2"/>
                </a:solidFill>
              </a:rPr>
              <a:t>Exert pressure on politicians to set and enforce realistic targets, which considers the whole system, not just parts of it.</a:t>
            </a:r>
            <a:endParaRPr sz="1800">
              <a:solidFill>
                <a:schemeClr val="dk2"/>
              </a:solidFill>
            </a:endParaRPr>
          </a:p>
        </p:txBody>
      </p:sp>
      <p:pic>
        <p:nvPicPr>
          <p:cNvPr id="179" name="Google Shape;179;p25"/>
          <p:cNvPicPr preferRelativeResize="0"/>
          <p:nvPr/>
        </p:nvPicPr>
        <p:blipFill>
          <a:blip r:embed="rId3">
            <a:alphaModFix/>
          </a:blip>
          <a:stretch>
            <a:fillRect/>
          </a:stretch>
        </p:blipFill>
        <p:spPr>
          <a:xfrm>
            <a:off x="8226400" y="774100"/>
            <a:ext cx="3591862" cy="2387600"/>
          </a:xfrm>
          <a:prstGeom prst="rect">
            <a:avLst/>
          </a:prstGeom>
          <a:noFill/>
          <a:ln>
            <a:noFill/>
          </a:ln>
        </p:spPr>
      </p:pic>
      <p:sp>
        <p:nvSpPr>
          <p:cNvPr id="180" name="Google Shape;180;p25"/>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84"/>
        <p:cNvGrpSpPr/>
        <p:nvPr/>
      </p:nvGrpSpPr>
      <p:grpSpPr>
        <a:xfrm>
          <a:off x="0" y="0"/>
          <a:ext cx="0" cy="0"/>
          <a:chOff x="0" y="0"/>
          <a:chExt cx="0" cy="0"/>
        </a:xfrm>
      </p:grpSpPr>
      <p:sp>
        <p:nvSpPr>
          <p:cNvPr id="185" name="Google Shape;185;p26"/>
          <p:cNvSpPr txBox="1">
            <a:spLocks noGrp="1"/>
          </p:cNvSpPr>
          <p:nvPr>
            <p:ph type="body" idx="1"/>
          </p:nvPr>
        </p:nvSpPr>
        <p:spPr>
          <a:xfrm>
            <a:off x="327050" y="805250"/>
            <a:ext cx="11475600" cy="5481000"/>
          </a:xfrm>
          <a:prstGeom prst="rect">
            <a:avLst/>
          </a:prstGeom>
        </p:spPr>
        <p:txBody>
          <a:bodyPr spcFirstLastPara="1" wrap="square" lIns="91425" tIns="45700" rIns="91425" bIns="45700" anchor="t" anchorCtr="0">
            <a:normAutofit lnSpcReduction="20000"/>
          </a:bodyPr>
          <a:lstStyle/>
          <a:p>
            <a:pPr marL="0" lvl="0" indent="0" algn="l" rtl="0">
              <a:lnSpc>
                <a:spcPct val="115000"/>
              </a:lnSpc>
              <a:spcBef>
                <a:spcPts val="1800"/>
              </a:spcBef>
              <a:spcAft>
                <a:spcPts val="0"/>
              </a:spcAft>
              <a:buClr>
                <a:schemeClr val="dk1"/>
              </a:buClr>
              <a:buSzPts val="1100"/>
              <a:buFont typeface="Arial"/>
              <a:buNone/>
            </a:pPr>
            <a:r>
              <a:rPr lang="ca-ES" sz="2400" b="1">
                <a:solidFill>
                  <a:schemeClr val="dk2"/>
                </a:solidFill>
              </a:rPr>
              <a:t>Conclusion</a:t>
            </a:r>
            <a:endParaRPr sz="2400" b="1">
              <a:solidFill>
                <a:schemeClr val="dk2"/>
              </a:solidFill>
            </a:endParaRPr>
          </a:p>
          <a:p>
            <a:pPr marL="0" lvl="0" indent="0" algn="l" rtl="0">
              <a:lnSpc>
                <a:spcPct val="115000"/>
              </a:lnSpc>
              <a:spcBef>
                <a:spcPts val="1200"/>
              </a:spcBef>
              <a:spcAft>
                <a:spcPts val="0"/>
              </a:spcAft>
              <a:buClr>
                <a:schemeClr val="dk1"/>
              </a:buClr>
              <a:buSzPts val="1100"/>
              <a:buFont typeface="Arial"/>
              <a:buNone/>
            </a:pPr>
            <a:r>
              <a:rPr lang="ca-ES" sz="1800" b="1">
                <a:solidFill>
                  <a:schemeClr val="dk2"/>
                </a:solidFill>
              </a:rPr>
              <a:t>Summary:</a:t>
            </a:r>
            <a:endParaRPr sz="1800" b="1">
              <a:solidFill>
                <a:schemeClr val="dk2"/>
              </a:solidFill>
            </a:endParaRPr>
          </a:p>
          <a:p>
            <a:pPr marL="457200" lvl="0" indent="-342900" algn="l" rtl="0">
              <a:lnSpc>
                <a:spcPct val="100000"/>
              </a:lnSpc>
              <a:spcBef>
                <a:spcPts val="1200"/>
              </a:spcBef>
              <a:spcAft>
                <a:spcPts val="0"/>
              </a:spcAft>
              <a:buClr>
                <a:schemeClr val="dk2"/>
              </a:buClr>
              <a:buSzPts val="1800"/>
              <a:buChar char="●"/>
            </a:pPr>
            <a:r>
              <a:rPr lang="ca-ES" sz="1800">
                <a:solidFill>
                  <a:schemeClr val="dk2"/>
                </a:solidFill>
              </a:rPr>
              <a:t>Flexible services are essential to adapt to a changing environment.</a:t>
            </a:r>
            <a:endParaRPr sz="1800">
              <a:solidFill>
                <a:schemeClr val="dk2"/>
              </a:solidFill>
            </a:endParaRPr>
          </a:p>
          <a:p>
            <a:pPr marL="457200" lvl="0" indent="-342900" algn="l" rtl="0">
              <a:lnSpc>
                <a:spcPct val="100000"/>
              </a:lnSpc>
              <a:spcBef>
                <a:spcPts val="1200"/>
              </a:spcBef>
              <a:spcAft>
                <a:spcPts val="0"/>
              </a:spcAft>
              <a:buClr>
                <a:schemeClr val="dk2"/>
              </a:buClr>
              <a:buSzPts val="1800"/>
              <a:buChar char="●"/>
            </a:pPr>
            <a:r>
              <a:rPr lang="ca-ES" sz="1800">
                <a:solidFill>
                  <a:schemeClr val="dk2"/>
                </a:solidFill>
              </a:rPr>
              <a:t>Shared responsibility is the foundation of long-term sustainability.</a:t>
            </a:r>
            <a:endParaRPr sz="1800">
              <a:solidFill>
                <a:schemeClr val="dk2"/>
              </a:solidFill>
            </a:endParaRPr>
          </a:p>
          <a:p>
            <a:pPr marL="457200" lvl="0" indent="-342900" algn="l" rtl="0">
              <a:lnSpc>
                <a:spcPct val="100000"/>
              </a:lnSpc>
              <a:spcBef>
                <a:spcPts val="1200"/>
              </a:spcBef>
              <a:spcAft>
                <a:spcPts val="0"/>
              </a:spcAft>
              <a:buClr>
                <a:schemeClr val="dk2"/>
              </a:buClr>
              <a:buSzPts val="1800"/>
              <a:buChar char="●"/>
            </a:pPr>
            <a:r>
              <a:rPr lang="ca-ES" sz="1800">
                <a:solidFill>
                  <a:schemeClr val="dk2"/>
                </a:solidFill>
              </a:rPr>
              <a:t>The RetuRO system represents both opportunities and challenges.</a:t>
            </a:r>
            <a:endParaRPr sz="1800">
              <a:solidFill>
                <a:schemeClr val="dk2"/>
              </a:solidFill>
            </a:endParaRPr>
          </a:p>
          <a:p>
            <a:pPr marL="457200" lvl="0" indent="-342900" algn="l" rtl="0">
              <a:lnSpc>
                <a:spcPct val="100000"/>
              </a:lnSpc>
              <a:spcBef>
                <a:spcPts val="1200"/>
              </a:spcBef>
              <a:spcAft>
                <a:spcPts val="0"/>
              </a:spcAft>
              <a:buClr>
                <a:schemeClr val="dk2"/>
              </a:buClr>
              <a:buSzPts val="1800"/>
              <a:buChar char="●"/>
            </a:pPr>
            <a:r>
              <a:rPr lang="ca-ES" sz="1800" b="1">
                <a:solidFill>
                  <a:schemeClr val="dk2"/>
                </a:solidFill>
              </a:rPr>
              <a:t>Demand for new business models:</a:t>
            </a:r>
            <a:r>
              <a:rPr lang="ca-ES" sz="1800">
                <a:solidFill>
                  <a:schemeClr val="dk2"/>
                </a:solidFill>
              </a:rPr>
              <a:t> adaptation to the RetuRO system, diversification of services, focus on other waste streams (ex. recyclable flexible packaging and biowaste).</a:t>
            </a:r>
            <a:endParaRPr sz="1800">
              <a:solidFill>
                <a:schemeClr val="dk2"/>
              </a:solidFill>
            </a:endParaRPr>
          </a:p>
          <a:p>
            <a:pPr marL="457200" lvl="0" indent="-342900" algn="l" rtl="0">
              <a:lnSpc>
                <a:spcPct val="100000"/>
              </a:lnSpc>
              <a:spcBef>
                <a:spcPts val="1200"/>
              </a:spcBef>
              <a:spcAft>
                <a:spcPts val="0"/>
              </a:spcAft>
              <a:buClr>
                <a:schemeClr val="dk2"/>
              </a:buClr>
              <a:buSzPts val="1800"/>
              <a:buChar char="●"/>
            </a:pPr>
            <a:r>
              <a:rPr lang="ca-ES" sz="1800">
                <a:solidFill>
                  <a:schemeClr val="dk2"/>
                </a:solidFill>
              </a:rPr>
              <a:t>It is essential to level up by raising responsibility, putting in practice accountability and penalties also for the users of the services, not just the contractors - political accountability is crucial in this.</a:t>
            </a:r>
            <a:endParaRPr sz="1800">
              <a:solidFill>
                <a:schemeClr val="dk2"/>
              </a:solidFill>
            </a:endParaRPr>
          </a:p>
          <a:p>
            <a:pPr marL="0" lvl="0" indent="0" algn="l" rtl="0">
              <a:lnSpc>
                <a:spcPct val="115000"/>
              </a:lnSpc>
              <a:spcBef>
                <a:spcPts val="1200"/>
              </a:spcBef>
              <a:spcAft>
                <a:spcPts val="0"/>
              </a:spcAft>
              <a:buClr>
                <a:schemeClr val="dk1"/>
              </a:buClr>
              <a:buSzPts val="1100"/>
              <a:buFont typeface="Arial"/>
              <a:buNone/>
            </a:pPr>
            <a:r>
              <a:rPr lang="ca-ES" sz="1800" b="1" i="1">
                <a:solidFill>
                  <a:schemeClr val="dk2"/>
                </a:solidFill>
              </a:rPr>
              <a:t>Conclusion</a:t>
            </a:r>
            <a:r>
              <a:rPr lang="ca-ES" sz="1800">
                <a:solidFill>
                  <a:schemeClr val="dk2"/>
                </a:solidFill>
              </a:rPr>
              <a:t>: RetuRO system is a success story both in Romania and the EU. It is welcomed, even though it came a bit late, BUT the private service providers were not prepared for it’s introduction. </a:t>
            </a:r>
            <a:endParaRPr sz="1800">
              <a:solidFill>
                <a:schemeClr val="dk2"/>
              </a:solidFill>
            </a:endParaRPr>
          </a:p>
          <a:p>
            <a:pPr marL="0" lvl="0" indent="0" algn="l" rtl="0">
              <a:lnSpc>
                <a:spcPct val="115000"/>
              </a:lnSpc>
              <a:spcBef>
                <a:spcPts val="1200"/>
              </a:spcBef>
              <a:spcAft>
                <a:spcPts val="0"/>
              </a:spcAft>
              <a:buClr>
                <a:schemeClr val="dk1"/>
              </a:buClr>
              <a:buSzPts val="1100"/>
              <a:buFont typeface="Arial"/>
              <a:buNone/>
            </a:pPr>
            <a:endParaRPr sz="1800">
              <a:solidFill>
                <a:schemeClr val="dk2"/>
              </a:solidFill>
            </a:endParaRPr>
          </a:p>
          <a:p>
            <a:pPr marL="0" lvl="0" indent="0" algn="l" rtl="0">
              <a:lnSpc>
                <a:spcPct val="115000"/>
              </a:lnSpc>
              <a:spcBef>
                <a:spcPts val="1200"/>
              </a:spcBef>
              <a:spcAft>
                <a:spcPts val="1200"/>
              </a:spcAft>
              <a:buClr>
                <a:schemeClr val="dk1"/>
              </a:buClr>
              <a:buSzPts val="1100"/>
              <a:buFont typeface="Arial"/>
              <a:buNone/>
            </a:pPr>
            <a:r>
              <a:rPr lang="ca-ES" sz="2400" b="1">
                <a:solidFill>
                  <a:schemeClr val="dk2"/>
                </a:solidFill>
              </a:rPr>
              <a:t>Final message:</a:t>
            </a:r>
            <a:br>
              <a:rPr lang="ca-ES" sz="2400" b="1">
                <a:solidFill>
                  <a:schemeClr val="dk2"/>
                </a:solidFill>
              </a:rPr>
            </a:br>
            <a:r>
              <a:rPr lang="ca-ES" sz="2400">
                <a:solidFill>
                  <a:schemeClr val="dk2"/>
                </a:solidFill>
              </a:rPr>
              <a:t> </a:t>
            </a:r>
            <a:r>
              <a:rPr lang="ca-ES" sz="2400" i="1">
                <a:solidFill>
                  <a:schemeClr val="dk2"/>
                </a:solidFill>
              </a:rPr>
              <a:t>Success depends on cooperation and innovative, flexible contractual solutions, by all three sides – contractors, municipalities and authorities (</a:t>
            </a:r>
            <a:r>
              <a:rPr lang="ca-ES" sz="2400" b="1" i="1" u="sng">
                <a:solidFill>
                  <a:schemeClr val="dk2"/>
                </a:solidFill>
              </a:rPr>
              <a:t>political will</a:t>
            </a:r>
            <a:r>
              <a:rPr lang="ca-ES" sz="2400" i="1">
                <a:solidFill>
                  <a:schemeClr val="dk2"/>
                </a:solidFill>
              </a:rPr>
              <a:t>). </a:t>
            </a:r>
            <a:endParaRPr sz="1800">
              <a:solidFill>
                <a:schemeClr val="dk2"/>
              </a:solidFill>
            </a:endParaRPr>
          </a:p>
        </p:txBody>
      </p:sp>
      <p:sp>
        <p:nvSpPr>
          <p:cNvPr id="186" name="Google Shape;186;p26"/>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90"/>
        <p:cNvGrpSpPr/>
        <p:nvPr/>
      </p:nvGrpSpPr>
      <p:grpSpPr>
        <a:xfrm>
          <a:off x="0" y="0"/>
          <a:ext cx="0" cy="0"/>
          <a:chOff x="0" y="0"/>
          <a:chExt cx="0" cy="0"/>
        </a:xfrm>
      </p:grpSpPr>
      <p:sp>
        <p:nvSpPr>
          <p:cNvPr id="191" name="Google Shape;191;p27"/>
          <p:cNvSpPr txBox="1">
            <a:spLocks noGrp="1"/>
          </p:cNvSpPr>
          <p:nvPr>
            <p:ph type="body" idx="1"/>
          </p:nvPr>
        </p:nvSpPr>
        <p:spPr>
          <a:xfrm>
            <a:off x="311475" y="805250"/>
            <a:ext cx="11538000" cy="5371500"/>
          </a:xfrm>
          <a:prstGeom prst="rect">
            <a:avLst/>
          </a:prstGeom>
        </p:spPr>
        <p:txBody>
          <a:bodyPr spcFirstLastPara="1" wrap="square" lIns="91425" tIns="45700" rIns="91425" bIns="45700" anchor="t" anchorCtr="0">
            <a:normAutofit/>
          </a:bodyPr>
          <a:lstStyle/>
          <a:p>
            <a:pPr marL="0" lvl="0" indent="0" algn="l" rtl="0">
              <a:lnSpc>
                <a:spcPct val="115000"/>
              </a:lnSpc>
              <a:spcBef>
                <a:spcPts val="1200"/>
              </a:spcBef>
              <a:spcAft>
                <a:spcPts val="0"/>
              </a:spcAft>
              <a:buClr>
                <a:schemeClr val="dk1"/>
              </a:buClr>
              <a:buSzPts val="1100"/>
              <a:buFont typeface="Arial"/>
              <a:buNone/>
            </a:pPr>
            <a:endParaRPr sz="2400" i="1"/>
          </a:p>
          <a:p>
            <a:pPr marL="0" lvl="0" indent="0" algn="l" rtl="0">
              <a:lnSpc>
                <a:spcPct val="115000"/>
              </a:lnSpc>
              <a:spcBef>
                <a:spcPts val="1200"/>
              </a:spcBef>
              <a:spcAft>
                <a:spcPts val="0"/>
              </a:spcAft>
              <a:buClr>
                <a:schemeClr val="dk1"/>
              </a:buClr>
              <a:buSzPts val="1100"/>
              <a:buFont typeface="Arial"/>
              <a:buNone/>
            </a:pPr>
            <a:endParaRPr sz="2400" i="1"/>
          </a:p>
          <a:p>
            <a:pPr marL="0" lvl="0" indent="0" algn="l" rtl="0">
              <a:lnSpc>
                <a:spcPct val="115000"/>
              </a:lnSpc>
              <a:spcBef>
                <a:spcPts val="1200"/>
              </a:spcBef>
              <a:spcAft>
                <a:spcPts val="0"/>
              </a:spcAft>
              <a:buClr>
                <a:schemeClr val="dk1"/>
              </a:buClr>
              <a:buSzPts val="1100"/>
              <a:buFont typeface="Arial"/>
              <a:buNone/>
            </a:pPr>
            <a:endParaRPr sz="2400" i="1">
              <a:highlight>
                <a:srgbClr val="FFFFFF"/>
              </a:highlight>
            </a:endParaRPr>
          </a:p>
          <a:p>
            <a:pPr marL="0" lvl="0" indent="0" algn="l" rtl="0">
              <a:lnSpc>
                <a:spcPct val="115000"/>
              </a:lnSpc>
              <a:spcBef>
                <a:spcPts val="1200"/>
              </a:spcBef>
              <a:spcAft>
                <a:spcPts val="0"/>
              </a:spcAft>
              <a:buClr>
                <a:schemeClr val="dk1"/>
              </a:buClr>
              <a:buSzPts val="1100"/>
              <a:buFont typeface="Arial"/>
              <a:buNone/>
            </a:pPr>
            <a:endParaRPr sz="2400" i="1"/>
          </a:p>
          <a:p>
            <a:pPr marL="0" lvl="0" indent="0" algn="ctr" rtl="0">
              <a:lnSpc>
                <a:spcPct val="115000"/>
              </a:lnSpc>
              <a:spcBef>
                <a:spcPts val="1200"/>
              </a:spcBef>
              <a:spcAft>
                <a:spcPts val="1200"/>
              </a:spcAft>
              <a:buClr>
                <a:schemeClr val="dk1"/>
              </a:buClr>
              <a:buSzPts val="1100"/>
              <a:buFont typeface="Arial"/>
              <a:buNone/>
            </a:pPr>
            <a:r>
              <a:rPr lang="ca-ES" sz="3500" b="1" i="1">
                <a:solidFill>
                  <a:schemeClr val="dk2"/>
                </a:solidFill>
                <a:highlight>
                  <a:schemeClr val="lt2"/>
                </a:highlight>
              </a:rPr>
              <a:t>THANK YOU FOR YOUR ATTENTION!</a:t>
            </a:r>
            <a:endParaRPr sz="3500" b="1" i="1">
              <a:solidFill>
                <a:schemeClr val="dk2"/>
              </a:solidFill>
              <a:highlight>
                <a:schemeClr val="lt2"/>
              </a:highlight>
            </a:endParaRPr>
          </a:p>
        </p:txBody>
      </p:sp>
      <p:sp>
        <p:nvSpPr>
          <p:cNvPr id="192" name="Google Shape;192;p27"/>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6"/>
        <p:cNvGrpSpPr/>
        <p:nvPr/>
      </p:nvGrpSpPr>
      <p:grpSpPr>
        <a:xfrm>
          <a:off x="0" y="0"/>
          <a:ext cx="0" cy="0"/>
          <a:chOff x="0" y="0"/>
          <a:chExt cx="0" cy="0"/>
        </a:xfrm>
      </p:grpSpPr>
      <p:sp>
        <p:nvSpPr>
          <p:cNvPr id="97" name="Google Shape;97;p14"/>
          <p:cNvSpPr txBox="1">
            <a:spLocks noGrp="1"/>
          </p:cNvSpPr>
          <p:nvPr>
            <p:ph type="body" idx="1"/>
          </p:nvPr>
        </p:nvSpPr>
        <p:spPr>
          <a:xfrm>
            <a:off x="315300" y="715575"/>
            <a:ext cx="11457600" cy="5238600"/>
          </a:xfrm>
          <a:prstGeom prst="rect">
            <a:avLst/>
          </a:prstGeom>
        </p:spPr>
        <p:txBody>
          <a:bodyPr spcFirstLastPara="1" wrap="square" lIns="91425" tIns="45700" rIns="91425" bIns="45700" anchor="t" anchorCtr="0">
            <a:normAutofit/>
          </a:bodyPr>
          <a:lstStyle/>
          <a:p>
            <a:pPr marL="0" lvl="0" indent="0" algn="l" rtl="0">
              <a:lnSpc>
                <a:spcPct val="115000"/>
              </a:lnSpc>
              <a:spcBef>
                <a:spcPts val="1800"/>
              </a:spcBef>
              <a:spcAft>
                <a:spcPts val="0"/>
              </a:spcAft>
              <a:buClr>
                <a:schemeClr val="dk1"/>
              </a:buClr>
              <a:buSzPts val="1100"/>
              <a:buFont typeface="Arial"/>
              <a:buNone/>
            </a:pPr>
            <a:r>
              <a:rPr lang="ca-ES" sz="2400" b="1">
                <a:solidFill>
                  <a:schemeClr val="dk2"/>
                </a:solidFill>
              </a:rPr>
              <a:t>1. About us - Closing the loop</a:t>
            </a:r>
            <a:endParaRPr sz="2400" b="1">
              <a:solidFill>
                <a:schemeClr val="dk2"/>
              </a:solidFill>
            </a:endParaRPr>
          </a:p>
          <a:p>
            <a:pPr marL="457200" lvl="0" indent="-336550" algn="l" rtl="0">
              <a:lnSpc>
                <a:spcPct val="115000"/>
              </a:lnSpc>
              <a:spcBef>
                <a:spcPts val="1200"/>
              </a:spcBef>
              <a:spcAft>
                <a:spcPts val="0"/>
              </a:spcAft>
              <a:buClr>
                <a:schemeClr val="dk2"/>
              </a:buClr>
              <a:buSzPts val="1700"/>
              <a:buChar char="●"/>
            </a:pPr>
            <a:r>
              <a:rPr lang="ca-ES" sz="1700">
                <a:solidFill>
                  <a:schemeClr val="dk2"/>
                </a:solidFill>
              </a:rPr>
              <a:t>Short self-introduction: more than 20 years of expertise in collection, sorting, landfilling, composting, MBT, plastic recycling and biogas. </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ca-ES" sz="1700">
                <a:solidFill>
                  <a:schemeClr val="dk2"/>
                </a:solidFill>
              </a:rPr>
              <a:t>Our group of companies are based on anmost economy model where products are reused or recycled rather than discarded, following up with customers after they provide feedback, ensuring complete communication in a team setting, or concluding a business discussion by resolving actions and decisions.</a:t>
            </a:r>
            <a:r>
              <a:rPr lang="ca-ES" sz="1350">
                <a:solidFill>
                  <a:srgbClr val="001D35"/>
                </a:solidFill>
                <a:highlight>
                  <a:srgbClr val="FFFFFF"/>
                </a:highlight>
                <a:latin typeface="Roboto"/>
                <a:ea typeface="Roboto"/>
                <a:cs typeface="Roboto"/>
                <a:sym typeface="Roboto"/>
              </a:rPr>
              <a:t> </a:t>
            </a:r>
            <a:endParaRPr sz="1700">
              <a:solidFill>
                <a:schemeClr val="dk2"/>
              </a:solidFill>
            </a:endParaRPr>
          </a:p>
          <a:p>
            <a:pPr marL="457200" lvl="0" indent="-336550" algn="l" rtl="0">
              <a:lnSpc>
                <a:spcPct val="115000"/>
              </a:lnSpc>
              <a:spcBef>
                <a:spcPts val="0"/>
              </a:spcBef>
              <a:spcAft>
                <a:spcPts val="0"/>
              </a:spcAft>
              <a:buClr>
                <a:schemeClr val="dk2"/>
              </a:buClr>
              <a:buSzPts val="1700"/>
              <a:buChar char="●"/>
            </a:pPr>
            <a:r>
              <a:rPr lang="ca-ES" sz="1700">
                <a:solidFill>
                  <a:schemeClr val="dk2"/>
                </a:solidFill>
              </a:rPr>
              <a:t>Our company group includes all the waste management activities to </a:t>
            </a:r>
            <a:r>
              <a:rPr lang="ca-ES" sz="1700" b="1">
                <a:solidFill>
                  <a:schemeClr val="dk2"/>
                </a:solidFill>
              </a:rPr>
              <a:t>achieve circular economy standards</a:t>
            </a:r>
            <a:r>
              <a:rPr lang="ca-ES" sz="1700">
                <a:solidFill>
                  <a:schemeClr val="dk2"/>
                </a:solidFill>
              </a:rPr>
              <a:t>:</a:t>
            </a:r>
            <a:endParaRPr sz="1700">
              <a:solidFill>
                <a:schemeClr val="dk2"/>
              </a:solidFill>
            </a:endParaRPr>
          </a:p>
          <a:p>
            <a:pPr marL="914400" lvl="1" indent="-336550" algn="l" rtl="0">
              <a:lnSpc>
                <a:spcPct val="115000"/>
              </a:lnSpc>
              <a:spcBef>
                <a:spcPts val="0"/>
              </a:spcBef>
              <a:spcAft>
                <a:spcPts val="0"/>
              </a:spcAft>
              <a:buClr>
                <a:schemeClr val="dk2"/>
              </a:buClr>
              <a:buSzPts val="1700"/>
              <a:buChar char="○"/>
            </a:pPr>
            <a:r>
              <a:rPr lang="ca-ES" sz="1700">
                <a:solidFill>
                  <a:schemeClr val="dk2"/>
                </a:solidFill>
              </a:rPr>
              <a:t>DOOR TO DOOR collection of municipal WASTE (6 different streams)		</a:t>
            </a:r>
            <a:endParaRPr sz="1700">
              <a:solidFill>
                <a:schemeClr val="dk2"/>
              </a:solidFill>
            </a:endParaRPr>
          </a:p>
          <a:p>
            <a:pPr marL="914400" lvl="1" indent="-336550" algn="l" rtl="0">
              <a:lnSpc>
                <a:spcPct val="115000"/>
              </a:lnSpc>
              <a:spcBef>
                <a:spcPts val="0"/>
              </a:spcBef>
              <a:spcAft>
                <a:spcPts val="0"/>
              </a:spcAft>
              <a:buClr>
                <a:schemeClr val="dk2"/>
              </a:buClr>
              <a:buSzPts val="1700"/>
              <a:buChar char="○"/>
            </a:pPr>
            <a:r>
              <a:rPr lang="ca-ES" sz="1700">
                <a:solidFill>
                  <a:schemeClr val="dk2"/>
                </a:solidFill>
              </a:rPr>
              <a:t>transfer and sorting plants </a:t>
            </a:r>
            <a:endParaRPr sz="1700">
              <a:solidFill>
                <a:schemeClr val="dk2"/>
              </a:solidFill>
            </a:endParaRPr>
          </a:p>
          <a:p>
            <a:pPr marL="914400" lvl="1" indent="-336550" algn="l" rtl="0">
              <a:lnSpc>
                <a:spcPct val="115000"/>
              </a:lnSpc>
              <a:spcBef>
                <a:spcPts val="0"/>
              </a:spcBef>
              <a:spcAft>
                <a:spcPts val="0"/>
              </a:spcAft>
              <a:buClr>
                <a:schemeClr val="dk2"/>
              </a:buClr>
              <a:buSzPts val="1700"/>
              <a:buChar char="○"/>
            </a:pPr>
            <a:r>
              <a:rPr lang="ca-ES" sz="1700">
                <a:solidFill>
                  <a:schemeClr val="dk2"/>
                </a:solidFill>
              </a:rPr>
              <a:t>MBT plants</a:t>
            </a:r>
            <a:endParaRPr sz="1700">
              <a:solidFill>
                <a:schemeClr val="dk2"/>
              </a:solidFill>
            </a:endParaRPr>
          </a:p>
          <a:p>
            <a:pPr marL="914400" lvl="1" indent="-336550" algn="l" rtl="0">
              <a:lnSpc>
                <a:spcPct val="115000"/>
              </a:lnSpc>
              <a:spcBef>
                <a:spcPts val="0"/>
              </a:spcBef>
              <a:spcAft>
                <a:spcPts val="0"/>
              </a:spcAft>
              <a:buClr>
                <a:schemeClr val="dk2"/>
              </a:buClr>
              <a:buSzPts val="1700"/>
              <a:buChar char="○"/>
            </a:pPr>
            <a:r>
              <a:rPr lang="ca-ES" sz="1700">
                <a:solidFill>
                  <a:schemeClr val="dk2"/>
                </a:solidFill>
              </a:rPr>
              <a:t>landfill </a:t>
            </a:r>
            <a:endParaRPr sz="1700">
              <a:solidFill>
                <a:schemeClr val="dk2"/>
              </a:solidFill>
            </a:endParaRPr>
          </a:p>
          <a:p>
            <a:pPr marL="914400" lvl="1" indent="-336550" algn="l" rtl="0">
              <a:lnSpc>
                <a:spcPct val="115000"/>
              </a:lnSpc>
              <a:spcBef>
                <a:spcPts val="0"/>
              </a:spcBef>
              <a:spcAft>
                <a:spcPts val="0"/>
              </a:spcAft>
              <a:buClr>
                <a:schemeClr val="dk2"/>
              </a:buClr>
              <a:buSzPts val="1700"/>
              <a:buChar char="○"/>
            </a:pPr>
            <a:r>
              <a:rPr lang="ca-ES" sz="1700">
                <a:solidFill>
                  <a:schemeClr val="dk2"/>
                </a:solidFill>
              </a:rPr>
              <a:t>biogas station</a:t>
            </a:r>
            <a:endParaRPr sz="1700">
              <a:solidFill>
                <a:schemeClr val="dk2"/>
              </a:solidFill>
            </a:endParaRPr>
          </a:p>
          <a:p>
            <a:pPr marL="914400" lvl="1" indent="-336550" algn="l" rtl="0">
              <a:lnSpc>
                <a:spcPct val="115000"/>
              </a:lnSpc>
              <a:spcBef>
                <a:spcPts val="0"/>
              </a:spcBef>
              <a:spcAft>
                <a:spcPts val="0"/>
              </a:spcAft>
              <a:buClr>
                <a:schemeClr val="dk2"/>
              </a:buClr>
              <a:buSzPts val="1700"/>
              <a:buChar char="○"/>
            </a:pPr>
            <a:r>
              <a:rPr lang="ca-ES" sz="1700">
                <a:solidFill>
                  <a:schemeClr val="dk2"/>
                </a:solidFill>
              </a:rPr>
              <a:t>compost stations</a:t>
            </a:r>
            <a:endParaRPr sz="1700">
              <a:solidFill>
                <a:schemeClr val="dk2"/>
              </a:solidFill>
            </a:endParaRPr>
          </a:p>
          <a:p>
            <a:pPr marL="914400" lvl="1" indent="-336550" algn="l" rtl="0">
              <a:lnSpc>
                <a:spcPct val="115000"/>
              </a:lnSpc>
              <a:spcBef>
                <a:spcPts val="0"/>
              </a:spcBef>
              <a:spcAft>
                <a:spcPts val="0"/>
              </a:spcAft>
              <a:buClr>
                <a:schemeClr val="dk2"/>
              </a:buClr>
              <a:buSzPts val="1700"/>
              <a:buChar char="○"/>
            </a:pPr>
            <a:r>
              <a:rPr lang="ca-ES" sz="1700">
                <a:solidFill>
                  <a:schemeClr val="dk2"/>
                </a:solidFill>
              </a:rPr>
              <a:t>LDPE,PP,HDPE plastic recycle factory</a:t>
            </a:r>
            <a:endParaRPr sz="1700">
              <a:solidFill>
                <a:schemeClr val="dk2"/>
              </a:solidFill>
            </a:endParaRPr>
          </a:p>
          <a:p>
            <a:pPr marL="457200" lvl="0" indent="0" algn="l" rtl="0">
              <a:lnSpc>
                <a:spcPct val="115000"/>
              </a:lnSpc>
              <a:spcBef>
                <a:spcPts val="1200"/>
              </a:spcBef>
              <a:spcAft>
                <a:spcPts val="1200"/>
              </a:spcAft>
              <a:buNone/>
            </a:pPr>
            <a:endParaRPr sz="1700">
              <a:solidFill>
                <a:schemeClr val="dk2"/>
              </a:solidFill>
            </a:endParaRPr>
          </a:p>
        </p:txBody>
      </p:sp>
      <p:sp>
        <p:nvSpPr>
          <p:cNvPr id="98" name="Google Shape;98;p14"/>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pic>
        <p:nvPicPr>
          <p:cNvPr id="99" name="Google Shape;99;p14"/>
          <p:cNvPicPr preferRelativeResize="0"/>
          <p:nvPr/>
        </p:nvPicPr>
        <p:blipFill>
          <a:blip r:embed="rId3">
            <a:alphaModFix/>
          </a:blip>
          <a:stretch>
            <a:fillRect/>
          </a:stretch>
        </p:blipFill>
        <p:spPr>
          <a:xfrm>
            <a:off x="5308681" y="3644900"/>
            <a:ext cx="5000975" cy="20516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03"/>
        <p:cNvGrpSpPr/>
        <p:nvPr/>
      </p:nvGrpSpPr>
      <p:grpSpPr>
        <a:xfrm>
          <a:off x="0" y="0"/>
          <a:ext cx="0" cy="0"/>
          <a:chOff x="0" y="0"/>
          <a:chExt cx="0" cy="0"/>
        </a:xfrm>
      </p:grpSpPr>
      <p:sp>
        <p:nvSpPr>
          <p:cNvPr id="104" name="Google Shape;104;p15"/>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pic>
        <p:nvPicPr>
          <p:cNvPr id="105" name="Google Shape;105;p15"/>
          <p:cNvPicPr preferRelativeResize="0"/>
          <p:nvPr/>
        </p:nvPicPr>
        <p:blipFill>
          <a:blip r:embed="rId3">
            <a:alphaModFix/>
          </a:blip>
          <a:stretch>
            <a:fillRect/>
          </a:stretch>
        </p:blipFill>
        <p:spPr>
          <a:xfrm>
            <a:off x="4496388" y="3740900"/>
            <a:ext cx="3199227" cy="2399426"/>
          </a:xfrm>
          <a:prstGeom prst="rect">
            <a:avLst/>
          </a:prstGeom>
          <a:noFill/>
          <a:ln>
            <a:noFill/>
          </a:ln>
        </p:spPr>
      </p:pic>
      <p:pic>
        <p:nvPicPr>
          <p:cNvPr id="106" name="Google Shape;106;p15"/>
          <p:cNvPicPr preferRelativeResize="0"/>
          <p:nvPr/>
        </p:nvPicPr>
        <p:blipFill>
          <a:blip r:embed="rId4">
            <a:alphaModFix/>
          </a:blip>
          <a:stretch>
            <a:fillRect/>
          </a:stretch>
        </p:blipFill>
        <p:spPr>
          <a:xfrm>
            <a:off x="365050" y="378325"/>
            <a:ext cx="3199224" cy="2399421"/>
          </a:xfrm>
          <a:prstGeom prst="rect">
            <a:avLst/>
          </a:prstGeom>
          <a:noFill/>
          <a:ln>
            <a:noFill/>
          </a:ln>
        </p:spPr>
      </p:pic>
      <p:pic>
        <p:nvPicPr>
          <p:cNvPr id="107" name="Google Shape;107;p15"/>
          <p:cNvPicPr preferRelativeResize="0"/>
          <p:nvPr/>
        </p:nvPicPr>
        <p:blipFill>
          <a:blip r:embed="rId5">
            <a:alphaModFix/>
          </a:blip>
          <a:stretch>
            <a:fillRect/>
          </a:stretch>
        </p:blipFill>
        <p:spPr>
          <a:xfrm>
            <a:off x="165675" y="3342200"/>
            <a:ext cx="4060752" cy="2279924"/>
          </a:xfrm>
          <a:prstGeom prst="rect">
            <a:avLst/>
          </a:prstGeom>
          <a:noFill/>
          <a:ln>
            <a:noFill/>
          </a:ln>
        </p:spPr>
      </p:pic>
      <p:pic>
        <p:nvPicPr>
          <p:cNvPr id="108" name="Google Shape;108;p15"/>
          <p:cNvPicPr preferRelativeResize="0"/>
          <p:nvPr/>
        </p:nvPicPr>
        <p:blipFill>
          <a:blip r:embed="rId6">
            <a:alphaModFix/>
          </a:blip>
          <a:stretch>
            <a:fillRect/>
          </a:stretch>
        </p:blipFill>
        <p:spPr>
          <a:xfrm>
            <a:off x="7519625" y="843500"/>
            <a:ext cx="3910373" cy="2199574"/>
          </a:xfrm>
          <a:prstGeom prst="rect">
            <a:avLst/>
          </a:prstGeom>
          <a:noFill/>
          <a:ln>
            <a:noFill/>
          </a:ln>
        </p:spPr>
      </p:pic>
      <p:pic>
        <p:nvPicPr>
          <p:cNvPr id="109" name="Google Shape;109;p15"/>
          <p:cNvPicPr preferRelativeResize="0"/>
          <p:nvPr/>
        </p:nvPicPr>
        <p:blipFill>
          <a:blip r:embed="rId7">
            <a:alphaModFix/>
          </a:blip>
          <a:stretch>
            <a:fillRect/>
          </a:stretch>
        </p:blipFill>
        <p:spPr>
          <a:xfrm>
            <a:off x="7965600" y="4408859"/>
            <a:ext cx="3887976" cy="2186987"/>
          </a:xfrm>
          <a:prstGeom prst="rect">
            <a:avLst/>
          </a:prstGeom>
          <a:noFill/>
          <a:ln>
            <a:noFill/>
          </a:ln>
        </p:spPr>
      </p:pic>
      <p:pic>
        <p:nvPicPr>
          <p:cNvPr id="110" name="Google Shape;110;p15"/>
          <p:cNvPicPr preferRelativeResize="0"/>
          <p:nvPr/>
        </p:nvPicPr>
        <p:blipFill>
          <a:blip r:embed="rId8">
            <a:alphaModFix/>
          </a:blip>
          <a:stretch>
            <a:fillRect/>
          </a:stretch>
        </p:blipFill>
        <p:spPr>
          <a:xfrm>
            <a:off x="3716674" y="551325"/>
            <a:ext cx="3650550" cy="205343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14"/>
        <p:cNvGrpSpPr/>
        <p:nvPr/>
      </p:nvGrpSpPr>
      <p:grpSpPr>
        <a:xfrm>
          <a:off x="0" y="0"/>
          <a:ext cx="0" cy="0"/>
          <a:chOff x="0" y="0"/>
          <a:chExt cx="0" cy="0"/>
        </a:xfrm>
      </p:grpSpPr>
      <p:sp>
        <p:nvSpPr>
          <p:cNvPr id="115" name="Google Shape;115;p16"/>
          <p:cNvSpPr txBox="1">
            <a:spLocks noGrp="1"/>
          </p:cNvSpPr>
          <p:nvPr>
            <p:ph type="body" idx="1"/>
          </p:nvPr>
        </p:nvSpPr>
        <p:spPr>
          <a:xfrm>
            <a:off x="838200" y="617700"/>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b="1">
              <a:solidFill>
                <a:schemeClr val="dk2"/>
              </a:solidFill>
            </a:endParaRPr>
          </a:p>
          <a:p>
            <a:pPr marL="0" lvl="0" indent="0" algn="l" rtl="0">
              <a:spcBef>
                <a:spcPts val="1000"/>
              </a:spcBef>
              <a:spcAft>
                <a:spcPts val="0"/>
              </a:spcAft>
              <a:buNone/>
            </a:pPr>
            <a:r>
              <a:rPr lang="ca-ES" b="1">
                <a:solidFill>
                  <a:schemeClr val="dk2"/>
                </a:solidFill>
              </a:rPr>
              <a:t>Several kinds of partnership with the authorities - </a:t>
            </a:r>
            <a:endParaRPr b="1">
              <a:solidFill>
                <a:schemeClr val="dk2"/>
              </a:solidFill>
            </a:endParaRPr>
          </a:p>
          <a:p>
            <a:pPr marL="0" lvl="0" indent="0" algn="l" rtl="0">
              <a:spcBef>
                <a:spcPts val="1000"/>
              </a:spcBef>
              <a:spcAft>
                <a:spcPts val="0"/>
              </a:spcAft>
              <a:buNone/>
            </a:pPr>
            <a:r>
              <a:rPr lang="ca-ES" b="1">
                <a:solidFill>
                  <a:schemeClr val="dk2"/>
                </a:solidFill>
              </a:rPr>
              <a:t>in our portfolio:</a:t>
            </a:r>
            <a:endParaRPr b="1">
              <a:solidFill>
                <a:schemeClr val="dk2"/>
              </a:solidFill>
            </a:endParaRPr>
          </a:p>
          <a:p>
            <a:pPr marL="0" lvl="0" indent="0" algn="l" rtl="0">
              <a:spcBef>
                <a:spcPts val="1000"/>
              </a:spcBef>
              <a:spcAft>
                <a:spcPts val="0"/>
              </a:spcAft>
              <a:buNone/>
            </a:pPr>
            <a:endParaRPr>
              <a:solidFill>
                <a:schemeClr val="dk2"/>
              </a:solidFill>
            </a:endParaRPr>
          </a:p>
          <a:p>
            <a:pPr marL="457200" lvl="0" indent="-342900" algn="l" rtl="0">
              <a:lnSpc>
                <a:spcPct val="150000"/>
              </a:lnSpc>
              <a:spcBef>
                <a:spcPts val="1000"/>
              </a:spcBef>
              <a:spcAft>
                <a:spcPts val="0"/>
              </a:spcAft>
              <a:buClr>
                <a:schemeClr val="dk2"/>
              </a:buClr>
              <a:buSzPts val="1800"/>
              <a:buChar char="•"/>
            </a:pPr>
            <a:r>
              <a:rPr lang="ca-ES" sz="2000">
                <a:solidFill>
                  <a:schemeClr val="dk2"/>
                </a:solidFill>
              </a:rPr>
              <a:t>PPP contract - DBO project for 20 years</a:t>
            </a:r>
            <a:endParaRPr sz="2000">
              <a:solidFill>
                <a:schemeClr val="dk2"/>
              </a:solidFill>
            </a:endParaRPr>
          </a:p>
          <a:p>
            <a:pPr marL="457200" lvl="0" indent="-355600" algn="l" rtl="0">
              <a:lnSpc>
                <a:spcPct val="150000"/>
              </a:lnSpc>
              <a:spcBef>
                <a:spcPts val="0"/>
              </a:spcBef>
              <a:spcAft>
                <a:spcPts val="0"/>
              </a:spcAft>
              <a:buClr>
                <a:schemeClr val="dk2"/>
              </a:buClr>
              <a:buSzPts val="2000"/>
              <a:buChar char="•"/>
            </a:pPr>
            <a:r>
              <a:rPr lang="ca-ES" sz="2000">
                <a:solidFill>
                  <a:schemeClr val="dk2"/>
                </a:solidFill>
              </a:rPr>
              <a:t>direct delegation - for smaller size of projects</a:t>
            </a:r>
            <a:endParaRPr sz="2000">
              <a:solidFill>
                <a:schemeClr val="dk2"/>
              </a:solidFill>
            </a:endParaRPr>
          </a:p>
          <a:p>
            <a:pPr marL="457200" lvl="0" indent="-355600" algn="l" rtl="0">
              <a:lnSpc>
                <a:spcPct val="150000"/>
              </a:lnSpc>
              <a:spcBef>
                <a:spcPts val="0"/>
              </a:spcBef>
              <a:spcAft>
                <a:spcPts val="0"/>
              </a:spcAft>
              <a:buClr>
                <a:schemeClr val="dk2"/>
              </a:buClr>
              <a:buSzPts val="2000"/>
              <a:buChar char="•"/>
            </a:pPr>
            <a:r>
              <a:rPr lang="ca-ES" sz="2000">
                <a:solidFill>
                  <a:schemeClr val="dk2"/>
                </a:solidFill>
              </a:rPr>
              <a:t>public procurement - the most used way to contract public services - a method full of difficulties that also takes too much time</a:t>
            </a:r>
            <a:endParaRPr sz="2000">
              <a:solidFill>
                <a:schemeClr val="dk2"/>
              </a:solidFill>
            </a:endParaRPr>
          </a:p>
        </p:txBody>
      </p:sp>
      <p:sp>
        <p:nvSpPr>
          <p:cNvPr id="116" name="Google Shape;116;p16"/>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20"/>
        <p:cNvGrpSpPr/>
        <p:nvPr/>
      </p:nvGrpSpPr>
      <p:grpSpPr>
        <a:xfrm>
          <a:off x="0" y="0"/>
          <a:ext cx="0" cy="0"/>
          <a:chOff x="0" y="0"/>
          <a:chExt cx="0" cy="0"/>
        </a:xfrm>
      </p:grpSpPr>
      <p:pic>
        <p:nvPicPr>
          <p:cNvPr id="121" name="Google Shape;121;p17"/>
          <p:cNvPicPr preferRelativeResize="0"/>
          <p:nvPr/>
        </p:nvPicPr>
        <p:blipFill>
          <a:blip r:embed="rId3">
            <a:alphaModFix/>
          </a:blip>
          <a:stretch>
            <a:fillRect/>
          </a:stretch>
        </p:blipFill>
        <p:spPr>
          <a:xfrm>
            <a:off x="4378134" y="2403300"/>
            <a:ext cx="7653715" cy="4305201"/>
          </a:xfrm>
          <a:prstGeom prst="rect">
            <a:avLst/>
          </a:prstGeom>
          <a:noFill/>
          <a:ln>
            <a:noFill/>
          </a:ln>
        </p:spPr>
      </p:pic>
      <p:sp>
        <p:nvSpPr>
          <p:cNvPr id="122" name="Google Shape;122;p17"/>
          <p:cNvSpPr txBox="1"/>
          <p:nvPr/>
        </p:nvSpPr>
        <p:spPr>
          <a:xfrm>
            <a:off x="261200" y="617700"/>
            <a:ext cx="11385600" cy="1785600"/>
          </a:xfrm>
          <a:prstGeom prst="rect">
            <a:avLst/>
          </a:prstGeom>
          <a:noFill/>
          <a:ln>
            <a:noFill/>
          </a:ln>
        </p:spPr>
        <p:txBody>
          <a:bodyPr spcFirstLastPara="1" wrap="square" lIns="91425" tIns="91425" rIns="91425" bIns="91425" anchor="t" anchorCtr="0">
            <a:spAutoFit/>
          </a:bodyPr>
          <a:lstStyle/>
          <a:p>
            <a:pPr marL="457200" lvl="0" indent="0" algn="l" rtl="0">
              <a:lnSpc>
                <a:spcPct val="150000"/>
              </a:lnSpc>
              <a:spcBef>
                <a:spcPts val="1200"/>
              </a:spcBef>
              <a:spcAft>
                <a:spcPts val="0"/>
              </a:spcAft>
              <a:buNone/>
            </a:pPr>
            <a:r>
              <a:rPr lang="ca-ES" sz="2000" b="1">
                <a:solidFill>
                  <a:schemeClr val="dk2"/>
                </a:solidFill>
              </a:rPr>
              <a:t>2. Current situation of municipal waste management in Romania:</a:t>
            </a:r>
            <a:r>
              <a:rPr lang="ca-ES" sz="1800" b="1">
                <a:solidFill>
                  <a:schemeClr val="dk2"/>
                </a:solidFill>
              </a:rPr>
              <a:t> </a:t>
            </a:r>
            <a:endParaRPr sz="1800" b="1">
              <a:solidFill>
                <a:schemeClr val="dk2"/>
              </a:solidFill>
            </a:endParaRPr>
          </a:p>
          <a:p>
            <a:pPr marL="914400" lvl="1" indent="-330200" algn="l" rtl="0">
              <a:lnSpc>
                <a:spcPct val="150000"/>
              </a:lnSpc>
              <a:spcBef>
                <a:spcPts val="1200"/>
              </a:spcBef>
              <a:spcAft>
                <a:spcPts val="0"/>
              </a:spcAft>
              <a:buClr>
                <a:schemeClr val="dk2"/>
              </a:buClr>
              <a:buSzPts val="1600"/>
              <a:buChar char="○"/>
            </a:pPr>
            <a:r>
              <a:rPr lang="ca-ES" sz="1600">
                <a:solidFill>
                  <a:schemeClr val="dk2"/>
                </a:solidFill>
              </a:rPr>
              <a:t>Cooperation between municipalities and private operators.</a:t>
            </a:r>
            <a:endParaRPr sz="1600">
              <a:solidFill>
                <a:schemeClr val="dk2"/>
              </a:solidFill>
            </a:endParaRPr>
          </a:p>
          <a:p>
            <a:pPr marL="914400" lvl="1" indent="-330200" algn="l" rtl="0">
              <a:lnSpc>
                <a:spcPct val="150000"/>
              </a:lnSpc>
              <a:spcBef>
                <a:spcPts val="0"/>
              </a:spcBef>
              <a:spcAft>
                <a:spcPts val="0"/>
              </a:spcAft>
              <a:buClr>
                <a:schemeClr val="dk2"/>
              </a:buClr>
              <a:buSzPts val="1600"/>
              <a:buChar char="○"/>
            </a:pPr>
            <a:r>
              <a:rPr lang="ca-ES" sz="1600">
                <a:solidFill>
                  <a:schemeClr val="dk2"/>
                </a:solidFill>
              </a:rPr>
              <a:t>Main challenges: low separate collection rate, landfill dependency, financial difficulties on the side of both the population and municipalities.</a:t>
            </a:r>
            <a:endParaRPr sz="2900">
              <a:solidFill>
                <a:schemeClr val="dk2"/>
              </a:solidFill>
            </a:endParaRPr>
          </a:p>
        </p:txBody>
      </p:sp>
      <p:sp>
        <p:nvSpPr>
          <p:cNvPr id="123" name="Google Shape;123;p17"/>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sp>
        <p:nvSpPr>
          <p:cNvPr id="124" name="Google Shape;124;p17"/>
          <p:cNvSpPr txBox="1"/>
          <p:nvPr/>
        </p:nvSpPr>
        <p:spPr>
          <a:xfrm>
            <a:off x="261200" y="2403300"/>
            <a:ext cx="4116900" cy="3694200"/>
          </a:xfrm>
          <a:prstGeom prst="rect">
            <a:avLst/>
          </a:prstGeom>
          <a:noFill/>
          <a:ln>
            <a:noFill/>
          </a:ln>
        </p:spPr>
        <p:txBody>
          <a:bodyPr spcFirstLastPara="1" wrap="square" lIns="91425" tIns="91425" rIns="91425" bIns="91425" anchor="t" anchorCtr="0">
            <a:spAutoFit/>
          </a:bodyPr>
          <a:lstStyle/>
          <a:p>
            <a:pPr marL="914400" lvl="1" indent="-330200" algn="l" rtl="0">
              <a:lnSpc>
                <a:spcPct val="150000"/>
              </a:lnSpc>
              <a:spcBef>
                <a:spcPts val="1200"/>
              </a:spcBef>
              <a:spcAft>
                <a:spcPts val="0"/>
              </a:spcAft>
              <a:buClr>
                <a:schemeClr val="dk2"/>
              </a:buClr>
              <a:buSzPts val="1600"/>
              <a:buChar char="○"/>
            </a:pPr>
            <a:r>
              <a:rPr lang="ca-ES" sz="1600">
                <a:solidFill>
                  <a:schemeClr val="dk2"/>
                </a:solidFill>
              </a:rPr>
              <a:t>Lack of professional expertise within local governments, which makes cooperation with private service providers difficult.</a:t>
            </a:r>
            <a:endParaRPr sz="1600">
              <a:solidFill>
                <a:schemeClr val="dk2"/>
              </a:solidFill>
            </a:endParaRPr>
          </a:p>
          <a:p>
            <a:pPr marL="0" lvl="0" indent="0" algn="l" rtl="0">
              <a:lnSpc>
                <a:spcPct val="150000"/>
              </a:lnSpc>
              <a:spcBef>
                <a:spcPts val="1200"/>
              </a:spcBef>
              <a:spcAft>
                <a:spcPts val="0"/>
              </a:spcAft>
              <a:buNone/>
            </a:pPr>
            <a:r>
              <a:rPr lang="ca-ES" sz="1600" b="1">
                <a:solidFill>
                  <a:schemeClr val="dk2"/>
                </a:solidFill>
              </a:rPr>
              <a:t>BUT </a:t>
            </a:r>
            <a:r>
              <a:rPr lang="ca-ES" sz="1600">
                <a:solidFill>
                  <a:schemeClr val="dk2"/>
                </a:solidFill>
              </a:rPr>
              <a:t>- as a Best Practices (as exceptions)</a:t>
            </a:r>
            <a:endParaRPr sz="1600">
              <a:solidFill>
                <a:schemeClr val="dk2"/>
              </a:solidFill>
            </a:endParaRPr>
          </a:p>
          <a:p>
            <a:pPr marL="457200" lvl="0" indent="-330200" algn="l" rtl="0">
              <a:lnSpc>
                <a:spcPct val="150000"/>
              </a:lnSpc>
              <a:spcBef>
                <a:spcPts val="1200"/>
              </a:spcBef>
              <a:spcAft>
                <a:spcPts val="0"/>
              </a:spcAft>
              <a:buClr>
                <a:schemeClr val="dk2"/>
              </a:buClr>
              <a:buSzPts val="1600"/>
              <a:buChar char="●"/>
            </a:pPr>
            <a:r>
              <a:rPr lang="ca-ES" sz="1600">
                <a:solidFill>
                  <a:schemeClr val="dk2"/>
                </a:solidFill>
              </a:rPr>
              <a:t>The communes of Sălacea (3000 inh.) and Cociuba Mare (2700 inh.) record </a:t>
            </a:r>
            <a:r>
              <a:rPr lang="ca-ES" sz="1600" b="1">
                <a:solidFill>
                  <a:schemeClr val="dk2"/>
                </a:solidFill>
              </a:rPr>
              <a:t>75% on separate collection, </a:t>
            </a:r>
            <a:r>
              <a:rPr lang="ca-ES" sz="1600">
                <a:solidFill>
                  <a:schemeClr val="dk2"/>
                </a:solidFill>
              </a:rPr>
              <a:t>among the highest in Romania.</a:t>
            </a:r>
            <a:endParaRPr sz="16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28"/>
        <p:cNvGrpSpPr/>
        <p:nvPr/>
      </p:nvGrpSpPr>
      <p:grpSpPr>
        <a:xfrm>
          <a:off x="0" y="0"/>
          <a:ext cx="0" cy="0"/>
          <a:chOff x="0" y="0"/>
          <a:chExt cx="0" cy="0"/>
        </a:xfrm>
      </p:grpSpPr>
      <p:pic>
        <p:nvPicPr>
          <p:cNvPr id="129" name="Google Shape;129;p18"/>
          <p:cNvPicPr preferRelativeResize="0"/>
          <p:nvPr/>
        </p:nvPicPr>
        <p:blipFill>
          <a:blip r:embed="rId3">
            <a:alphaModFix/>
          </a:blip>
          <a:stretch>
            <a:fillRect/>
          </a:stretch>
        </p:blipFill>
        <p:spPr>
          <a:xfrm>
            <a:off x="1065350" y="640125"/>
            <a:ext cx="10061326" cy="6217876"/>
          </a:xfrm>
          <a:prstGeom prst="rect">
            <a:avLst/>
          </a:prstGeom>
          <a:noFill/>
          <a:ln>
            <a:noFill/>
          </a:ln>
        </p:spPr>
      </p:pic>
      <p:sp>
        <p:nvSpPr>
          <p:cNvPr id="130" name="Google Shape;130;p18"/>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34"/>
        <p:cNvGrpSpPr/>
        <p:nvPr/>
      </p:nvGrpSpPr>
      <p:grpSpPr>
        <a:xfrm>
          <a:off x="0" y="0"/>
          <a:ext cx="0" cy="0"/>
          <a:chOff x="0" y="0"/>
          <a:chExt cx="0" cy="0"/>
        </a:xfrm>
      </p:grpSpPr>
      <p:sp>
        <p:nvSpPr>
          <p:cNvPr id="135" name="Google Shape;135;p19"/>
          <p:cNvSpPr txBox="1"/>
          <p:nvPr/>
        </p:nvSpPr>
        <p:spPr>
          <a:xfrm>
            <a:off x="269850" y="660225"/>
            <a:ext cx="11652300" cy="1286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400"/>
              </a:spcAft>
              <a:buNone/>
            </a:pPr>
            <a:r>
              <a:rPr lang="ca-ES" sz="2400" b="1">
                <a:solidFill>
                  <a:schemeClr val="dk2"/>
                </a:solidFill>
              </a:rPr>
              <a:t>3. The situation of waste management in Romania before the introduction of the RetuRO (DRS) system (2023)</a:t>
            </a:r>
            <a:endParaRPr>
              <a:solidFill>
                <a:schemeClr val="dk2"/>
              </a:solidFill>
            </a:endParaRPr>
          </a:p>
        </p:txBody>
      </p:sp>
      <p:pic>
        <p:nvPicPr>
          <p:cNvPr id="136" name="Google Shape;136;p19"/>
          <p:cNvPicPr preferRelativeResize="0"/>
          <p:nvPr/>
        </p:nvPicPr>
        <p:blipFill>
          <a:blip r:embed="rId3">
            <a:alphaModFix/>
          </a:blip>
          <a:stretch>
            <a:fillRect/>
          </a:stretch>
        </p:blipFill>
        <p:spPr>
          <a:xfrm>
            <a:off x="3659329" y="1946325"/>
            <a:ext cx="8283645" cy="4692225"/>
          </a:xfrm>
          <a:prstGeom prst="rect">
            <a:avLst/>
          </a:prstGeom>
          <a:noFill/>
          <a:ln>
            <a:noFill/>
          </a:ln>
        </p:spPr>
      </p:pic>
      <p:sp>
        <p:nvSpPr>
          <p:cNvPr id="137" name="Google Shape;137;p19"/>
          <p:cNvSpPr txBox="1"/>
          <p:nvPr/>
        </p:nvSpPr>
        <p:spPr>
          <a:xfrm>
            <a:off x="269850" y="1946325"/>
            <a:ext cx="3389400" cy="3955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ca-ES" sz="1800">
                <a:solidFill>
                  <a:schemeClr val="dk2"/>
                </a:solidFill>
              </a:rPr>
              <a:t>In Romania there are recycling facilities for different types of materials. </a:t>
            </a:r>
            <a:endParaRPr sz="1800">
              <a:solidFill>
                <a:schemeClr val="dk2"/>
              </a:solidFill>
            </a:endParaRPr>
          </a:p>
          <a:p>
            <a:pPr marL="0" lvl="0" indent="0" algn="l" rtl="0">
              <a:lnSpc>
                <a:spcPct val="115000"/>
              </a:lnSpc>
              <a:spcBef>
                <a:spcPts val="1200"/>
              </a:spcBef>
              <a:spcAft>
                <a:spcPts val="0"/>
              </a:spcAft>
              <a:buNone/>
            </a:pPr>
            <a:r>
              <a:rPr lang="ca-ES" sz="1800">
                <a:solidFill>
                  <a:schemeClr val="dk2"/>
                </a:solidFill>
              </a:rPr>
              <a:t>However, the separate waste collection rate is still very low - only </a:t>
            </a:r>
            <a:r>
              <a:rPr lang="ca-ES" sz="1800" b="1">
                <a:solidFill>
                  <a:schemeClr val="dk2"/>
                </a:solidFill>
              </a:rPr>
              <a:t>12.3% in 2022</a:t>
            </a:r>
            <a:r>
              <a:rPr lang="ca-ES" sz="1800">
                <a:solidFill>
                  <a:schemeClr val="dk2"/>
                </a:solidFill>
              </a:rPr>
              <a:t> - according to Eurostat. </a:t>
            </a:r>
            <a:endParaRPr sz="1800">
              <a:solidFill>
                <a:schemeClr val="dk2"/>
              </a:solidFill>
            </a:endParaRPr>
          </a:p>
          <a:p>
            <a:pPr marL="0" lvl="0" indent="0" algn="l" rtl="0">
              <a:lnSpc>
                <a:spcPct val="115000"/>
              </a:lnSpc>
              <a:spcBef>
                <a:spcPts val="1200"/>
              </a:spcBef>
              <a:spcAft>
                <a:spcPts val="1200"/>
              </a:spcAft>
              <a:buNone/>
            </a:pPr>
            <a:r>
              <a:rPr lang="ca-ES" sz="1800">
                <a:solidFill>
                  <a:schemeClr val="dk2"/>
                </a:solidFill>
              </a:rPr>
              <a:t>With this share, Romania ranked at the end of the line in the EU on municipal waste recycling.</a:t>
            </a:r>
            <a:endParaRPr sz="2800">
              <a:solidFill>
                <a:schemeClr val="dk2"/>
              </a:solidFill>
            </a:endParaRPr>
          </a:p>
        </p:txBody>
      </p:sp>
      <p:sp>
        <p:nvSpPr>
          <p:cNvPr id="138" name="Google Shape;138;p19"/>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42"/>
        <p:cNvGrpSpPr/>
        <p:nvPr/>
      </p:nvGrpSpPr>
      <p:grpSpPr>
        <a:xfrm>
          <a:off x="0" y="0"/>
          <a:ext cx="0" cy="0"/>
          <a:chOff x="0" y="0"/>
          <a:chExt cx="0" cy="0"/>
        </a:xfrm>
      </p:grpSpPr>
      <p:sp>
        <p:nvSpPr>
          <p:cNvPr id="143" name="Google Shape;143;p20"/>
          <p:cNvSpPr txBox="1">
            <a:spLocks noGrp="1"/>
          </p:cNvSpPr>
          <p:nvPr>
            <p:ph type="body" idx="1"/>
          </p:nvPr>
        </p:nvSpPr>
        <p:spPr>
          <a:xfrm>
            <a:off x="327000" y="617700"/>
            <a:ext cx="11538000" cy="5995500"/>
          </a:xfrm>
          <a:prstGeom prst="rect">
            <a:avLst/>
          </a:prstGeom>
        </p:spPr>
        <p:txBody>
          <a:bodyPr spcFirstLastPara="1" wrap="square" lIns="91425" tIns="45700" rIns="91425" bIns="45700" anchor="t" anchorCtr="0">
            <a:normAutofit fontScale="85000" lnSpcReduction="20000"/>
          </a:bodyPr>
          <a:lstStyle/>
          <a:p>
            <a:pPr marL="0" lvl="0" indent="0" algn="l" rtl="0">
              <a:lnSpc>
                <a:spcPct val="150000"/>
              </a:lnSpc>
              <a:spcBef>
                <a:spcPts val="1800"/>
              </a:spcBef>
              <a:spcAft>
                <a:spcPts val="0"/>
              </a:spcAft>
              <a:buClr>
                <a:schemeClr val="dk1"/>
              </a:buClr>
              <a:buSzPct val="45833"/>
              <a:buFont typeface="Arial"/>
              <a:buNone/>
            </a:pPr>
            <a:r>
              <a:rPr lang="ca-ES" sz="2400" b="1">
                <a:solidFill>
                  <a:schemeClr val="dk2"/>
                </a:solidFill>
              </a:rPr>
              <a:t>4. Shared responsibility between stakeholders</a:t>
            </a:r>
            <a:endParaRPr sz="2400" b="1">
              <a:solidFill>
                <a:schemeClr val="dk2"/>
              </a:solidFill>
            </a:endParaRPr>
          </a:p>
          <a:p>
            <a:pPr marL="457200" lvl="0" indent="-325755" algn="l" rtl="0">
              <a:lnSpc>
                <a:spcPct val="150000"/>
              </a:lnSpc>
              <a:spcBef>
                <a:spcPts val="1200"/>
              </a:spcBef>
              <a:spcAft>
                <a:spcPts val="0"/>
              </a:spcAft>
              <a:buClr>
                <a:schemeClr val="dk2"/>
              </a:buClr>
              <a:buSzPct val="100000"/>
              <a:buChar char="●"/>
            </a:pPr>
            <a:r>
              <a:rPr lang="ca-ES" sz="1800" b="1">
                <a:solidFill>
                  <a:schemeClr val="dk2"/>
                </a:solidFill>
              </a:rPr>
              <a:t>Municipalities:</a:t>
            </a:r>
            <a:r>
              <a:rPr lang="ca-ES" sz="1800">
                <a:solidFill>
                  <a:schemeClr val="dk2"/>
                </a:solidFill>
              </a:rPr>
              <a:t> </a:t>
            </a:r>
            <a:endParaRPr sz="1800">
              <a:solidFill>
                <a:schemeClr val="dk2"/>
              </a:solidFill>
            </a:endParaRPr>
          </a:p>
          <a:p>
            <a:pPr marL="914400" lvl="1" indent="-325755" algn="l" rtl="0">
              <a:lnSpc>
                <a:spcPct val="150000"/>
              </a:lnSpc>
              <a:spcBef>
                <a:spcPts val="0"/>
              </a:spcBef>
              <a:spcAft>
                <a:spcPts val="0"/>
              </a:spcAft>
              <a:buClr>
                <a:schemeClr val="dk2"/>
              </a:buClr>
              <a:buSzPct val="100000"/>
              <a:buChar char="○"/>
            </a:pPr>
            <a:r>
              <a:rPr lang="ca-ES" sz="1800">
                <a:solidFill>
                  <a:schemeClr val="dk2"/>
                </a:solidFill>
              </a:rPr>
              <a:t>There exists </a:t>
            </a:r>
            <a:r>
              <a:rPr lang="ca-ES" sz="1800" b="1" u="sng">
                <a:solidFill>
                  <a:schemeClr val="dk2"/>
                </a:solidFill>
              </a:rPr>
              <a:t>many bottlenecks</a:t>
            </a:r>
            <a:r>
              <a:rPr lang="ca-ES" sz="1800">
                <a:solidFill>
                  <a:schemeClr val="dk2"/>
                </a:solidFill>
              </a:rPr>
              <a:t> and barriers that prevent packaging waste management from reaching its full potential. Acutely worrisome is the adoption of inadequate collection and implementation strategies especially among regions and municipalities  with less experience. The measures that have limited ability to reach high service coverage, participation levels, and quality of the output will not fully satisfy the Romanian objectives.</a:t>
            </a:r>
            <a:endParaRPr sz="1800">
              <a:solidFill>
                <a:schemeClr val="dk2"/>
              </a:solidFill>
            </a:endParaRPr>
          </a:p>
          <a:p>
            <a:pPr marL="914400" lvl="1" indent="-325755" algn="l" rtl="0">
              <a:lnSpc>
                <a:spcPct val="150000"/>
              </a:lnSpc>
              <a:spcBef>
                <a:spcPts val="0"/>
              </a:spcBef>
              <a:spcAft>
                <a:spcPts val="0"/>
              </a:spcAft>
              <a:buClr>
                <a:schemeClr val="dk2"/>
              </a:buClr>
              <a:buSzPct val="100000"/>
              <a:buChar char="○"/>
            </a:pPr>
            <a:r>
              <a:rPr lang="ca-ES" sz="1800">
                <a:solidFill>
                  <a:schemeClr val="dk2"/>
                </a:solidFill>
              </a:rPr>
              <a:t>regulation – not in practice, monitoring – missing completely, </a:t>
            </a:r>
            <a:endParaRPr sz="1800">
              <a:solidFill>
                <a:schemeClr val="dk2"/>
              </a:solidFill>
            </a:endParaRPr>
          </a:p>
          <a:p>
            <a:pPr marL="914400" lvl="1" indent="-325755" algn="l" rtl="0">
              <a:lnSpc>
                <a:spcPct val="150000"/>
              </a:lnSpc>
              <a:spcBef>
                <a:spcPts val="0"/>
              </a:spcBef>
              <a:spcAft>
                <a:spcPts val="0"/>
              </a:spcAft>
              <a:buClr>
                <a:schemeClr val="dk2"/>
              </a:buClr>
              <a:buSzPct val="100000"/>
              <a:buChar char="○"/>
            </a:pPr>
            <a:r>
              <a:rPr lang="ca-ES" sz="1800" b="1" u="sng">
                <a:solidFill>
                  <a:schemeClr val="dk2"/>
                </a:solidFill>
              </a:rPr>
              <a:t>Multitude of barriers plague the Romanian institutions</a:t>
            </a:r>
            <a:r>
              <a:rPr lang="ca-ES" sz="1800">
                <a:solidFill>
                  <a:schemeClr val="dk2"/>
                </a:solidFill>
              </a:rPr>
              <a:t> and stakeholders struggling to meet the RO targets for separate collection of recycling waste and the landfill targets, thereby precluding the closure of the packaging-waste cycle. Many barriers are interrelated and dispersed across Romanian municipalities, necessitating multiple transversal and vertical solutions to overcome them. </a:t>
            </a:r>
            <a:endParaRPr sz="1800">
              <a:solidFill>
                <a:schemeClr val="dk2"/>
              </a:solidFill>
            </a:endParaRPr>
          </a:p>
          <a:p>
            <a:pPr marL="457200" lvl="0" indent="-325755" algn="l" rtl="0">
              <a:lnSpc>
                <a:spcPct val="150000"/>
              </a:lnSpc>
              <a:spcBef>
                <a:spcPts val="0"/>
              </a:spcBef>
              <a:spcAft>
                <a:spcPts val="0"/>
              </a:spcAft>
              <a:buClr>
                <a:schemeClr val="dk2"/>
              </a:buClr>
              <a:buSzPct val="100000"/>
              <a:buChar char="●"/>
            </a:pPr>
            <a:r>
              <a:rPr lang="ca-ES" sz="1800" b="1">
                <a:solidFill>
                  <a:schemeClr val="dk2"/>
                </a:solidFill>
              </a:rPr>
              <a:t>Contractors:</a:t>
            </a:r>
            <a:r>
              <a:rPr lang="ca-ES" sz="1800">
                <a:solidFill>
                  <a:schemeClr val="dk2"/>
                </a:solidFill>
              </a:rPr>
              <a:t> can be either municipally owned or private companies; role in efficient operations, innovation, cost optimization - knowhow deficiency. </a:t>
            </a:r>
            <a:endParaRPr sz="1800">
              <a:solidFill>
                <a:schemeClr val="dk2"/>
              </a:solidFill>
            </a:endParaRPr>
          </a:p>
          <a:p>
            <a:pPr marL="457200" lvl="0" indent="-325755" algn="l" rtl="0">
              <a:lnSpc>
                <a:spcPct val="150000"/>
              </a:lnSpc>
              <a:spcBef>
                <a:spcPts val="0"/>
              </a:spcBef>
              <a:spcAft>
                <a:spcPts val="0"/>
              </a:spcAft>
              <a:buClr>
                <a:schemeClr val="dk2"/>
              </a:buClr>
              <a:buSzPct val="100000"/>
              <a:buChar char="●"/>
            </a:pPr>
            <a:r>
              <a:rPr lang="ca-ES" sz="1800" b="1">
                <a:solidFill>
                  <a:schemeClr val="dk2"/>
                </a:solidFill>
              </a:rPr>
              <a:t>Citizens:</a:t>
            </a:r>
            <a:r>
              <a:rPr lang="ca-ES" sz="1800">
                <a:solidFill>
                  <a:schemeClr val="dk2"/>
                </a:solidFill>
              </a:rPr>
              <a:t> </a:t>
            </a:r>
            <a:endParaRPr sz="1800">
              <a:solidFill>
                <a:schemeClr val="dk2"/>
              </a:solidFill>
            </a:endParaRPr>
          </a:p>
          <a:p>
            <a:pPr marL="914400" lvl="1" indent="-325755" algn="l" rtl="0">
              <a:lnSpc>
                <a:spcPct val="150000"/>
              </a:lnSpc>
              <a:spcBef>
                <a:spcPts val="0"/>
              </a:spcBef>
              <a:spcAft>
                <a:spcPts val="0"/>
              </a:spcAft>
              <a:buClr>
                <a:schemeClr val="dk2"/>
              </a:buClr>
              <a:buSzPct val="100000"/>
              <a:buChar char="○"/>
            </a:pPr>
            <a:r>
              <a:rPr lang="ca-ES" sz="1800">
                <a:solidFill>
                  <a:schemeClr val="dk2"/>
                </a:solidFill>
              </a:rPr>
              <a:t>participation in separate collection – a lot to work on, </a:t>
            </a:r>
            <a:endParaRPr sz="1800">
              <a:solidFill>
                <a:schemeClr val="dk2"/>
              </a:solidFill>
            </a:endParaRPr>
          </a:p>
          <a:p>
            <a:pPr marL="914400" lvl="1" indent="-325755" algn="l" rtl="0">
              <a:lnSpc>
                <a:spcPct val="150000"/>
              </a:lnSpc>
              <a:spcBef>
                <a:spcPts val="0"/>
              </a:spcBef>
              <a:spcAft>
                <a:spcPts val="0"/>
              </a:spcAft>
              <a:buClr>
                <a:schemeClr val="dk2"/>
              </a:buClr>
              <a:buSzPct val="100000"/>
              <a:buChar char="○"/>
            </a:pPr>
            <a:r>
              <a:rPr lang="ca-ES" sz="1800">
                <a:solidFill>
                  <a:schemeClr val="dk2"/>
                </a:solidFill>
              </a:rPr>
              <a:t>return of deposit containers – seems to work now, </a:t>
            </a:r>
            <a:endParaRPr sz="1800">
              <a:solidFill>
                <a:schemeClr val="dk2"/>
              </a:solidFill>
            </a:endParaRPr>
          </a:p>
          <a:p>
            <a:pPr marL="914400" lvl="1" indent="-325755" algn="l" rtl="0">
              <a:lnSpc>
                <a:spcPct val="150000"/>
              </a:lnSpc>
              <a:spcBef>
                <a:spcPts val="0"/>
              </a:spcBef>
              <a:spcAft>
                <a:spcPts val="0"/>
              </a:spcAft>
              <a:buClr>
                <a:schemeClr val="dk2"/>
              </a:buClr>
              <a:buSzPct val="100000"/>
              <a:buChar char="○"/>
            </a:pPr>
            <a:r>
              <a:rPr lang="ca-ES" sz="1800">
                <a:solidFill>
                  <a:schemeClr val="dk2"/>
                </a:solidFill>
              </a:rPr>
              <a:t>responsible behavior – a lot to work on.</a:t>
            </a:r>
            <a:endParaRPr sz="1800">
              <a:solidFill>
                <a:schemeClr val="dk2"/>
              </a:solidFill>
            </a:endParaRPr>
          </a:p>
          <a:p>
            <a:pPr marL="457200" lvl="0" indent="-325755" algn="l" rtl="0">
              <a:lnSpc>
                <a:spcPct val="150000"/>
              </a:lnSpc>
              <a:spcBef>
                <a:spcPts val="0"/>
              </a:spcBef>
              <a:spcAft>
                <a:spcPts val="0"/>
              </a:spcAft>
              <a:buClr>
                <a:schemeClr val="dk2"/>
              </a:buClr>
              <a:buSzPct val="100000"/>
              <a:buChar char="●"/>
            </a:pPr>
            <a:r>
              <a:rPr lang="ca-ES" sz="1800" b="1">
                <a:solidFill>
                  <a:schemeClr val="dk2"/>
                </a:solidFill>
              </a:rPr>
              <a:t>Good practices:</a:t>
            </a:r>
            <a:r>
              <a:rPr lang="ca-ES" sz="1800">
                <a:solidFill>
                  <a:schemeClr val="dk2"/>
                </a:solidFill>
              </a:rPr>
              <a:t> joint monitoring systems - thru door to door collection, transparency, financial incentive schemes.</a:t>
            </a:r>
            <a:endParaRPr sz="3500" b="1">
              <a:solidFill>
                <a:schemeClr val="dk2"/>
              </a:solidFill>
            </a:endParaRPr>
          </a:p>
        </p:txBody>
      </p:sp>
      <p:sp>
        <p:nvSpPr>
          <p:cNvPr id="144" name="Google Shape;144;p20"/>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48"/>
        <p:cNvGrpSpPr/>
        <p:nvPr/>
      </p:nvGrpSpPr>
      <p:grpSpPr>
        <a:xfrm>
          <a:off x="0" y="0"/>
          <a:ext cx="0" cy="0"/>
          <a:chOff x="0" y="0"/>
          <a:chExt cx="0" cy="0"/>
        </a:xfrm>
      </p:grpSpPr>
      <p:sp>
        <p:nvSpPr>
          <p:cNvPr id="149" name="Google Shape;149;p21"/>
          <p:cNvSpPr txBox="1">
            <a:spLocks noGrp="1"/>
          </p:cNvSpPr>
          <p:nvPr>
            <p:ph type="body" idx="1"/>
          </p:nvPr>
        </p:nvSpPr>
        <p:spPr>
          <a:xfrm>
            <a:off x="334800" y="883100"/>
            <a:ext cx="11522400" cy="5480700"/>
          </a:xfrm>
          <a:prstGeom prst="rect">
            <a:avLst/>
          </a:prstGeom>
        </p:spPr>
        <p:txBody>
          <a:bodyPr spcFirstLastPara="1" wrap="square" lIns="91425" tIns="45700" rIns="91425" bIns="45700" anchor="t" anchorCtr="0">
            <a:normAutofit lnSpcReduction="10000"/>
          </a:bodyPr>
          <a:lstStyle/>
          <a:p>
            <a:pPr marL="0" lvl="0" indent="0" algn="l" rtl="0">
              <a:lnSpc>
                <a:spcPct val="115000"/>
              </a:lnSpc>
              <a:spcBef>
                <a:spcPts val="1800"/>
              </a:spcBef>
              <a:spcAft>
                <a:spcPts val="0"/>
              </a:spcAft>
              <a:buClr>
                <a:schemeClr val="dk1"/>
              </a:buClr>
              <a:buSzPts val="1100"/>
              <a:buFont typeface="Arial"/>
              <a:buNone/>
            </a:pPr>
            <a:r>
              <a:rPr lang="ca-ES" sz="2400" b="1">
                <a:solidFill>
                  <a:schemeClr val="dk2"/>
                </a:solidFill>
              </a:rPr>
              <a:t>5. Impact of the “RetuRO” Deposit-Return System</a:t>
            </a:r>
            <a:endParaRPr sz="2400" b="1">
              <a:solidFill>
                <a:schemeClr val="dk2"/>
              </a:solidFill>
            </a:endParaRPr>
          </a:p>
          <a:p>
            <a:pPr marL="0" lvl="0" indent="0" algn="l" rtl="0">
              <a:lnSpc>
                <a:spcPct val="115000"/>
              </a:lnSpc>
              <a:spcBef>
                <a:spcPts val="1200"/>
              </a:spcBef>
              <a:spcAft>
                <a:spcPts val="0"/>
              </a:spcAft>
              <a:buClr>
                <a:schemeClr val="dk1"/>
              </a:buClr>
              <a:buSzPts val="1100"/>
              <a:buFont typeface="Arial"/>
              <a:buNone/>
            </a:pPr>
            <a:r>
              <a:rPr lang="ca-ES" sz="1800" b="1">
                <a:solidFill>
                  <a:schemeClr val="dk2"/>
                </a:solidFill>
              </a:rPr>
              <a:t>Overview:</a:t>
            </a:r>
            <a:r>
              <a:rPr lang="ca-ES" sz="1800">
                <a:solidFill>
                  <a:schemeClr val="dk2"/>
                </a:solidFill>
              </a:rPr>
              <a:t> introduction of a nationwide deposit-return system for PET,</a:t>
            </a:r>
            <a:endParaRPr sz="1800">
              <a:solidFill>
                <a:schemeClr val="dk2"/>
              </a:solidFill>
            </a:endParaRPr>
          </a:p>
          <a:p>
            <a:pPr marL="0" lvl="0" indent="0" algn="l" rtl="0">
              <a:lnSpc>
                <a:spcPct val="115000"/>
              </a:lnSpc>
              <a:spcBef>
                <a:spcPts val="1200"/>
              </a:spcBef>
              <a:spcAft>
                <a:spcPts val="0"/>
              </a:spcAft>
              <a:buClr>
                <a:schemeClr val="dk1"/>
              </a:buClr>
              <a:buSzPts val="1100"/>
              <a:buFont typeface="Arial"/>
              <a:buNone/>
            </a:pPr>
            <a:r>
              <a:rPr lang="ca-ES" sz="1800">
                <a:solidFill>
                  <a:schemeClr val="dk2"/>
                </a:solidFill>
              </a:rPr>
              <a:t> aluminum, and glass beverage containers.</a:t>
            </a:r>
            <a:endParaRPr sz="1800">
              <a:solidFill>
                <a:schemeClr val="dk2"/>
              </a:solidFill>
            </a:endParaRPr>
          </a:p>
          <a:p>
            <a:pPr marL="0" lvl="0" indent="0" algn="l" rtl="0">
              <a:lnSpc>
                <a:spcPct val="115000"/>
              </a:lnSpc>
              <a:spcBef>
                <a:spcPts val="1200"/>
              </a:spcBef>
              <a:spcAft>
                <a:spcPts val="0"/>
              </a:spcAft>
              <a:buClr>
                <a:schemeClr val="dk1"/>
              </a:buClr>
              <a:buSzPts val="1100"/>
              <a:buFont typeface="Arial"/>
              <a:buNone/>
            </a:pPr>
            <a:r>
              <a:rPr lang="ca-ES" sz="1800" b="1">
                <a:solidFill>
                  <a:schemeClr val="dk2"/>
                </a:solidFill>
              </a:rPr>
              <a:t>Positive impacts:</a:t>
            </a:r>
            <a:endParaRPr sz="1800" b="1">
              <a:solidFill>
                <a:schemeClr val="dk2"/>
              </a:solidFill>
            </a:endParaRPr>
          </a:p>
          <a:p>
            <a:pPr marL="457200" lvl="0" indent="-342900" algn="l" rtl="0">
              <a:lnSpc>
                <a:spcPct val="115000"/>
              </a:lnSpc>
              <a:spcBef>
                <a:spcPts val="1200"/>
              </a:spcBef>
              <a:spcAft>
                <a:spcPts val="0"/>
              </a:spcAft>
              <a:buClr>
                <a:schemeClr val="dk2"/>
              </a:buClr>
              <a:buSzPts val="1800"/>
              <a:buChar char="●"/>
            </a:pPr>
            <a:r>
              <a:rPr lang="ca-ES" sz="1800">
                <a:solidFill>
                  <a:schemeClr val="dk2"/>
                </a:solidFill>
              </a:rPr>
              <a:t>Significant increase in collection rates → alignment with EU recycling targets.</a:t>
            </a:r>
            <a:br>
              <a:rPr lang="ca-ES" sz="1800">
                <a:solidFill>
                  <a:schemeClr val="dk2"/>
                </a:solidFill>
              </a:rPr>
            </a:br>
            <a:endParaRPr sz="1800">
              <a:solidFill>
                <a:schemeClr val="dk2"/>
              </a:solidFill>
            </a:endParaRPr>
          </a:p>
          <a:p>
            <a:pPr marL="457200" lvl="0" indent="-342900" algn="l" rtl="0">
              <a:lnSpc>
                <a:spcPct val="115000"/>
              </a:lnSpc>
              <a:spcBef>
                <a:spcPts val="0"/>
              </a:spcBef>
              <a:spcAft>
                <a:spcPts val="0"/>
              </a:spcAft>
              <a:buClr>
                <a:schemeClr val="dk2"/>
              </a:buClr>
              <a:buSzPts val="1800"/>
              <a:buChar char="●"/>
            </a:pPr>
            <a:r>
              <a:rPr lang="ca-ES" sz="1800">
                <a:solidFill>
                  <a:schemeClr val="dk2"/>
                </a:solidFill>
              </a:rPr>
              <a:t>In July 2025, more than </a:t>
            </a:r>
            <a:r>
              <a:rPr lang="ca-ES" sz="1800" b="1">
                <a:solidFill>
                  <a:schemeClr val="dk2"/>
                </a:solidFill>
              </a:rPr>
              <a:t>580 million DRS packaging units</a:t>
            </a:r>
            <a:r>
              <a:rPr lang="ca-ES" sz="1800">
                <a:solidFill>
                  <a:schemeClr val="dk2"/>
                </a:solidFill>
              </a:rPr>
              <a:t> were collected – a monthly record since the system was launched in November 2023 – representing </a:t>
            </a:r>
            <a:r>
              <a:rPr lang="ca-ES" sz="1800" b="1">
                <a:solidFill>
                  <a:schemeClr val="dk2"/>
                </a:solidFill>
              </a:rPr>
              <a:t>79% of the packaging placed on the market </a:t>
            </a:r>
            <a:r>
              <a:rPr lang="ca-ES" sz="1800">
                <a:solidFill>
                  <a:schemeClr val="dk2"/>
                </a:solidFill>
              </a:rPr>
              <a:t>(in 2024 the percent was only 55%). The highest collection rate is for glass packaging, at 82%. This performance surpassed expectations, and the system, after learning from the first year of operation, is moving towards new objectives for 2025, maintaining the guarantee value of 50 bani (0,5 lei = 0,1 euro).</a:t>
            </a:r>
            <a:br>
              <a:rPr lang="ca-ES" sz="1800">
                <a:solidFill>
                  <a:schemeClr val="dk2"/>
                </a:solidFill>
              </a:rPr>
            </a:br>
            <a:endParaRPr sz="1800">
              <a:solidFill>
                <a:schemeClr val="dk2"/>
              </a:solidFill>
            </a:endParaRPr>
          </a:p>
          <a:p>
            <a:pPr marL="457200" lvl="0" indent="-342900" algn="l" rtl="0">
              <a:lnSpc>
                <a:spcPct val="115000"/>
              </a:lnSpc>
              <a:spcBef>
                <a:spcPts val="0"/>
              </a:spcBef>
              <a:spcAft>
                <a:spcPts val="0"/>
              </a:spcAft>
              <a:buClr>
                <a:schemeClr val="dk2"/>
              </a:buClr>
              <a:buSzPts val="1800"/>
              <a:buChar char="●"/>
            </a:pPr>
            <a:r>
              <a:rPr lang="ca-ES" sz="1800">
                <a:solidFill>
                  <a:schemeClr val="dk2"/>
                </a:solidFill>
              </a:rPr>
              <a:t>New infrastructure: reverse vending machines, dedicated logistics chains, specialized processing facilities.</a:t>
            </a:r>
            <a:br>
              <a:rPr lang="ca-ES" sz="1800">
                <a:solidFill>
                  <a:schemeClr val="dk2"/>
                </a:solidFill>
              </a:rPr>
            </a:br>
            <a:endParaRPr sz="1800">
              <a:solidFill>
                <a:schemeClr val="dk2"/>
              </a:solidFill>
            </a:endParaRPr>
          </a:p>
          <a:p>
            <a:pPr marL="457200" lvl="0" indent="-342900" algn="l" rtl="0">
              <a:lnSpc>
                <a:spcPct val="115000"/>
              </a:lnSpc>
              <a:spcBef>
                <a:spcPts val="0"/>
              </a:spcBef>
              <a:spcAft>
                <a:spcPts val="0"/>
              </a:spcAft>
              <a:buClr>
                <a:schemeClr val="dk2"/>
              </a:buClr>
              <a:buSzPts val="1800"/>
              <a:buChar char="●"/>
            </a:pPr>
            <a:r>
              <a:rPr lang="ca-ES" sz="1800">
                <a:solidFill>
                  <a:schemeClr val="dk2"/>
                </a:solidFill>
              </a:rPr>
              <a:t>Improved quality and cleanliness of recyclable materials in the RetuRO system - no liquid or any content allowed.</a:t>
            </a:r>
            <a:endParaRPr sz="1800">
              <a:solidFill>
                <a:schemeClr val="dk2"/>
              </a:solidFill>
            </a:endParaRPr>
          </a:p>
        </p:txBody>
      </p:sp>
      <p:pic>
        <p:nvPicPr>
          <p:cNvPr id="150" name="Google Shape;150;p21"/>
          <p:cNvPicPr preferRelativeResize="0"/>
          <p:nvPr/>
        </p:nvPicPr>
        <p:blipFill>
          <a:blip r:embed="rId3">
            <a:alphaModFix/>
          </a:blip>
          <a:stretch>
            <a:fillRect/>
          </a:stretch>
        </p:blipFill>
        <p:spPr>
          <a:xfrm>
            <a:off x="7823300" y="696425"/>
            <a:ext cx="3734125" cy="2091100"/>
          </a:xfrm>
          <a:prstGeom prst="rect">
            <a:avLst/>
          </a:prstGeom>
          <a:noFill/>
          <a:ln>
            <a:noFill/>
          </a:ln>
        </p:spPr>
      </p:pic>
      <p:sp>
        <p:nvSpPr>
          <p:cNvPr id="151" name="Google Shape;151;p21"/>
          <p:cNvSpPr/>
          <p:nvPr/>
        </p:nvSpPr>
        <p:spPr>
          <a:xfrm>
            <a:off x="9601200" y="0"/>
            <a:ext cx="2590800" cy="6177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ca-ES" sz="1200"/>
              <a:t>Phd. Pásztai Zoltán-Attila</a:t>
            </a:r>
            <a:endParaRPr sz="1200"/>
          </a:p>
          <a:p>
            <a:pPr marL="0" lvl="0" indent="0" algn="ctr" rtl="0">
              <a:spcBef>
                <a:spcPts val="0"/>
              </a:spcBef>
              <a:spcAft>
                <a:spcPts val="0"/>
              </a:spcAft>
              <a:buNone/>
            </a:pPr>
            <a:r>
              <a:rPr lang="ca-ES" sz="1200"/>
              <a:t>GM ECO Bihor and AVE Romania</a:t>
            </a:r>
            <a:endParaRPr sz="1200"/>
          </a:p>
          <a:p>
            <a:pPr marL="0" lvl="0" indent="0" algn="ctr" rtl="0">
              <a:spcBef>
                <a:spcPts val="0"/>
              </a:spcBef>
              <a:spcAft>
                <a:spcPts val="0"/>
              </a:spcAft>
              <a:buNone/>
            </a:pPr>
            <a:r>
              <a:rPr lang="ca-ES" sz="1200"/>
              <a:t>zoltan.pasztai@gmail.com</a:t>
            </a:r>
            <a:endParaRPr sz="1200"/>
          </a:p>
        </p:txBody>
      </p:sp>
    </p:spTree>
  </p:cSld>
  <p:clrMapOvr>
    <a:masterClrMapping/>
  </p:clrMapOvr>
</p:sld>
</file>

<file path=ppt/theme/theme1.xml><?xml version="1.0" encoding="utf-8"?>
<a:theme xmlns:a="http://schemas.openxmlformats.org/drawingml/2006/main" name="Tema de l'Office">
  <a:themeElements>
    <a:clrScheme name="Oficina">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1601</Words>
  <Application>Microsoft Office PowerPoint</Application>
  <PresentationFormat>Panorámica</PresentationFormat>
  <Paragraphs>140</Paragraphs>
  <Slides>15</Slides>
  <Notes>15</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15</vt:i4>
      </vt:variant>
    </vt:vector>
  </HeadingPairs>
  <TitlesOfParts>
    <vt:vector size="19" baseType="lpstr">
      <vt:lpstr>Play</vt:lpstr>
      <vt:lpstr>Roboto</vt:lpstr>
      <vt:lpstr>Arial</vt:lpstr>
      <vt:lpstr>Tema de l'Office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Patricia</dc:creator>
  <cp:lastModifiedBy>Patrícia Martín</cp:lastModifiedBy>
  <cp:revision>1</cp:revision>
  <dcterms:modified xsi:type="dcterms:W3CDTF">2025-09-16T18:25:36Z</dcterms:modified>
</cp:coreProperties>
</file>