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8288000" cy="10287000"/>
  <p:notesSz cx="6858000" cy="9144000"/>
  <p:embeddedFontLst>
    <p:embeddedFont>
      <p:font typeface="Arial Bold" panose="020B0604020202020204" charset="0"/>
      <p:regular r:id="rId14"/>
    </p:embeddedFont>
    <p:embeddedFont>
      <p:font typeface="Garet" panose="020B0604020202020204" charset="0"/>
      <p:regular r:id="rId15"/>
    </p:embeddedFont>
    <p:embeddedFont>
      <p:font typeface="Garet Bold" panose="020B0604020202020204" charset="0"/>
      <p:regular r:id="rId16"/>
    </p:embeddedFont>
    <p:embeddedFont>
      <p:font typeface="Montserrat" panose="00000500000000000000" pitchFamily="2" charset="0"/>
      <p:regular r:id="rId17"/>
      <p:bold r:id="rId18"/>
      <p:italic r:id="rId19"/>
      <p:boldItalic r:id="rId20"/>
    </p:embeddedFont>
    <p:embeddedFont>
      <p:font typeface="Montserrat Bold" panose="00000800000000000000" pitchFamily="2" charset="0"/>
      <p:regular r:id="rId21"/>
      <p:bold r:id="rId22"/>
    </p:embeddedFont>
    <p:embeddedFont>
      <p:font typeface="Open Sans Bold" panose="020B0806030504020204" pitchFamily="34" charset="0"/>
      <p:regular r:id="rId23"/>
      <p:bold r:id="rId24"/>
    </p:embeddedFont>
    <p:embeddedFont>
      <p:font typeface="Open Sans Condensed" panose="020B0604020202020204" charset="0"/>
      <p:regular r:id="rId25"/>
    </p:embeddedFont>
    <p:embeddedFont>
      <p:font typeface="Open Sans Condensed Bold" panose="020B0604020202020204" charset="0"/>
      <p:regular r:id="rId26"/>
    </p:embeddedFont>
    <p:embeddedFont>
      <p:font typeface="Oswald" panose="00000500000000000000" pitchFamily="2" charset="0"/>
      <p:regular r:id="rId27"/>
      <p:bold r:id="rId28"/>
    </p:embeddedFont>
    <p:embeddedFont>
      <p:font typeface="Oswald Bold" panose="00000800000000000000" charset="0"/>
      <p:regular r:id="rId29"/>
      <p:bold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customXml" Target="../customXml/item3.xml"/><Relationship Id="rId21" Type="http://schemas.openxmlformats.org/officeDocument/2006/relationships/font" Target="fonts/font8.fntdata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1.fntdata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7.png"/><Relationship Id="rId21" Type="http://schemas.openxmlformats.org/officeDocument/2006/relationships/image" Target="../media/image22.png"/><Relationship Id="rId42" Type="http://schemas.openxmlformats.org/officeDocument/2006/relationships/image" Target="../media/image43.png"/><Relationship Id="rId47" Type="http://schemas.openxmlformats.org/officeDocument/2006/relationships/image" Target="../media/image48.png"/><Relationship Id="rId63" Type="http://schemas.openxmlformats.org/officeDocument/2006/relationships/image" Target="../media/image64.png"/><Relationship Id="rId68" Type="http://schemas.openxmlformats.org/officeDocument/2006/relationships/image" Target="../media/image69.png"/><Relationship Id="rId84" Type="http://schemas.openxmlformats.org/officeDocument/2006/relationships/image" Target="../media/image85.png"/><Relationship Id="rId89" Type="http://schemas.openxmlformats.org/officeDocument/2006/relationships/image" Target="../media/image90.png"/><Relationship Id="rId16" Type="http://schemas.openxmlformats.org/officeDocument/2006/relationships/image" Target="../media/image17.png"/><Relationship Id="rId107" Type="http://schemas.openxmlformats.org/officeDocument/2006/relationships/image" Target="../media/image108.png"/><Relationship Id="rId11" Type="http://schemas.openxmlformats.org/officeDocument/2006/relationships/image" Target="../media/image12.png"/><Relationship Id="rId32" Type="http://schemas.openxmlformats.org/officeDocument/2006/relationships/image" Target="../media/image33.png"/><Relationship Id="rId37" Type="http://schemas.openxmlformats.org/officeDocument/2006/relationships/image" Target="../media/image38.png"/><Relationship Id="rId53" Type="http://schemas.openxmlformats.org/officeDocument/2006/relationships/image" Target="../media/image54.png"/><Relationship Id="rId58" Type="http://schemas.openxmlformats.org/officeDocument/2006/relationships/image" Target="../media/image59.png"/><Relationship Id="rId74" Type="http://schemas.openxmlformats.org/officeDocument/2006/relationships/image" Target="../media/image75.png"/><Relationship Id="rId79" Type="http://schemas.openxmlformats.org/officeDocument/2006/relationships/image" Target="../media/image80.png"/><Relationship Id="rId102" Type="http://schemas.openxmlformats.org/officeDocument/2006/relationships/image" Target="../media/image103.png"/><Relationship Id="rId5" Type="http://schemas.openxmlformats.org/officeDocument/2006/relationships/image" Target="../media/image6.png"/><Relationship Id="rId90" Type="http://schemas.openxmlformats.org/officeDocument/2006/relationships/image" Target="../media/image91.png"/><Relationship Id="rId95" Type="http://schemas.openxmlformats.org/officeDocument/2006/relationships/image" Target="../media/image96.png"/><Relationship Id="rId22" Type="http://schemas.openxmlformats.org/officeDocument/2006/relationships/image" Target="../media/image23.png"/><Relationship Id="rId27" Type="http://schemas.openxmlformats.org/officeDocument/2006/relationships/image" Target="../media/image28.png"/><Relationship Id="rId43" Type="http://schemas.openxmlformats.org/officeDocument/2006/relationships/image" Target="../media/image44.png"/><Relationship Id="rId48" Type="http://schemas.openxmlformats.org/officeDocument/2006/relationships/image" Target="../media/image49.png"/><Relationship Id="rId64" Type="http://schemas.openxmlformats.org/officeDocument/2006/relationships/image" Target="../media/image65.png"/><Relationship Id="rId69" Type="http://schemas.openxmlformats.org/officeDocument/2006/relationships/image" Target="../media/image70.png"/><Relationship Id="rId80" Type="http://schemas.openxmlformats.org/officeDocument/2006/relationships/image" Target="../media/image81.png"/><Relationship Id="rId85" Type="http://schemas.openxmlformats.org/officeDocument/2006/relationships/image" Target="../media/image86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33" Type="http://schemas.openxmlformats.org/officeDocument/2006/relationships/image" Target="../media/image34.png"/><Relationship Id="rId38" Type="http://schemas.openxmlformats.org/officeDocument/2006/relationships/image" Target="../media/image39.png"/><Relationship Id="rId59" Type="http://schemas.openxmlformats.org/officeDocument/2006/relationships/image" Target="../media/image60.png"/><Relationship Id="rId103" Type="http://schemas.openxmlformats.org/officeDocument/2006/relationships/image" Target="../media/image104.png"/><Relationship Id="rId108" Type="http://schemas.openxmlformats.org/officeDocument/2006/relationships/image" Target="../media/image109.png"/><Relationship Id="rId54" Type="http://schemas.openxmlformats.org/officeDocument/2006/relationships/image" Target="../media/image55.png"/><Relationship Id="rId70" Type="http://schemas.openxmlformats.org/officeDocument/2006/relationships/image" Target="../media/image71.png"/><Relationship Id="rId75" Type="http://schemas.openxmlformats.org/officeDocument/2006/relationships/image" Target="../media/image76.png"/><Relationship Id="rId91" Type="http://schemas.openxmlformats.org/officeDocument/2006/relationships/image" Target="../media/image92.png"/><Relationship Id="rId96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28" Type="http://schemas.openxmlformats.org/officeDocument/2006/relationships/image" Target="../media/image29.png"/><Relationship Id="rId36" Type="http://schemas.openxmlformats.org/officeDocument/2006/relationships/image" Target="../media/image37.png"/><Relationship Id="rId49" Type="http://schemas.openxmlformats.org/officeDocument/2006/relationships/image" Target="../media/image50.png"/><Relationship Id="rId57" Type="http://schemas.openxmlformats.org/officeDocument/2006/relationships/image" Target="../media/image58.png"/><Relationship Id="rId106" Type="http://schemas.openxmlformats.org/officeDocument/2006/relationships/image" Target="../media/image107.png"/><Relationship Id="rId10" Type="http://schemas.openxmlformats.org/officeDocument/2006/relationships/image" Target="../media/image11.png"/><Relationship Id="rId31" Type="http://schemas.openxmlformats.org/officeDocument/2006/relationships/image" Target="../media/image32.png"/><Relationship Id="rId44" Type="http://schemas.openxmlformats.org/officeDocument/2006/relationships/image" Target="../media/image45.png"/><Relationship Id="rId52" Type="http://schemas.openxmlformats.org/officeDocument/2006/relationships/image" Target="../media/image53.png"/><Relationship Id="rId60" Type="http://schemas.openxmlformats.org/officeDocument/2006/relationships/image" Target="../media/image61.png"/><Relationship Id="rId65" Type="http://schemas.openxmlformats.org/officeDocument/2006/relationships/image" Target="../media/image66.png"/><Relationship Id="rId73" Type="http://schemas.openxmlformats.org/officeDocument/2006/relationships/image" Target="../media/image74.png"/><Relationship Id="rId78" Type="http://schemas.openxmlformats.org/officeDocument/2006/relationships/image" Target="../media/image79.png"/><Relationship Id="rId81" Type="http://schemas.openxmlformats.org/officeDocument/2006/relationships/image" Target="../media/image82.png"/><Relationship Id="rId86" Type="http://schemas.openxmlformats.org/officeDocument/2006/relationships/image" Target="../media/image87.png"/><Relationship Id="rId94" Type="http://schemas.openxmlformats.org/officeDocument/2006/relationships/image" Target="../media/image95.png"/><Relationship Id="rId99" Type="http://schemas.openxmlformats.org/officeDocument/2006/relationships/image" Target="../media/image100.png"/><Relationship Id="rId101" Type="http://schemas.openxmlformats.org/officeDocument/2006/relationships/image" Target="../media/image102.png"/><Relationship Id="rId4" Type="http://schemas.openxmlformats.org/officeDocument/2006/relationships/image" Target="../media/image5.svg"/><Relationship Id="rId9" Type="http://schemas.openxmlformats.org/officeDocument/2006/relationships/image" Target="../media/image10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9" Type="http://schemas.openxmlformats.org/officeDocument/2006/relationships/image" Target="../media/image40.png"/><Relationship Id="rId109" Type="http://schemas.openxmlformats.org/officeDocument/2006/relationships/image" Target="../media/image110.png"/><Relationship Id="rId34" Type="http://schemas.openxmlformats.org/officeDocument/2006/relationships/image" Target="../media/image35.png"/><Relationship Id="rId50" Type="http://schemas.openxmlformats.org/officeDocument/2006/relationships/image" Target="../media/image51.png"/><Relationship Id="rId55" Type="http://schemas.openxmlformats.org/officeDocument/2006/relationships/image" Target="../media/image56.png"/><Relationship Id="rId76" Type="http://schemas.openxmlformats.org/officeDocument/2006/relationships/image" Target="../media/image77.png"/><Relationship Id="rId97" Type="http://schemas.openxmlformats.org/officeDocument/2006/relationships/image" Target="../media/image98.png"/><Relationship Id="rId104" Type="http://schemas.openxmlformats.org/officeDocument/2006/relationships/image" Target="../media/image105.png"/><Relationship Id="rId7" Type="http://schemas.openxmlformats.org/officeDocument/2006/relationships/image" Target="../media/image8.png"/><Relationship Id="rId71" Type="http://schemas.openxmlformats.org/officeDocument/2006/relationships/image" Target="../media/image72.png"/><Relationship Id="rId92" Type="http://schemas.openxmlformats.org/officeDocument/2006/relationships/image" Target="../media/image93.png"/><Relationship Id="rId2" Type="http://schemas.openxmlformats.org/officeDocument/2006/relationships/image" Target="../media/image1.png"/><Relationship Id="rId29" Type="http://schemas.openxmlformats.org/officeDocument/2006/relationships/image" Target="../media/image30.png"/><Relationship Id="rId24" Type="http://schemas.openxmlformats.org/officeDocument/2006/relationships/image" Target="../media/image25.png"/><Relationship Id="rId40" Type="http://schemas.openxmlformats.org/officeDocument/2006/relationships/image" Target="../media/image41.png"/><Relationship Id="rId45" Type="http://schemas.openxmlformats.org/officeDocument/2006/relationships/image" Target="../media/image46.png"/><Relationship Id="rId66" Type="http://schemas.openxmlformats.org/officeDocument/2006/relationships/image" Target="../media/image67.png"/><Relationship Id="rId87" Type="http://schemas.openxmlformats.org/officeDocument/2006/relationships/image" Target="../media/image88.png"/><Relationship Id="rId61" Type="http://schemas.openxmlformats.org/officeDocument/2006/relationships/image" Target="../media/image62.png"/><Relationship Id="rId82" Type="http://schemas.openxmlformats.org/officeDocument/2006/relationships/image" Target="../media/image83.png"/><Relationship Id="rId19" Type="http://schemas.openxmlformats.org/officeDocument/2006/relationships/image" Target="../media/image20.png"/><Relationship Id="rId14" Type="http://schemas.openxmlformats.org/officeDocument/2006/relationships/image" Target="../media/image15.png"/><Relationship Id="rId30" Type="http://schemas.openxmlformats.org/officeDocument/2006/relationships/image" Target="../media/image31.png"/><Relationship Id="rId35" Type="http://schemas.openxmlformats.org/officeDocument/2006/relationships/image" Target="../media/image36.png"/><Relationship Id="rId56" Type="http://schemas.openxmlformats.org/officeDocument/2006/relationships/image" Target="../media/image57.png"/><Relationship Id="rId77" Type="http://schemas.openxmlformats.org/officeDocument/2006/relationships/image" Target="../media/image78.png"/><Relationship Id="rId100" Type="http://schemas.openxmlformats.org/officeDocument/2006/relationships/image" Target="../media/image101.png"/><Relationship Id="rId105" Type="http://schemas.openxmlformats.org/officeDocument/2006/relationships/image" Target="../media/image106.png"/><Relationship Id="rId8" Type="http://schemas.openxmlformats.org/officeDocument/2006/relationships/image" Target="../media/image9.png"/><Relationship Id="rId51" Type="http://schemas.openxmlformats.org/officeDocument/2006/relationships/image" Target="../media/image52.png"/><Relationship Id="rId72" Type="http://schemas.openxmlformats.org/officeDocument/2006/relationships/image" Target="../media/image73.png"/><Relationship Id="rId93" Type="http://schemas.openxmlformats.org/officeDocument/2006/relationships/image" Target="../media/image94.png"/><Relationship Id="rId98" Type="http://schemas.openxmlformats.org/officeDocument/2006/relationships/image" Target="../media/image99.png"/><Relationship Id="rId3" Type="http://schemas.openxmlformats.org/officeDocument/2006/relationships/image" Target="../media/image4.png"/><Relationship Id="rId25" Type="http://schemas.openxmlformats.org/officeDocument/2006/relationships/image" Target="../media/image26.png"/><Relationship Id="rId46" Type="http://schemas.openxmlformats.org/officeDocument/2006/relationships/image" Target="../media/image47.png"/><Relationship Id="rId67" Type="http://schemas.openxmlformats.org/officeDocument/2006/relationships/image" Target="../media/image68.png"/><Relationship Id="rId20" Type="http://schemas.openxmlformats.org/officeDocument/2006/relationships/image" Target="../media/image21.png"/><Relationship Id="rId41" Type="http://schemas.openxmlformats.org/officeDocument/2006/relationships/image" Target="../media/image42.png"/><Relationship Id="rId62" Type="http://schemas.openxmlformats.org/officeDocument/2006/relationships/image" Target="../media/image63.png"/><Relationship Id="rId83" Type="http://schemas.openxmlformats.org/officeDocument/2006/relationships/image" Target="../media/image84.png"/><Relationship Id="rId88" Type="http://schemas.openxmlformats.org/officeDocument/2006/relationships/image" Target="../media/image8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13" Type="http://schemas.openxmlformats.org/officeDocument/2006/relationships/image" Target="../media/image124.jpeg"/><Relationship Id="rId18" Type="http://schemas.openxmlformats.org/officeDocument/2006/relationships/image" Target="../media/image129.jpeg"/><Relationship Id="rId3" Type="http://schemas.openxmlformats.org/officeDocument/2006/relationships/image" Target="../media/image111.png"/><Relationship Id="rId7" Type="http://schemas.openxmlformats.org/officeDocument/2006/relationships/image" Target="../media/image118.png"/><Relationship Id="rId12" Type="http://schemas.openxmlformats.org/officeDocument/2006/relationships/image" Target="../media/image123.png"/><Relationship Id="rId17" Type="http://schemas.openxmlformats.org/officeDocument/2006/relationships/image" Target="../media/image128.png"/><Relationship Id="rId2" Type="http://schemas.openxmlformats.org/officeDocument/2006/relationships/image" Target="../media/image1.png"/><Relationship Id="rId16" Type="http://schemas.openxmlformats.org/officeDocument/2006/relationships/image" Target="../media/image1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png"/><Relationship Id="rId11" Type="http://schemas.openxmlformats.org/officeDocument/2006/relationships/image" Target="../media/image122.png"/><Relationship Id="rId5" Type="http://schemas.openxmlformats.org/officeDocument/2006/relationships/image" Target="../media/image116.png"/><Relationship Id="rId15" Type="http://schemas.openxmlformats.org/officeDocument/2006/relationships/image" Target="../media/image126.png"/><Relationship Id="rId10" Type="http://schemas.openxmlformats.org/officeDocument/2006/relationships/image" Target="../media/image121.png"/><Relationship Id="rId4" Type="http://schemas.openxmlformats.org/officeDocument/2006/relationships/image" Target="../media/image115.png"/><Relationship Id="rId9" Type="http://schemas.openxmlformats.org/officeDocument/2006/relationships/image" Target="../media/image120.png"/><Relationship Id="rId14" Type="http://schemas.openxmlformats.org/officeDocument/2006/relationships/image" Target="../media/image1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svg"/><Relationship Id="rId3" Type="http://schemas.openxmlformats.org/officeDocument/2006/relationships/image" Target="../media/image3.png"/><Relationship Id="rId7" Type="http://schemas.openxmlformats.org/officeDocument/2006/relationships/image" Target="../media/image1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clopez@clusterresidus.ca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a-ES" noProof="0" dirty="0"/>
          </a:p>
        </p:txBody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2619" y="-19050"/>
            <a:ext cx="18326043" cy="10311353"/>
            <a:chOff x="0" y="0"/>
            <a:chExt cx="24434724" cy="13748470"/>
          </a:xfrm>
        </p:grpSpPr>
        <p:sp>
          <p:nvSpPr>
            <p:cNvPr id="4" name="Freeform 4" descr="Imatge que conté text, captura de pantalla, Font, disseny  Pot ser que el contingut generat per IA no sigui correcte."/>
            <p:cNvSpPr/>
            <p:nvPr/>
          </p:nvSpPr>
          <p:spPr>
            <a:xfrm>
              <a:off x="0" y="0"/>
              <a:ext cx="24434673" cy="13748513"/>
            </a:xfrm>
            <a:custGeom>
              <a:avLst/>
              <a:gdLst/>
              <a:ahLst/>
              <a:cxnLst/>
              <a:rect l="l" t="t" r="r" b="b"/>
              <a:pathLst>
                <a:path w="24434673" h="13748513">
                  <a:moveTo>
                    <a:pt x="0" y="0"/>
                  </a:moveTo>
                  <a:lnTo>
                    <a:pt x="24434673" y="0"/>
                  </a:lnTo>
                  <a:lnTo>
                    <a:pt x="24434673" y="13748513"/>
                  </a:lnTo>
                  <a:lnTo>
                    <a:pt x="0" y="137485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</p:grpSp>
      <p:sp>
        <p:nvSpPr>
          <p:cNvPr id="5" name="AutoShape 5"/>
          <p:cNvSpPr/>
          <p:nvPr/>
        </p:nvSpPr>
        <p:spPr>
          <a:xfrm rot="-6928">
            <a:off x="8156716" y="7186351"/>
            <a:ext cx="9482164" cy="0"/>
          </a:xfrm>
          <a:prstGeom prst="line">
            <a:avLst/>
          </a:prstGeom>
          <a:ln w="9525" cap="rnd">
            <a:solidFill>
              <a:srgbClr val="00413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6" name="AutoShape 6"/>
          <p:cNvSpPr/>
          <p:nvPr/>
        </p:nvSpPr>
        <p:spPr>
          <a:xfrm rot="-6928">
            <a:off x="8006813" y="869154"/>
            <a:ext cx="9482164" cy="0"/>
          </a:xfrm>
          <a:prstGeom prst="line">
            <a:avLst/>
          </a:prstGeom>
          <a:ln w="9525" cap="rnd">
            <a:solidFill>
              <a:srgbClr val="00413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7" name="TextBox 7"/>
          <p:cNvSpPr txBox="1"/>
          <p:nvPr/>
        </p:nvSpPr>
        <p:spPr>
          <a:xfrm>
            <a:off x="7990499" y="1448823"/>
            <a:ext cx="9407802" cy="32735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84"/>
              </a:lnSpc>
            </a:pPr>
            <a:r>
              <a:rPr lang="ca-ES" sz="4800" noProof="0" dirty="0">
                <a:solidFill>
                  <a:srgbClr val="004138"/>
                </a:solidFill>
                <a:latin typeface="Arial"/>
                <a:ea typeface="Arial"/>
                <a:cs typeface="Arial"/>
                <a:sym typeface="Arial"/>
              </a:rPr>
              <a:t>CREC</a:t>
            </a:r>
          </a:p>
          <a:p>
            <a:pPr algn="l">
              <a:lnSpc>
                <a:spcPts val="5184"/>
              </a:lnSpc>
            </a:pPr>
            <a:r>
              <a:rPr lang="ca-ES" sz="4800" noProof="0" dirty="0">
                <a:solidFill>
                  <a:srgbClr val="004138"/>
                </a:solidFill>
                <a:latin typeface="Arial"/>
                <a:ea typeface="Arial"/>
                <a:cs typeface="Arial"/>
                <a:sym typeface="Arial"/>
              </a:rPr>
              <a:t>Clúster de residus de Catalunya</a:t>
            </a:r>
          </a:p>
          <a:p>
            <a:pPr algn="l">
              <a:lnSpc>
                <a:spcPts val="5184"/>
              </a:lnSpc>
            </a:pPr>
            <a:endParaRPr lang="ca-ES" sz="4800" noProof="0" dirty="0">
              <a:solidFill>
                <a:srgbClr val="004138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4860"/>
              </a:lnSpc>
            </a:pPr>
            <a:r>
              <a:rPr lang="ca-ES" sz="4500" b="1" noProof="0" dirty="0">
                <a:solidFill>
                  <a:srgbClr val="004138"/>
                </a:solidFill>
                <a:latin typeface="Arial Bold"/>
                <a:ea typeface="Arial Bold"/>
                <a:cs typeface="Arial Bold"/>
                <a:sym typeface="Arial Bold"/>
              </a:rPr>
              <a:t>Innovar des de la cadena de valor</a:t>
            </a:r>
          </a:p>
          <a:p>
            <a:pPr algn="l">
              <a:lnSpc>
                <a:spcPts val="5184"/>
              </a:lnSpc>
            </a:pPr>
            <a:endParaRPr lang="ca-ES" sz="4500" b="1" noProof="0" dirty="0">
              <a:solidFill>
                <a:srgbClr val="004138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170948" y="7395302"/>
            <a:ext cx="9407802" cy="966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6"/>
              </a:lnSpc>
            </a:pPr>
            <a:r>
              <a:rPr lang="ca-ES" sz="3450" b="1" noProof="0" dirty="0">
                <a:solidFill>
                  <a:srgbClr val="004138"/>
                </a:solidFill>
                <a:latin typeface="Arial Bold"/>
                <a:ea typeface="Arial Bold"/>
                <a:cs typeface="Arial Bold"/>
                <a:sym typeface="Arial Bold"/>
              </a:rPr>
              <a:t>CARMEN LÓPEZ - QUINTANA NAVARRO</a:t>
            </a:r>
          </a:p>
          <a:p>
            <a:pPr algn="l">
              <a:lnSpc>
                <a:spcPts val="3726"/>
              </a:lnSpc>
            </a:pPr>
            <a:endParaRPr lang="ca-ES" sz="3450" b="1" noProof="0" dirty="0">
              <a:solidFill>
                <a:srgbClr val="004138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115460" y="8289286"/>
            <a:ext cx="9456153" cy="500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6"/>
              </a:lnSpc>
            </a:pPr>
            <a:r>
              <a:rPr lang="ca-ES" sz="3450" noProof="0" dirty="0">
                <a:solidFill>
                  <a:srgbClr val="004138"/>
                </a:solidFill>
                <a:latin typeface="Arial"/>
                <a:ea typeface="Arial"/>
                <a:cs typeface="Arial"/>
                <a:sym typeface="Arial"/>
              </a:rPr>
              <a:t>Clúster Manager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657" y="9144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a-ES" noProof="0" dirty="0"/>
          </a:p>
        </p:txBody>
      </p:sp>
      <p:grpSp>
        <p:nvGrpSpPr>
          <p:cNvPr id="36" name="Grupo 35">
            <a:extLst>
              <a:ext uri="{FF2B5EF4-FFF2-40B4-BE49-F238E27FC236}">
                <a16:creationId xmlns:a16="http://schemas.microsoft.com/office/drawing/2014/main" id="{DABBDB19-7544-2CF6-C61B-99252873FCEB}"/>
              </a:ext>
            </a:extLst>
          </p:cNvPr>
          <p:cNvGrpSpPr/>
          <p:nvPr/>
        </p:nvGrpSpPr>
        <p:grpSpPr>
          <a:xfrm>
            <a:off x="2438400" y="4818800"/>
            <a:ext cx="12858545" cy="4687611"/>
            <a:chOff x="3584989" y="4405110"/>
            <a:chExt cx="12858545" cy="4687611"/>
          </a:xfrm>
        </p:grpSpPr>
        <p:grpSp>
          <p:nvGrpSpPr>
            <p:cNvPr id="35" name="Grupo 34">
              <a:extLst>
                <a:ext uri="{FF2B5EF4-FFF2-40B4-BE49-F238E27FC236}">
                  <a16:creationId xmlns:a16="http://schemas.microsoft.com/office/drawing/2014/main" id="{46A176F1-A0B5-9274-A46A-21ABDC128CAC}"/>
                </a:ext>
              </a:extLst>
            </p:cNvPr>
            <p:cNvGrpSpPr/>
            <p:nvPr/>
          </p:nvGrpSpPr>
          <p:grpSpPr>
            <a:xfrm>
              <a:off x="3584989" y="4405110"/>
              <a:ext cx="8870562" cy="4687611"/>
              <a:chOff x="3584989" y="4405110"/>
              <a:chExt cx="8870562" cy="4687611"/>
            </a:xfrm>
          </p:grpSpPr>
          <p:grpSp>
            <p:nvGrpSpPr>
              <p:cNvPr id="3" name="Group 3"/>
              <p:cNvGrpSpPr/>
              <p:nvPr/>
            </p:nvGrpSpPr>
            <p:grpSpPr>
              <a:xfrm>
                <a:off x="3584989" y="4405110"/>
                <a:ext cx="4834018" cy="4687611"/>
                <a:chOff x="0" y="0"/>
                <a:chExt cx="928585" cy="900461"/>
              </a:xfrm>
            </p:grpSpPr>
            <p:sp>
              <p:nvSpPr>
                <p:cNvPr id="4" name="Freeform 4"/>
                <p:cNvSpPr/>
                <p:nvPr/>
              </p:nvSpPr>
              <p:spPr>
                <a:xfrm>
                  <a:off x="0" y="0"/>
                  <a:ext cx="928585" cy="9004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8585" h="900462">
                      <a:moveTo>
                        <a:pt x="464293" y="0"/>
                      </a:moveTo>
                      <a:cubicBezTo>
                        <a:pt x="207871" y="0"/>
                        <a:pt x="0" y="201575"/>
                        <a:pt x="0" y="450231"/>
                      </a:cubicBezTo>
                      <a:cubicBezTo>
                        <a:pt x="0" y="698886"/>
                        <a:pt x="207871" y="900462"/>
                        <a:pt x="464293" y="900462"/>
                      </a:cubicBezTo>
                      <a:cubicBezTo>
                        <a:pt x="720714" y="900462"/>
                        <a:pt x="928585" y="698886"/>
                        <a:pt x="928585" y="450231"/>
                      </a:cubicBezTo>
                      <a:cubicBezTo>
                        <a:pt x="928585" y="201575"/>
                        <a:pt x="720714" y="0"/>
                        <a:pt x="464293" y="0"/>
                      </a:cubicBezTo>
                      <a:close/>
                    </a:path>
                  </a:pathLst>
                </a:custGeom>
                <a:solidFill>
                  <a:srgbClr val="F3F3F3"/>
                </a:solidFill>
                <a:ln w="76200" cap="sq">
                  <a:solidFill>
                    <a:srgbClr val="FFDE59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ca-ES" noProof="0" dirty="0"/>
                </a:p>
              </p:txBody>
            </p:sp>
            <p:sp>
              <p:nvSpPr>
                <p:cNvPr id="5" name="TextBox 5"/>
                <p:cNvSpPr txBox="1"/>
                <p:nvPr/>
              </p:nvSpPr>
              <p:spPr>
                <a:xfrm>
                  <a:off x="87055" y="55843"/>
                  <a:ext cx="754476" cy="7602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659"/>
                    </a:lnSpc>
                    <a:spcBef>
                      <a:spcPct val="0"/>
                    </a:spcBef>
                  </a:pPr>
                  <a:endParaRPr lang="ca-ES" noProof="0" dirty="0"/>
                </a:p>
              </p:txBody>
            </p:sp>
          </p:grpSp>
          <p:grpSp>
            <p:nvGrpSpPr>
              <p:cNvPr id="6" name="Group 6"/>
              <p:cNvGrpSpPr/>
              <p:nvPr/>
            </p:nvGrpSpPr>
            <p:grpSpPr>
              <a:xfrm>
                <a:off x="7621533" y="4405110"/>
                <a:ext cx="4834018" cy="4687611"/>
                <a:chOff x="0" y="0"/>
                <a:chExt cx="928585" cy="900461"/>
              </a:xfrm>
            </p:grpSpPr>
            <p:sp>
              <p:nvSpPr>
                <p:cNvPr id="7" name="Freeform 7"/>
                <p:cNvSpPr/>
                <p:nvPr/>
              </p:nvSpPr>
              <p:spPr>
                <a:xfrm>
                  <a:off x="0" y="0"/>
                  <a:ext cx="928585" cy="9004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8585" h="900462">
                      <a:moveTo>
                        <a:pt x="464293" y="0"/>
                      </a:moveTo>
                      <a:cubicBezTo>
                        <a:pt x="207871" y="0"/>
                        <a:pt x="0" y="201575"/>
                        <a:pt x="0" y="450231"/>
                      </a:cubicBezTo>
                      <a:cubicBezTo>
                        <a:pt x="0" y="698886"/>
                        <a:pt x="207871" y="900462"/>
                        <a:pt x="464293" y="900462"/>
                      </a:cubicBezTo>
                      <a:cubicBezTo>
                        <a:pt x="720714" y="900462"/>
                        <a:pt x="928585" y="698886"/>
                        <a:pt x="928585" y="450231"/>
                      </a:cubicBezTo>
                      <a:cubicBezTo>
                        <a:pt x="928585" y="201575"/>
                        <a:pt x="720714" y="0"/>
                        <a:pt x="464293" y="0"/>
                      </a:cubicBezTo>
                      <a:close/>
                    </a:path>
                  </a:pathLst>
                </a:custGeom>
                <a:solidFill>
                  <a:srgbClr val="F3F3F3"/>
                </a:solidFill>
                <a:ln w="76200" cap="sq">
                  <a:solidFill>
                    <a:srgbClr val="557269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ca-ES" noProof="0" dirty="0"/>
                </a:p>
              </p:txBody>
            </p:sp>
            <p:sp>
              <p:nvSpPr>
                <p:cNvPr id="8" name="TextBox 8"/>
                <p:cNvSpPr txBox="1"/>
                <p:nvPr/>
              </p:nvSpPr>
              <p:spPr>
                <a:xfrm>
                  <a:off x="87055" y="55843"/>
                  <a:ext cx="754476" cy="7602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659"/>
                    </a:lnSpc>
                    <a:spcBef>
                      <a:spcPct val="0"/>
                    </a:spcBef>
                  </a:pPr>
                  <a:endParaRPr lang="ca-ES" noProof="0" dirty="0"/>
                </a:p>
              </p:txBody>
            </p:sp>
          </p:grpSp>
          <p:grpSp>
            <p:nvGrpSpPr>
              <p:cNvPr id="12" name="Group 12"/>
              <p:cNvGrpSpPr/>
              <p:nvPr/>
            </p:nvGrpSpPr>
            <p:grpSpPr>
              <a:xfrm>
                <a:off x="8750294" y="6177051"/>
                <a:ext cx="2504494" cy="2272404"/>
                <a:chOff x="0" y="-331580"/>
                <a:chExt cx="3339325" cy="3029872"/>
              </a:xfrm>
            </p:grpSpPr>
            <p:sp>
              <p:nvSpPr>
                <p:cNvPr id="13" name="Freeform 13"/>
                <p:cNvSpPr/>
                <p:nvPr/>
              </p:nvSpPr>
              <p:spPr>
                <a:xfrm>
                  <a:off x="0" y="0"/>
                  <a:ext cx="3000054" cy="269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0054" h="2698292">
                      <a:moveTo>
                        <a:pt x="0" y="0"/>
                      </a:moveTo>
                      <a:lnTo>
                        <a:pt x="3000054" y="0"/>
                      </a:lnTo>
                      <a:lnTo>
                        <a:pt x="3000054" y="2698292"/>
                      </a:lnTo>
                      <a:lnTo>
                        <a:pt x="0" y="2698292"/>
                      </a:lnTo>
                      <a:close/>
                    </a:path>
                  </a:pathLst>
                </a:custGeom>
                <a:solidFill>
                  <a:srgbClr val="000000">
                    <a:alpha val="0"/>
                  </a:srgbClr>
                </a:solidFill>
              </p:spPr>
              <p:txBody>
                <a:bodyPr/>
                <a:lstStyle/>
                <a:p>
                  <a:endParaRPr lang="ca-ES" noProof="0" dirty="0"/>
                </a:p>
              </p:txBody>
            </p:sp>
            <p:sp>
              <p:nvSpPr>
                <p:cNvPr id="14" name="TextBox 14"/>
                <p:cNvSpPr txBox="1"/>
                <p:nvPr/>
              </p:nvSpPr>
              <p:spPr>
                <a:xfrm>
                  <a:off x="99047" y="-331580"/>
                  <a:ext cx="3240278" cy="2698292"/>
                </a:xfrm>
                <a:prstGeom prst="rect">
                  <a:avLst/>
                </a:prstGeom>
              </p:spPr>
              <p:txBody>
                <a:bodyPr lIns="0" tIns="0" rIns="0" bIns="0" rtlCol="0" anchor="t"/>
                <a:lstStyle/>
                <a:p>
                  <a:pPr algn="ctr">
                    <a:lnSpc>
                      <a:spcPts val="2879"/>
                    </a:lnSpc>
                  </a:pPr>
                  <a:r>
                    <a:rPr lang="ca-ES" sz="2800" noProof="0" dirty="0">
                      <a:solidFill>
                        <a:srgbClr val="547268"/>
                      </a:solidFill>
                      <a:latin typeface="Oswald"/>
                      <a:ea typeface="Oswald"/>
                      <a:cs typeface="Oswald"/>
                      <a:sym typeface="Oswald"/>
                    </a:rPr>
                    <a:t>Convertir el sector de residus de Catalunya en un referent global en Economia Circular</a:t>
                  </a:r>
                </a:p>
              </p:txBody>
            </p:sp>
          </p:grpSp>
          <p:grpSp>
            <p:nvGrpSpPr>
              <p:cNvPr id="18" name="Group 18"/>
              <p:cNvGrpSpPr/>
              <p:nvPr/>
            </p:nvGrpSpPr>
            <p:grpSpPr>
              <a:xfrm>
                <a:off x="4248828" y="6292472"/>
                <a:ext cx="3201045" cy="2056639"/>
                <a:chOff x="-304318" y="-526494"/>
                <a:chExt cx="4268060" cy="2742186"/>
              </a:xfrm>
            </p:grpSpPr>
            <p:sp>
              <p:nvSpPr>
                <p:cNvPr id="19" name="Freeform 19"/>
                <p:cNvSpPr/>
                <p:nvPr/>
              </p:nvSpPr>
              <p:spPr>
                <a:xfrm>
                  <a:off x="0" y="0"/>
                  <a:ext cx="3815496" cy="2215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5496" h="2215692">
                      <a:moveTo>
                        <a:pt x="0" y="0"/>
                      </a:moveTo>
                      <a:lnTo>
                        <a:pt x="3815496" y="0"/>
                      </a:lnTo>
                      <a:lnTo>
                        <a:pt x="3815496" y="2215692"/>
                      </a:lnTo>
                      <a:lnTo>
                        <a:pt x="0" y="2215692"/>
                      </a:lnTo>
                      <a:close/>
                    </a:path>
                  </a:pathLst>
                </a:custGeom>
                <a:solidFill>
                  <a:srgbClr val="000000">
                    <a:alpha val="0"/>
                  </a:srgbClr>
                </a:solidFill>
              </p:spPr>
              <p:txBody>
                <a:bodyPr/>
                <a:lstStyle/>
                <a:p>
                  <a:endParaRPr lang="ca-ES" noProof="0" dirty="0"/>
                </a:p>
              </p:txBody>
            </p:sp>
            <p:sp>
              <p:nvSpPr>
                <p:cNvPr id="20" name="TextBox 20"/>
                <p:cNvSpPr txBox="1"/>
                <p:nvPr/>
              </p:nvSpPr>
              <p:spPr>
                <a:xfrm>
                  <a:off x="-304318" y="-526494"/>
                  <a:ext cx="4268060" cy="2215692"/>
                </a:xfrm>
                <a:prstGeom prst="rect">
                  <a:avLst/>
                </a:prstGeom>
              </p:spPr>
              <p:txBody>
                <a:bodyPr lIns="0" tIns="0" rIns="0" bIns="0" rtlCol="0" anchor="t"/>
                <a:lstStyle/>
                <a:p>
                  <a:pPr algn="ctr">
                    <a:lnSpc>
                      <a:spcPts val="2879"/>
                    </a:lnSpc>
                  </a:pPr>
                  <a:r>
                    <a:rPr lang="ca-ES" sz="2800" noProof="0" dirty="0">
                      <a:solidFill>
                        <a:srgbClr val="547268"/>
                      </a:solidFill>
                      <a:latin typeface="Oswald"/>
                      <a:ea typeface="Oswald"/>
                      <a:cs typeface="Oswald"/>
                      <a:sym typeface="Oswald"/>
                    </a:rPr>
                    <a:t>Impulsar la competitivitat del sector de residus i l’economia circular de Catalunya</a:t>
                  </a:r>
                </a:p>
              </p:txBody>
            </p:sp>
          </p:grpSp>
          <p:grpSp>
            <p:nvGrpSpPr>
              <p:cNvPr id="21" name="Group 21"/>
              <p:cNvGrpSpPr/>
              <p:nvPr/>
            </p:nvGrpSpPr>
            <p:grpSpPr>
              <a:xfrm>
                <a:off x="3956464" y="5148720"/>
                <a:ext cx="3665069" cy="1495723"/>
                <a:chOff x="0" y="0"/>
                <a:chExt cx="4886759" cy="1994297"/>
              </a:xfrm>
            </p:grpSpPr>
            <p:sp>
              <p:nvSpPr>
                <p:cNvPr id="22" name="Freeform 22"/>
                <p:cNvSpPr/>
                <p:nvPr/>
              </p:nvSpPr>
              <p:spPr>
                <a:xfrm>
                  <a:off x="0" y="0"/>
                  <a:ext cx="4886759" cy="19942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6759" h="1994297">
                      <a:moveTo>
                        <a:pt x="0" y="0"/>
                      </a:moveTo>
                      <a:lnTo>
                        <a:pt x="4886759" y="0"/>
                      </a:lnTo>
                      <a:lnTo>
                        <a:pt x="4886759" y="1994297"/>
                      </a:lnTo>
                      <a:lnTo>
                        <a:pt x="0" y="1994297"/>
                      </a:lnTo>
                      <a:close/>
                    </a:path>
                  </a:pathLst>
                </a:custGeom>
                <a:solidFill>
                  <a:srgbClr val="547268">
                    <a:alpha val="0"/>
                  </a:srgbClr>
                </a:solidFill>
              </p:spPr>
              <p:txBody>
                <a:bodyPr/>
                <a:lstStyle/>
                <a:p>
                  <a:endParaRPr lang="ca-ES" noProof="0" dirty="0"/>
                </a:p>
              </p:txBody>
            </p:sp>
            <p:sp>
              <p:nvSpPr>
                <p:cNvPr id="23" name="TextBox 23"/>
                <p:cNvSpPr txBox="1"/>
                <p:nvPr/>
              </p:nvSpPr>
              <p:spPr>
                <a:xfrm>
                  <a:off x="0" y="-9525"/>
                  <a:ext cx="4886759" cy="2003822"/>
                </a:xfrm>
                <a:prstGeom prst="rect">
                  <a:avLst/>
                </a:prstGeom>
              </p:spPr>
              <p:txBody>
                <a:bodyPr lIns="0" tIns="0" rIns="0" bIns="0" rtlCol="0" anchor="t"/>
                <a:lstStyle/>
                <a:p>
                  <a:pPr algn="ctr">
                    <a:lnSpc>
                      <a:spcPts val="7439"/>
                    </a:lnSpc>
                  </a:pPr>
                  <a:r>
                    <a:rPr lang="ca-ES" sz="6199" noProof="0" dirty="0">
                      <a:solidFill>
                        <a:srgbClr val="547268"/>
                      </a:solidFill>
                      <a:latin typeface="Oswald"/>
                      <a:ea typeface="Oswald"/>
                      <a:cs typeface="Oswald"/>
                      <a:sym typeface="Oswald"/>
                    </a:rPr>
                    <a:t>MISSIÓ</a:t>
                  </a:r>
                </a:p>
              </p:txBody>
            </p:sp>
          </p:grpSp>
          <p:grpSp>
            <p:nvGrpSpPr>
              <p:cNvPr id="24" name="Group 24"/>
              <p:cNvGrpSpPr/>
              <p:nvPr/>
            </p:nvGrpSpPr>
            <p:grpSpPr>
              <a:xfrm>
                <a:off x="8380025" y="4786146"/>
                <a:ext cx="3035440" cy="1613239"/>
                <a:chOff x="0" y="0"/>
                <a:chExt cx="4047253" cy="2150986"/>
              </a:xfrm>
            </p:grpSpPr>
            <p:sp>
              <p:nvSpPr>
                <p:cNvPr id="25" name="Freeform 25"/>
                <p:cNvSpPr/>
                <p:nvPr/>
              </p:nvSpPr>
              <p:spPr>
                <a:xfrm>
                  <a:off x="0" y="0"/>
                  <a:ext cx="3793785" cy="1734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3785" h="1734102">
                      <a:moveTo>
                        <a:pt x="0" y="0"/>
                      </a:moveTo>
                      <a:lnTo>
                        <a:pt x="3793785" y="0"/>
                      </a:lnTo>
                      <a:lnTo>
                        <a:pt x="3793785" y="1734102"/>
                      </a:lnTo>
                      <a:lnTo>
                        <a:pt x="0" y="1734102"/>
                      </a:lnTo>
                      <a:close/>
                    </a:path>
                  </a:pathLst>
                </a:custGeom>
                <a:solidFill>
                  <a:srgbClr val="547268">
                    <a:alpha val="0"/>
                  </a:srgbClr>
                </a:solidFill>
              </p:spPr>
              <p:txBody>
                <a:bodyPr/>
                <a:lstStyle/>
                <a:p>
                  <a:endParaRPr lang="ca-ES" noProof="0" dirty="0"/>
                </a:p>
              </p:txBody>
            </p:sp>
            <p:sp>
              <p:nvSpPr>
                <p:cNvPr id="26" name="TextBox 26"/>
                <p:cNvSpPr txBox="1"/>
                <p:nvPr/>
              </p:nvSpPr>
              <p:spPr>
                <a:xfrm>
                  <a:off x="253468" y="416884"/>
                  <a:ext cx="3793785" cy="1734102"/>
                </a:xfrm>
                <a:prstGeom prst="rect">
                  <a:avLst/>
                </a:prstGeom>
              </p:spPr>
              <p:txBody>
                <a:bodyPr lIns="0" tIns="0" rIns="0" bIns="0" rtlCol="0" anchor="t"/>
                <a:lstStyle/>
                <a:p>
                  <a:pPr algn="ctr">
                    <a:lnSpc>
                      <a:spcPts val="6479"/>
                    </a:lnSpc>
                  </a:pPr>
                  <a:r>
                    <a:rPr lang="ca-ES" sz="5399" noProof="0" dirty="0">
                      <a:solidFill>
                        <a:srgbClr val="547268"/>
                      </a:solidFill>
                      <a:latin typeface="Oswald"/>
                      <a:ea typeface="Oswald"/>
                      <a:cs typeface="Oswald"/>
                      <a:sym typeface="Oswald"/>
                    </a:rPr>
                    <a:t>VISIÓ</a:t>
                  </a:r>
                </a:p>
              </p:txBody>
            </p:sp>
          </p:grpSp>
        </p:grpSp>
        <p:grpSp>
          <p:nvGrpSpPr>
            <p:cNvPr id="34" name="Grupo 33">
              <a:extLst>
                <a:ext uri="{FF2B5EF4-FFF2-40B4-BE49-F238E27FC236}">
                  <a16:creationId xmlns:a16="http://schemas.microsoft.com/office/drawing/2014/main" id="{E48C222C-82B3-4CD2-9FE1-8A8B672EC28C}"/>
                </a:ext>
              </a:extLst>
            </p:cNvPr>
            <p:cNvGrpSpPr/>
            <p:nvPr/>
          </p:nvGrpSpPr>
          <p:grpSpPr>
            <a:xfrm>
              <a:off x="11609516" y="4405110"/>
              <a:ext cx="4834018" cy="4687611"/>
              <a:chOff x="11609516" y="4405110"/>
              <a:chExt cx="4834018" cy="4687611"/>
            </a:xfrm>
          </p:grpSpPr>
          <p:grpSp>
            <p:nvGrpSpPr>
              <p:cNvPr id="9" name="Group 9"/>
              <p:cNvGrpSpPr/>
              <p:nvPr/>
            </p:nvGrpSpPr>
            <p:grpSpPr>
              <a:xfrm>
                <a:off x="11609516" y="4405110"/>
                <a:ext cx="4834018" cy="4687611"/>
                <a:chOff x="0" y="0"/>
                <a:chExt cx="928585" cy="900461"/>
              </a:xfrm>
            </p:grpSpPr>
            <p:sp>
              <p:nvSpPr>
                <p:cNvPr id="10" name="Freeform 10"/>
                <p:cNvSpPr/>
                <p:nvPr/>
              </p:nvSpPr>
              <p:spPr>
                <a:xfrm>
                  <a:off x="0" y="0"/>
                  <a:ext cx="928585" cy="9004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8585" h="900462">
                      <a:moveTo>
                        <a:pt x="464293" y="0"/>
                      </a:moveTo>
                      <a:cubicBezTo>
                        <a:pt x="207871" y="0"/>
                        <a:pt x="0" y="201575"/>
                        <a:pt x="0" y="450231"/>
                      </a:cubicBezTo>
                      <a:cubicBezTo>
                        <a:pt x="0" y="698886"/>
                        <a:pt x="207871" y="900462"/>
                        <a:pt x="464293" y="900462"/>
                      </a:cubicBezTo>
                      <a:cubicBezTo>
                        <a:pt x="720714" y="900462"/>
                        <a:pt x="928585" y="698886"/>
                        <a:pt x="928585" y="450231"/>
                      </a:cubicBezTo>
                      <a:cubicBezTo>
                        <a:pt x="928585" y="201575"/>
                        <a:pt x="720714" y="0"/>
                        <a:pt x="464293" y="0"/>
                      </a:cubicBezTo>
                      <a:close/>
                    </a:path>
                  </a:pathLst>
                </a:custGeom>
                <a:solidFill>
                  <a:srgbClr val="F3F3F3"/>
                </a:solidFill>
                <a:ln w="76200" cap="sq">
                  <a:solidFill>
                    <a:srgbClr val="92877A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ca-ES" noProof="0" dirty="0"/>
                </a:p>
              </p:txBody>
            </p:sp>
            <p:sp>
              <p:nvSpPr>
                <p:cNvPr id="11" name="TextBox 11"/>
                <p:cNvSpPr txBox="1"/>
                <p:nvPr/>
              </p:nvSpPr>
              <p:spPr>
                <a:xfrm>
                  <a:off x="87055" y="55843"/>
                  <a:ext cx="754476" cy="7602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659"/>
                    </a:lnSpc>
                    <a:spcBef>
                      <a:spcPct val="0"/>
                    </a:spcBef>
                  </a:pPr>
                  <a:endParaRPr lang="ca-ES" noProof="0" dirty="0"/>
                </a:p>
              </p:txBody>
            </p:sp>
          </p:grpSp>
          <p:grpSp>
            <p:nvGrpSpPr>
              <p:cNvPr id="15" name="Group 15"/>
              <p:cNvGrpSpPr/>
              <p:nvPr/>
            </p:nvGrpSpPr>
            <p:grpSpPr>
              <a:xfrm>
                <a:off x="12652416" y="6131401"/>
                <a:ext cx="2651841" cy="2217710"/>
                <a:chOff x="0" y="-357312"/>
                <a:chExt cx="3535789" cy="2956947"/>
              </a:xfrm>
            </p:grpSpPr>
            <p:sp>
              <p:nvSpPr>
                <p:cNvPr id="16" name="Freeform 16"/>
                <p:cNvSpPr/>
                <p:nvPr/>
              </p:nvSpPr>
              <p:spPr>
                <a:xfrm>
                  <a:off x="0" y="0"/>
                  <a:ext cx="3233666" cy="25996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33666" h="2599635">
                      <a:moveTo>
                        <a:pt x="0" y="0"/>
                      </a:moveTo>
                      <a:lnTo>
                        <a:pt x="3233666" y="0"/>
                      </a:lnTo>
                      <a:lnTo>
                        <a:pt x="3233666" y="2599635"/>
                      </a:lnTo>
                      <a:lnTo>
                        <a:pt x="0" y="2599635"/>
                      </a:lnTo>
                      <a:close/>
                    </a:path>
                  </a:pathLst>
                </a:custGeom>
                <a:solidFill>
                  <a:srgbClr val="000000">
                    <a:alpha val="0"/>
                  </a:srgbClr>
                </a:solidFill>
              </p:spPr>
              <p:txBody>
                <a:bodyPr/>
                <a:lstStyle/>
                <a:p>
                  <a:endParaRPr lang="ca-ES" noProof="0" dirty="0"/>
                </a:p>
              </p:txBody>
            </p:sp>
            <p:sp>
              <p:nvSpPr>
                <p:cNvPr id="17" name="TextBox 17"/>
                <p:cNvSpPr txBox="1"/>
                <p:nvPr/>
              </p:nvSpPr>
              <p:spPr>
                <a:xfrm>
                  <a:off x="302123" y="-357312"/>
                  <a:ext cx="3233666" cy="2609160"/>
                </a:xfrm>
                <a:prstGeom prst="rect">
                  <a:avLst/>
                </a:prstGeom>
              </p:spPr>
              <p:txBody>
                <a:bodyPr lIns="0" tIns="0" rIns="0" bIns="0" rtlCol="0" anchor="t"/>
                <a:lstStyle/>
                <a:p>
                  <a:pPr algn="ctr">
                    <a:lnSpc>
                      <a:spcPts val="4319"/>
                    </a:lnSpc>
                  </a:pPr>
                  <a:r>
                    <a:rPr lang="ca-ES" sz="3599" noProof="0" dirty="0">
                      <a:solidFill>
                        <a:srgbClr val="547268"/>
                      </a:solidFill>
                      <a:latin typeface="Oswald"/>
                      <a:ea typeface="Oswald"/>
                      <a:cs typeface="Oswald"/>
                      <a:sym typeface="Oswald"/>
                    </a:rPr>
                    <a:t>Innovació</a:t>
                  </a:r>
                </a:p>
                <a:p>
                  <a:pPr algn="ctr">
                    <a:lnSpc>
                      <a:spcPts val="4319"/>
                    </a:lnSpc>
                  </a:pPr>
                  <a:r>
                    <a:rPr lang="ca-ES" sz="3599" noProof="0" dirty="0">
                      <a:solidFill>
                        <a:srgbClr val="547268"/>
                      </a:solidFill>
                      <a:latin typeface="Oswald"/>
                      <a:ea typeface="Oswald"/>
                      <a:cs typeface="Oswald"/>
                      <a:sym typeface="Oswald"/>
                    </a:rPr>
                    <a:t>Sostenibilitat </a:t>
                  </a:r>
                </a:p>
                <a:p>
                  <a:pPr algn="ctr">
                    <a:lnSpc>
                      <a:spcPts val="4319"/>
                    </a:lnSpc>
                  </a:pPr>
                  <a:r>
                    <a:rPr lang="ca-ES" sz="3599" noProof="0" dirty="0">
                      <a:solidFill>
                        <a:srgbClr val="547268"/>
                      </a:solidFill>
                      <a:latin typeface="Oswald"/>
                      <a:ea typeface="Oswald"/>
                      <a:cs typeface="Oswald"/>
                      <a:sym typeface="Oswald"/>
                    </a:rPr>
                    <a:t>Tecnologia</a:t>
                  </a:r>
                </a:p>
              </p:txBody>
            </p:sp>
          </p:grpSp>
          <p:grpSp>
            <p:nvGrpSpPr>
              <p:cNvPr id="27" name="Group 27"/>
              <p:cNvGrpSpPr/>
              <p:nvPr/>
            </p:nvGrpSpPr>
            <p:grpSpPr>
              <a:xfrm>
                <a:off x="12395149" y="4814111"/>
                <a:ext cx="3013505" cy="1540595"/>
                <a:chOff x="0" y="0"/>
                <a:chExt cx="4018006" cy="2054127"/>
              </a:xfrm>
            </p:grpSpPr>
            <p:sp>
              <p:nvSpPr>
                <p:cNvPr id="28" name="Freeform 28"/>
                <p:cNvSpPr/>
                <p:nvPr/>
              </p:nvSpPr>
              <p:spPr>
                <a:xfrm>
                  <a:off x="0" y="0"/>
                  <a:ext cx="3793785" cy="16968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3785" h="1696815">
                      <a:moveTo>
                        <a:pt x="0" y="0"/>
                      </a:moveTo>
                      <a:lnTo>
                        <a:pt x="3793785" y="0"/>
                      </a:lnTo>
                      <a:lnTo>
                        <a:pt x="3793785" y="1696815"/>
                      </a:lnTo>
                      <a:lnTo>
                        <a:pt x="0" y="1696815"/>
                      </a:lnTo>
                      <a:close/>
                    </a:path>
                  </a:pathLst>
                </a:custGeom>
                <a:solidFill>
                  <a:srgbClr val="547268">
                    <a:alpha val="0"/>
                  </a:srgbClr>
                </a:solidFill>
              </p:spPr>
              <p:txBody>
                <a:bodyPr/>
                <a:lstStyle/>
                <a:p>
                  <a:endParaRPr lang="ca-ES" noProof="0" dirty="0"/>
                </a:p>
              </p:txBody>
            </p:sp>
            <p:sp>
              <p:nvSpPr>
                <p:cNvPr id="29" name="TextBox 29"/>
                <p:cNvSpPr txBox="1"/>
                <p:nvPr/>
              </p:nvSpPr>
              <p:spPr>
                <a:xfrm>
                  <a:off x="224221" y="366837"/>
                  <a:ext cx="3793785" cy="1687290"/>
                </a:xfrm>
                <a:prstGeom prst="rect">
                  <a:avLst/>
                </a:prstGeom>
              </p:spPr>
              <p:txBody>
                <a:bodyPr lIns="0" tIns="0" rIns="0" bIns="0" rtlCol="0" anchor="t"/>
                <a:lstStyle/>
                <a:p>
                  <a:pPr algn="ctr">
                    <a:lnSpc>
                      <a:spcPts val="6359"/>
                    </a:lnSpc>
                  </a:pPr>
                  <a:r>
                    <a:rPr lang="ca-ES" sz="5299" noProof="0" dirty="0">
                      <a:solidFill>
                        <a:srgbClr val="547268"/>
                      </a:solidFill>
                      <a:latin typeface="Oswald"/>
                      <a:ea typeface="Oswald"/>
                      <a:cs typeface="Oswald"/>
                      <a:sym typeface="Oswald"/>
                    </a:rPr>
                    <a:t>VALORS</a:t>
                  </a:r>
                </a:p>
              </p:txBody>
            </p:sp>
          </p:grpSp>
        </p:grpSp>
      </p:grpSp>
      <p:grpSp>
        <p:nvGrpSpPr>
          <p:cNvPr id="30" name="Group 30"/>
          <p:cNvGrpSpPr/>
          <p:nvPr/>
        </p:nvGrpSpPr>
        <p:grpSpPr>
          <a:xfrm>
            <a:off x="1548995" y="2736752"/>
            <a:ext cx="14685916" cy="1569466"/>
            <a:chOff x="0" y="0"/>
            <a:chExt cx="19581221" cy="2092621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9581222" cy="2092621"/>
            </a:xfrm>
            <a:custGeom>
              <a:avLst/>
              <a:gdLst/>
              <a:ahLst/>
              <a:cxnLst/>
              <a:rect l="l" t="t" r="r" b="b"/>
              <a:pathLst>
                <a:path w="19581222" h="2092621">
                  <a:moveTo>
                    <a:pt x="0" y="0"/>
                  </a:moveTo>
                  <a:lnTo>
                    <a:pt x="19581222" y="0"/>
                  </a:lnTo>
                  <a:lnTo>
                    <a:pt x="19581222" y="2092621"/>
                  </a:lnTo>
                  <a:lnTo>
                    <a:pt x="0" y="2092621"/>
                  </a:lnTo>
                  <a:close/>
                </a:path>
              </a:pathLst>
            </a:custGeom>
            <a:solidFill>
              <a:srgbClr val="92877A">
                <a:alpha val="0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ca-ES" sz="3600" noProof="0" dirty="0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95250"/>
              <a:ext cx="19581221" cy="2187871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marL="561341" lvl="1" indent="-280670" algn="l">
                <a:lnSpc>
                  <a:spcPts val="4082"/>
                </a:lnSpc>
                <a:buFont typeface="Arial"/>
                <a:buChar char="•"/>
              </a:pPr>
              <a:r>
                <a:rPr lang="ca-ES" sz="3600" noProof="0" dirty="0">
                  <a:solidFill>
                    <a:srgbClr val="92877A"/>
                  </a:solidFill>
                  <a:latin typeface="Open Sans Condensed" panose="020B0604020202020204" charset="0"/>
                  <a:ea typeface="Open Sans Condensed" panose="020B0604020202020204" charset="0"/>
                  <a:cs typeface="Open Sans Condensed" panose="020B0604020202020204" charset="0"/>
                  <a:sym typeface="Garet Bold"/>
                </a:rPr>
                <a:t>Creat en el 2023 per iniciativa de ACCIÓ I AGÈNCIA DE RESIDUS DE CATALUNYA</a:t>
              </a:r>
            </a:p>
            <a:p>
              <a:pPr marL="561341" lvl="1" indent="-280670" algn="l">
                <a:lnSpc>
                  <a:spcPts val="4082"/>
                </a:lnSpc>
                <a:buFont typeface="Arial"/>
                <a:buChar char="•"/>
              </a:pPr>
              <a:r>
                <a:rPr lang="ca-ES" sz="3600" noProof="0" dirty="0">
                  <a:solidFill>
                    <a:srgbClr val="92877A"/>
                  </a:solidFill>
                  <a:latin typeface="Open Sans Condensed" panose="020B0604020202020204" charset="0"/>
                  <a:ea typeface="Open Sans Condensed" panose="020B0604020202020204" charset="0"/>
                  <a:cs typeface="Open Sans Condensed" panose="020B0604020202020204" charset="0"/>
                  <a:sym typeface="Garet Bold"/>
                </a:rPr>
                <a:t>El CREC neix amb l’objectiu d’agrupar empreses i agents de l’entorn de tota la cadena de valor del sector.</a:t>
              </a:r>
            </a:p>
          </p:txBody>
        </p:sp>
      </p:grpSp>
      <p:sp>
        <p:nvSpPr>
          <p:cNvPr id="33" name="Freeform 33"/>
          <p:cNvSpPr/>
          <p:nvPr/>
        </p:nvSpPr>
        <p:spPr>
          <a:xfrm>
            <a:off x="337695" y="1190481"/>
            <a:ext cx="3460339" cy="1349888"/>
          </a:xfrm>
          <a:custGeom>
            <a:avLst/>
            <a:gdLst/>
            <a:ahLst/>
            <a:cxnLst/>
            <a:rect l="l" t="t" r="r" b="b"/>
            <a:pathLst>
              <a:path w="3460339" h="1349888">
                <a:moveTo>
                  <a:pt x="0" y="0"/>
                </a:moveTo>
                <a:lnTo>
                  <a:pt x="3460340" y="0"/>
                </a:lnTo>
                <a:lnTo>
                  <a:pt x="3460340" y="1349888"/>
                </a:lnTo>
                <a:lnTo>
                  <a:pt x="0" y="13498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97"/>
            </a:stretch>
          </a:blipFill>
        </p:spPr>
        <p:txBody>
          <a:bodyPr/>
          <a:lstStyle/>
          <a:p>
            <a:endParaRPr lang="ca-ES" noProof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a-ES" noProof="0" dirty="0"/>
          </a:p>
        </p:txBody>
      </p:sp>
      <p:grpSp>
        <p:nvGrpSpPr>
          <p:cNvPr id="3" name="Group 3"/>
          <p:cNvGrpSpPr/>
          <p:nvPr/>
        </p:nvGrpSpPr>
        <p:grpSpPr>
          <a:xfrm>
            <a:off x="722521" y="1399337"/>
            <a:ext cx="16354130" cy="8725555"/>
            <a:chOff x="0" y="0"/>
            <a:chExt cx="21805507" cy="11634074"/>
          </a:xfrm>
        </p:grpSpPr>
        <p:grpSp>
          <p:nvGrpSpPr>
            <p:cNvPr id="4" name="Group 4"/>
            <p:cNvGrpSpPr/>
            <p:nvPr/>
          </p:nvGrpSpPr>
          <p:grpSpPr>
            <a:xfrm>
              <a:off x="8966271" y="2493965"/>
              <a:ext cx="8802256" cy="5843702"/>
              <a:chOff x="0" y="0"/>
              <a:chExt cx="845028" cy="561003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845028" cy="561003"/>
              </a:xfrm>
              <a:custGeom>
                <a:avLst/>
                <a:gdLst/>
                <a:ahLst/>
                <a:cxnLst/>
                <a:rect l="l" t="t" r="r" b="b"/>
                <a:pathLst>
                  <a:path w="845028" h="561003">
                    <a:moveTo>
                      <a:pt x="51010" y="0"/>
                    </a:moveTo>
                    <a:lnTo>
                      <a:pt x="794018" y="0"/>
                    </a:lnTo>
                    <a:cubicBezTo>
                      <a:pt x="807547" y="0"/>
                      <a:pt x="820521" y="5374"/>
                      <a:pt x="830088" y="14941"/>
                    </a:cubicBezTo>
                    <a:cubicBezTo>
                      <a:pt x="839654" y="24507"/>
                      <a:pt x="845028" y="37482"/>
                      <a:pt x="845028" y="51010"/>
                    </a:cubicBezTo>
                    <a:lnTo>
                      <a:pt x="845028" y="509993"/>
                    </a:lnTo>
                    <a:cubicBezTo>
                      <a:pt x="845028" y="523522"/>
                      <a:pt x="839654" y="536496"/>
                      <a:pt x="830088" y="546063"/>
                    </a:cubicBezTo>
                    <a:cubicBezTo>
                      <a:pt x="820521" y="555629"/>
                      <a:pt x="807547" y="561003"/>
                      <a:pt x="794018" y="561003"/>
                    </a:cubicBezTo>
                    <a:lnTo>
                      <a:pt x="51010" y="561003"/>
                    </a:lnTo>
                    <a:cubicBezTo>
                      <a:pt x="37482" y="561003"/>
                      <a:pt x="24507" y="555629"/>
                      <a:pt x="14941" y="546063"/>
                    </a:cubicBezTo>
                    <a:cubicBezTo>
                      <a:pt x="5374" y="536496"/>
                      <a:pt x="0" y="523522"/>
                      <a:pt x="0" y="509993"/>
                    </a:cubicBezTo>
                    <a:lnTo>
                      <a:pt x="0" y="51010"/>
                    </a:lnTo>
                    <a:cubicBezTo>
                      <a:pt x="0" y="37482"/>
                      <a:pt x="5374" y="24507"/>
                      <a:pt x="14941" y="14941"/>
                    </a:cubicBezTo>
                    <a:cubicBezTo>
                      <a:pt x="24507" y="5374"/>
                      <a:pt x="37482" y="0"/>
                      <a:pt x="51010" y="0"/>
                    </a:cubicBezTo>
                    <a:close/>
                  </a:path>
                </a:pathLst>
              </a:custGeom>
              <a:solidFill>
                <a:srgbClr val="D9D9D9">
                  <a:alpha val="67843"/>
                </a:srgbClr>
              </a:solidFill>
              <a:ln w="114300" cap="rnd">
                <a:solidFill>
                  <a:srgbClr val="BD6E20">
                    <a:alpha val="67843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ca-ES" noProof="0" dirty="0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845028" cy="599103"/>
              </a:xfrm>
              <a:prstGeom prst="rect">
                <a:avLst/>
              </a:prstGeom>
            </p:spPr>
            <p:txBody>
              <a:bodyPr lIns="51507" tIns="51507" rIns="51507" bIns="51507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 lang="ca-ES" noProof="0" dirty="0"/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390237" y="74857"/>
              <a:ext cx="4772909" cy="4772909"/>
            </a:xfrm>
            <a:custGeom>
              <a:avLst/>
              <a:gdLst/>
              <a:ahLst/>
              <a:cxnLst/>
              <a:rect l="l" t="t" r="r" b="b"/>
              <a:pathLst>
                <a:path w="4772909" h="4772909">
                  <a:moveTo>
                    <a:pt x="0" y="0"/>
                  </a:moveTo>
                  <a:lnTo>
                    <a:pt x="4772910" y="0"/>
                  </a:lnTo>
                  <a:lnTo>
                    <a:pt x="4772910" y="4772909"/>
                  </a:lnTo>
                  <a:lnTo>
                    <a:pt x="0" y="47729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240977" y="959428"/>
              <a:ext cx="3224292" cy="32703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7883"/>
                </a:lnSpc>
              </a:pPr>
              <a:r>
                <a:rPr lang="ca-ES" sz="6569" b="1" noProof="0" dirty="0">
                  <a:solidFill>
                    <a:srgbClr val="92877A"/>
                  </a:solidFill>
                  <a:latin typeface="Oswald Bold"/>
                  <a:ea typeface="Oswald Bold"/>
                  <a:cs typeface="Oswald Bold"/>
                  <a:sym typeface="Oswald Bold"/>
                </a:rPr>
                <a:t>2025</a:t>
              </a:r>
            </a:p>
            <a:p>
              <a:pPr marL="0" lvl="0" indent="0" algn="ctr">
                <a:lnSpc>
                  <a:spcPts val="5757"/>
                </a:lnSpc>
              </a:pPr>
              <a:r>
                <a:rPr lang="ca-ES" sz="4797" b="1" u="none" strike="noStrike" noProof="0" dirty="0">
                  <a:solidFill>
                    <a:srgbClr val="547269"/>
                  </a:solidFill>
                  <a:latin typeface="Oswald Bold"/>
                  <a:ea typeface="Oswald Bold"/>
                  <a:cs typeface="Oswald Bold"/>
                  <a:sym typeface="Oswald Bold"/>
                </a:rPr>
                <a:t>104</a:t>
              </a:r>
            </a:p>
            <a:p>
              <a:pPr marL="0" lvl="0" indent="0" algn="ctr">
                <a:lnSpc>
                  <a:spcPts val="5757"/>
                </a:lnSpc>
              </a:pPr>
              <a:r>
                <a:rPr lang="ca-ES" sz="4797" b="1" u="none" strike="noStrike" noProof="0" dirty="0">
                  <a:solidFill>
                    <a:srgbClr val="547269"/>
                  </a:solidFill>
                  <a:latin typeface="Oswald Bold"/>
                  <a:ea typeface="Oswald Bold"/>
                  <a:cs typeface="Oswald Bold"/>
                  <a:sym typeface="Oswald Bold"/>
                </a:rPr>
                <a:t>Socis</a:t>
              </a:r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0"/>
              <a:ext cx="4772909" cy="4772909"/>
            </a:xfrm>
            <a:custGeom>
              <a:avLst/>
              <a:gdLst/>
              <a:ahLst/>
              <a:cxnLst/>
              <a:rect l="l" t="t" r="r" b="b"/>
              <a:pathLst>
                <a:path w="4772909" h="4772909">
                  <a:moveTo>
                    <a:pt x="0" y="0"/>
                  </a:moveTo>
                  <a:lnTo>
                    <a:pt x="4772909" y="0"/>
                  </a:lnTo>
                  <a:lnTo>
                    <a:pt x="4772909" y="4772909"/>
                  </a:lnTo>
                  <a:lnTo>
                    <a:pt x="0" y="47729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grpSp>
          <p:nvGrpSpPr>
            <p:cNvPr id="10" name="Group 10"/>
            <p:cNvGrpSpPr/>
            <p:nvPr/>
          </p:nvGrpSpPr>
          <p:grpSpPr>
            <a:xfrm>
              <a:off x="5366598" y="5951550"/>
              <a:ext cx="3456126" cy="2189987"/>
              <a:chOff x="0" y="0"/>
              <a:chExt cx="456375" cy="289184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456375" cy="289184"/>
              </a:xfrm>
              <a:custGeom>
                <a:avLst/>
                <a:gdLst/>
                <a:ahLst/>
                <a:cxnLst/>
                <a:rect l="l" t="t" r="r" b="b"/>
                <a:pathLst>
                  <a:path w="456375" h="289184">
                    <a:moveTo>
                      <a:pt x="129916" y="0"/>
                    </a:moveTo>
                    <a:lnTo>
                      <a:pt x="326459" y="0"/>
                    </a:lnTo>
                    <a:cubicBezTo>
                      <a:pt x="398210" y="0"/>
                      <a:pt x="456375" y="58166"/>
                      <a:pt x="456375" y="129916"/>
                    </a:cubicBezTo>
                    <a:lnTo>
                      <a:pt x="456375" y="159268"/>
                    </a:lnTo>
                    <a:cubicBezTo>
                      <a:pt x="456375" y="231018"/>
                      <a:pt x="398210" y="289184"/>
                      <a:pt x="326459" y="289184"/>
                    </a:cubicBezTo>
                    <a:lnTo>
                      <a:pt x="129916" y="289184"/>
                    </a:lnTo>
                    <a:cubicBezTo>
                      <a:pt x="58166" y="289184"/>
                      <a:pt x="0" y="231018"/>
                      <a:pt x="0" y="159268"/>
                    </a:cubicBezTo>
                    <a:lnTo>
                      <a:pt x="0" y="129916"/>
                    </a:lnTo>
                    <a:cubicBezTo>
                      <a:pt x="0" y="58166"/>
                      <a:pt x="58166" y="0"/>
                      <a:pt x="129916" y="0"/>
                    </a:cubicBezTo>
                    <a:close/>
                  </a:path>
                </a:pathLst>
              </a:custGeom>
              <a:solidFill>
                <a:srgbClr val="EEECE1">
                  <a:alpha val="81961"/>
                </a:srgbClr>
              </a:solidFill>
              <a:ln w="95250" cap="rnd">
                <a:solidFill>
                  <a:srgbClr val="F1CE39">
                    <a:alpha val="81961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ca-ES" noProof="0" dirty="0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38100"/>
                <a:ext cx="456375" cy="327284"/>
              </a:xfrm>
              <a:prstGeom prst="rect">
                <a:avLst/>
              </a:prstGeom>
            </p:spPr>
            <p:txBody>
              <a:bodyPr lIns="51507" tIns="51507" rIns="51507" bIns="51507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 lang="ca-ES" noProof="0" dirty="0"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9189498" y="5581693"/>
              <a:ext cx="3113352" cy="2517449"/>
              <a:chOff x="0" y="0"/>
              <a:chExt cx="443312" cy="358461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443312" cy="358461"/>
              </a:xfrm>
              <a:custGeom>
                <a:avLst/>
                <a:gdLst/>
                <a:ahLst/>
                <a:cxnLst/>
                <a:rect l="l" t="t" r="r" b="b"/>
                <a:pathLst>
                  <a:path w="443312" h="358461">
                    <a:moveTo>
                      <a:pt x="144220" y="0"/>
                    </a:moveTo>
                    <a:lnTo>
                      <a:pt x="299092" y="0"/>
                    </a:lnTo>
                    <a:cubicBezTo>
                      <a:pt x="337342" y="0"/>
                      <a:pt x="374025" y="15195"/>
                      <a:pt x="401071" y="42241"/>
                    </a:cubicBezTo>
                    <a:cubicBezTo>
                      <a:pt x="428118" y="69287"/>
                      <a:pt x="443312" y="105970"/>
                      <a:pt x="443312" y="144220"/>
                    </a:cubicBezTo>
                    <a:lnTo>
                      <a:pt x="443312" y="214241"/>
                    </a:lnTo>
                    <a:cubicBezTo>
                      <a:pt x="443312" y="252491"/>
                      <a:pt x="428118" y="289174"/>
                      <a:pt x="401071" y="316220"/>
                    </a:cubicBezTo>
                    <a:cubicBezTo>
                      <a:pt x="374025" y="343267"/>
                      <a:pt x="337342" y="358461"/>
                      <a:pt x="299092" y="358461"/>
                    </a:cubicBezTo>
                    <a:lnTo>
                      <a:pt x="144220" y="358461"/>
                    </a:lnTo>
                    <a:cubicBezTo>
                      <a:pt x="105970" y="358461"/>
                      <a:pt x="69287" y="343267"/>
                      <a:pt x="42241" y="316220"/>
                    </a:cubicBezTo>
                    <a:cubicBezTo>
                      <a:pt x="15195" y="289174"/>
                      <a:pt x="0" y="252491"/>
                      <a:pt x="0" y="214241"/>
                    </a:cubicBezTo>
                    <a:lnTo>
                      <a:pt x="0" y="144220"/>
                    </a:lnTo>
                    <a:cubicBezTo>
                      <a:pt x="0" y="105970"/>
                      <a:pt x="15195" y="69287"/>
                      <a:pt x="42241" y="42241"/>
                    </a:cubicBezTo>
                    <a:cubicBezTo>
                      <a:pt x="69287" y="15195"/>
                      <a:pt x="105970" y="0"/>
                      <a:pt x="144220" y="0"/>
                    </a:cubicBezTo>
                    <a:close/>
                  </a:path>
                </a:pathLst>
              </a:custGeom>
              <a:solidFill>
                <a:srgbClr val="EEECE1"/>
              </a:solidFill>
              <a:ln w="104775" cap="rnd">
                <a:solidFill>
                  <a:srgbClr val="EBA016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ca-ES" noProof="0" dirty="0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38100"/>
                <a:ext cx="443312" cy="396561"/>
              </a:xfrm>
              <a:prstGeom prst="rect">
                <a:avLst/>
              </a:prstGeom>
            </p:spPr>
            <p:txBody>
              <a:bodyPr lIns="65212" tIns="65212" rIns="65212" bIns="65212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 lang="ca-ES" noProof="0" dirty="0"/>
              </a:p>
            </p:txBody>
          </p:sp>
        </p:grpSp>
        <p:sp>
          <p:nvSpPr>
            <p:cNvPr id="16" name="Freeform 16"/>
            <p:cNvSpPr/>
            <p:nvPr/>
          </p:nvSpPr>
          <p:spPr>
            <a:xfrm>
              <a:off x="6602531" y="6606407"/>
              <a:ext cx="866339" cy="866339"/>
            </a:xfrm>
            <a:custGeom>
              <a:avLst/>
              <a:gdLst/>
              <a:ahLst/>
              <a:cxnLst/>
              <a:rect l="l" t="t" r="r" b="b"/>
              <a:pathLst>
                <a:path w="866339" h="866339">
                  <a:moveTo>
                    <a:pt x="0" y="0"/>
                  </a:moveTo>
                  <a:lnTo>
                    <a:pt x="866340" y="0"/>
                  </a:lnTo>
                  <a:lnTo>
                    <a:pt x="866340" y="866340"/>
                  </a:lnTo>
                  <a:lnTo>
                    <a:pt x="0" y="8663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7238901" y="7452704"/>
              <a:ext cx="1174288" cy="405775"/>
            </a:xfrm>
            <a:custGeom>
              <a:avLst/>
              <a:gdLst/>
              <a:ahLst/>
              <a:cxnLst/>
              <a:rect l="l" t="t" r="r" b="b"/>
              <a:pathLst>
                <a:path w="1174288" h="405775">
                  <a:moveTo>
                    <a:pt x="0" y="0"/>
                  </a:moveTo>
                  <a:lnTo>
                    <a:pt x="1174288" y="0"/>
                  </a:lnTo>
                  <a:lnTo>
                    <a:pt x="1174288" y="405775"/>
                  </a:lnTo>
                  <a:lnTo>
                    <a:pt x="0" y="405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7625776" y="6894319"/>
              <a:ext cx="1070503" cy="406446"/>
            </a:xfrm>
            <a:custGeom>
              <a:avLst/>
              <a:gdLst/>
              <a:ahLst/>
              <a:cxnLst/>
              <a:rect l="l" t="t" r="r" b="b"/>
              <a:pathLst>
                <a:path w="1070503" h="406446">
                  <a:moveTo>
                    <a:pt x="0" y="0"/>
                  </a:moveTo>
                  <a:lnTo>
                    <a:pt x="1070503" y="0"/>
                  </a:lnTo>
                  <a:lnTo>
                    <a:pt x="1070503" y="406446"/>
                  </a:lnTo>
                  <a:lnTo>
                    <a:pt x="0" y="406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28503" t="-49226" r="-30736" b="-60479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5561971" y="7097223"/>
              <a:ext cx="808544" cy="413417"/>
            </a:xfrm>
            <a:custGeom>
              <a:avLst/>
              <a:gdLst/>
              <a:ahLst/>
              <a:cxnLst/>
              <a:rect l="l" t="t" r="r" b="b"/>
              <a:pathLst>
                <a:path w="808544" h="413417">
                  <a:moveTo>
                    <a:pt x="0" y="0"/>
                  </a:moveTo>
                  <a:lnTo>
                    <a:pt x="808544" y="0"/>
                  </a:lnTo>
                  <a:lnTo>
                    <a:pt x="808544" y="413417"/>
                  </a:lnTo>
                  <a:lnTo>
                    <a:pt x="0" y="4134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t="-11616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5484532" y="6681227"/>
              <a:ext cx="830097" cy="270362"/>
            </a:xfrm>
            <a:custGeom>
              <a:avLst/>
              <a:gdLst/>
              <a:ahLst/>
              <a:cxnLst/>
              <a:rect l="l" t="t" r="r" b="b"/>
              <a:pathLst>
                <a:path w="830097" h="270362">
                  <a:moveTo>
                    <a:pt x="0" y="0"/>
                  </a:moveTo>
                  <a:lnTo>
                    <a:pt x="830097" y="0"/>
                  </a:lnTo>
                  <a:lnTo>
                    <a:pt x="830097" y="270363"/>
                  </a:lnTo>
                  <a:lnTo>
                    <a:pt x="0" y="2703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grpSp>
          <p:nvGrpSpPr>
            <p:cNvPr id="21" name="Group 21"/>
            <p:cNvGrpSpPr/>
            <p:nvPr/>
          </p:nvGrpSpPr>
          <p:grpSpPr>
            <a:xfrm>
              <a:off x="5550487" y="8388062"/>
              <a:ext cx="3272237" cy="2119129"/>
              <a:chOff x="0" y="0"/>
              <a:chExt cx="465936" cy="301744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465936" cy="301744"/>
              </a:xfrm>
              <a:custGeom>
                <a:avLst/>
                <a:gdLst/>
                <a:ahLst/>
                <a:cxnLst/>
                <a:rect l="l" t="t" r="r" b="b"/>
                <a:pathLst>
                  <a:path w="465936" h="301744">
                    <a:moveTo>
                      <a:pt x="137217" y="0"/>
                    </a:moveTo>
                    <a:lnTo>
                      <a:pt x="328719" y="0"/>
                    </a:lnTo>
                    <a:cubicBezTo>
                      <a:pt x="404502" y="0"/>
                      <a:pt x="465936" y="61434"/>
                      <a:pt x="465936" y="137217"/>
                    </a:cubicBezTo>
                    <a:lnTo>
                      <a:pt x="465936" y="164527"/>
                    </a:lnTo>
                    <a:cubicBezTo>
                      <a:pt x="465936" y="240310"/>
                      <a:pt x="404502" y="301744"/>
                      <a:pt x="328719" y="301744"/>
                    </a:cubicBezTo>
                    <a:lnTo>
                      <a:pt x="137217" y="301744"/>
                    </a:lnTo>
                    <a:cubicBezTo>
                      <a:pt x="61434" y="301744"/>
                      <a:pt x="0" y="240310"/>
                      <a:pt x="0" y="164527"/>
                    </a:cubicBezTo>
                    <a:lnTo>
                      <a:pt x="0" y="137217"/>
                    </a:lnTo>
                    <a:cubicBezTo>
                      <a:pt x="0" y="61434"/>
                      <a:pt x="61434" y="0"/>
                      <a:pt x="137217" y="0"/>
                    </a:cubicBezTo>
                    <a:close/>
                  </a:path>
                </a:pathLst>
              </a:custGeom>
              <a:solidFill>
                <a:srgbClr val="EEECE1">
                  <a:alpha val="67843"/>
                </a:srgbClr>
              </a:solidFill>
              <a:ln w="104775" cap="rnd">
                <a:solidFill>
                  <a:srgbClr val="6CA0D0">
                    <a:alpha val="67843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ca-ES" noProof="0" dirty="0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38100"/>
                <a:ext cx="465936" cy="339844"/>
              </a:xfrm>
              <a:prstGeom prst="rect">
                <a:avLst/>
              </a:prstGeom>
            </p:spPr>
            <p:txBody>
              <a:bodyPr lIns="65212" tIns="65212" rIns="65212" bIns="65212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 lang="ca-ES" noProof="0" dirty="0"/>
              </a:p>
            </p:txBody>
          </p:sp>
        </p:grpSp>
        <p:sp>
          <p:nvSpPr>
            <p:cNvPr id="24" name="Freeform 24"/>
            <p:cNvSpPr/>
            <p:nvPr/>
          </p:nvSpPr>
          <p:spPr>
            <a:xfrm>
              <a:off x="5843973" y="9090199"/>
              <a:ext cx="1289316" cy="598447"/>
            </a:xfrm>
            <a:custGeom>
              <a:avLst/>
              <a:gdLst/>
              <a:ahLst/>
              <a:cxnLst/>
              <a:rect l="l" t="t" r="r" b="b"/>
              <a:pathLst>
                <a:path w="1289316" h="598447">
                  <a:moveTo>
                    <a:pt x="0" y="0"/>
                  </a:moveTo>
                  <a:lnTo>
                    <a:pt x="1289316" y="0"/>
                  </a:lnTo>
                  <a:lnTo>
                    <a:pt x="1289316" y="598447"/>
                  </a:lnTo>
                  <a:lnTo>
                    <a:pt x="0" y="5984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7040" t="-21531" b="-69414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5615529" y="8542871"/>
              <a:ext cx="3121106" cy="6643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036"/>
                </a:lnSpc>
                <a:spcBef>
                  <a:spcPct val="0"/>
                </a:spcBef>
              </a:pPr>
              <a:r>
                <a:rPr lang="ca-ES" sz="1454" b="1" noProof="0" dirty="0">
                  <a:solidFill>
                    <a:srgbClr val="000000"/>
                  </a:solidFill>
                  <a:latin typeface="Oswald Bold"/>
                  <a:ea typeface="Oswald Bold"/>
                  <a:cs typeface="Oswald Bold"/>
                  <a:sym typeface="Oswald Bold"/>
                </a:rPr>
                <a:t>Agents de l’entorn</a:t>
              </a:r>
            </a:p>
            <a:p>
              <a:pPr marL="0" lvl="0" indent="0" algn="ctr">
                <a:lnSpc>
                  <a:spcPts val="2036"/>
                </a:lnSpc>
                <a:spcBef>
                  <a:spcPct val="0"/>
                </a:spcBef>
              </a:pPr>
              <a:r>
                <a:rPr lang="ca-ES" sz="1454" b="1" u="none" strike="noStrike" noProof="0" dirty="0">
                  <a:solidFill>
                    <a:srgbClr val="000000"/>
                  </a:solidFill>
                  <a:latin typeface="Oswald Bold"/>
                  <a:ea typeface="Oswald Bold"/>
                  <a:cs typeface="Oswald Bold"/>
                  <a:sym typeface="Oswald Bold"/>
                </a:rPr>
                <a:t>(3%)</a:t>
              </a:r>
            </a:p>
          </p:txBody>
        </p:sp>
        <p:sp>
          <p:nvSpPr>
            <p:cNvPr id="26" name="Freeform 26"/>
            <p:cNvSpPr/>
            <p:nvPr/>
          </p:nvSpPr>
          <p:spPr>
            <a:xfrm>
              <a:off x="7238901" y="9193062"/>
              <a:ext cx="1321627" cy="647907"/>
            </a:xfrm>
            <a:custGeom>
              <a:avLst/>
              <a:gdLst/>
              <a:ahLst/>
              <a:cxnLst/>
              <a:rect l="l" t="t" r="r" b="b"/>
              <a:pathLst>
                <a:path w="1321627" h="647907">
                  <a:moveTo>
                    <a:pt x="0" y="0"/>
                  </a:moveTo>
                  <a:lnTo>
                    <a:pt x="1321627" y="0"/>
                  </a:lnTo>
                  <a:lnTo>
                    <a:pt x="1321627" y="647907"/>
                  </a:lnTo>
                  <a:lnTo>
                    <a:pt x="0" y="6479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6425626" y="9645833"/>
              <a:ext cx="1524355" cy="668453"/>
            </a:xfrm>
            <a:custGeom>
              <a:avLst/>
              <a:gdLst/>
              <a:ahLst/>
              <a:cxnLst/>
              <a:rect l="l" t="t" r="r" b="b"/>
              <a:pathLst>
                <a:path w="1524355" h="668453">
                  <a:moveTo>
                    <a:pt x="0" y="0"/>
                  </a:moveTo>
                  <a:lnTo>
                    <a:pt x="1524355" y="0"/>
                  </a:lnTo>
                  <a:lnTo>
                    <a:pt x="1524355" y="668453"/>
                  </a:lnTo>
                  <a:lnTo>
                    <a:pt x="0" y="6684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grpSp>
          <p:nvGrpSpPr>
            <p:cNvPr id="28" name="Group 28"/>
            <p:cNvGrpSpPr/>
            <p:nvPr/>
          </p:nvGrpSpPr>
          <p:grpSpPr>
            <a:xfrm>
              <a:off x="5366598" y="2868141"/>
              <a:ext cx="3533383" cy="2889329"/>
              <a:chOff x="0" y="0"/>
              <a:chExt cx="484622" cy="396286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484622" cy="396286"/>
              </a:xfrm>
              <a:custGeom>
                <a:avLst/>
                <a:gdLst/>
                <a:ahLst/>
                <a:cxnLst/>
                <a:rect l="l" t="t" r="r" b="b"/>
                <a:pathLst>
                  <a:path w="484622" h="396286">
                    <a:moveTo>
                      <a:pt x="127076" y="0"/>
                    </a:moveTo>
                    <a:lnTo>
                      <a:pt x="357546" y="0"/>
                    </a:lnTo>
                    <a:cubicBezTo>
                      <a:pt x="391248" y="0"/>
                      <a:pt x="423571" y="13388"/>
                      <a:pt x="447402" y="37220"/>
                    </a:cubicBezTo>
                    <a:cubicBezTo>
                      <a:pt x="471233" y="61051"/>
                      <a:pt x="484622" y="93373"/>
                      <a:pt x="484622" y="127076"/>
                    </a:cubicBezTo>
                    <a:lnTo>
                      <a:pt x="484622" y="269211"/>
                    </a:lnTo>
                    <a:cubicBezTo>
                      <a:pt x="484622" y="302913"/>
                      <a:pt x="471233" y="335235"/>
                      <a:pt x="447402" y="359067"/>
                    </a:cubicBezTo>
                    <a:cubicBezTo>
                      <a:pt x="423571" y="382898"/>
                      <a:pt x="391248" y="396286"/>
                      <a:pt x="357546" y="396286"/>
                    </a:cubicBezTo>
                    <a:lnTo>
                      <a:pt x="127076" y="396286"/>
                    </a:lnTo>
                    <a:cubicBezTo>
                      <a:pt x="93373" y="396286"/>
                      <a:pt x="61051" y="382898"/>
                      <a:pt x="37220" y="359067"/>
                    </a:cubicBezTo>
                    <a:cubicBezTo>
                      <a:pt x="13388" y="335235"/>
                      <a:pt x="0" y="302913"/>
                      <a:pt x="0" y="269211"/>
                    </a:cubicBezTo>
                    <a:lnTo>
                      <a:pt x="0" y="127076"/>
                    </a:lnTo>
                    <a:cubicBezTo>
                      <a:pt x="0" y="93373"/>
                      <a:pt x="13388" y="61051"/>
                      <a:pt x="37220" y="37220"/>
                    </a:cubicBezTo>
                    <a:cubicBezTo>
                      <a:pt x="61051" y="13388"/>
                      <a:pt x="93373" y="0"/>
                      <a:pt x="127076" y="0"/>
                    </a:cubicBezTo>
                    <a:close/>
                  </a:path>
                </a:pathLst>
              </a:custGeom>
              <a:solidFill>
                <a:srgbClr val="D9D9D9">
                  <a:alpha val="67843"/>
                </a:srgbClr>
              </a:solidFill>
              <a:ln w="85725" cap="rnd">
                <a:solidFill>
                  <a:srgbClr val="EBA016">
                    <a:alpha val="67843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ca-ES" noProof="0" dirty="0"/>
              </a:p>
            </p:txBody>
          </p:sp>
          <p:sp>
            <p:nvSpPr>
              <p:cNvPr id="30" name="TextBox 30"/>
              <p:cNvSpPr txBox="1"/>
              <p:nvPr/>
            </p:nvSpPr>
            <p:spPr>
              <a:xfrm>
                <a:off x="0" y="-38100"/>
                <a:ext cx="484622" cy="434386"/>
              </a:xfrm>
              <a:prstGeom prst="rect">
                <a:avLst/>
              </a:prstGeom>
            </p:spPr>
            <p:txBody>
              <a:bodyPr lIns="51507" tIns="51507" rIns="51507" bIns="51507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 lang="ca-ES" noProof="0" dirty="0"/>
              </a:p>
            </p:txBody>
          </p:sp>
        </p:grpSp>
        <p:sp>
          <p:nvSpPr>
            <p:cNvPr id="31" name="Freeform 31"/>
            <p:cNvSpPr/>
            <p:nvPr/>
          </p:nvSpPr>
          <p:spPr>
            <a:xfrm>
              <a:off x="5828170" y="4822463"/>
              <a:ext cx="1234912" cy="576292"/>
            </a:xfrm>
            <a:custGeom>
              <a:avLst/>
              <a:gdLst/>
              <a:ahLst/>
              <a:cxnLst/>
              <a:rect l="l" t="t" r="r" b="b"/>
              <a:pathLst>
                <a:path w="1234912" h="576292">
                  <a:moveTo>
                    <a:pt x="0" y="0"/>
                  </a:moveTo>
                  <a:lnTo>
                    <a:pt x="1234912" y="0"/>
                  </a:lnTo>
                  <a:lnTo>
                    <a:pt x="1234912" y="576293"/>
                  </a:lnTo>
                  <a:lnTo>
                    <a:pt x="0" y="576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l="-13576" t="-27108" r="-19271" b="-15228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32" name="Freeform 32"/>
            <p:cNvSpPr/>
            <p:nvPr/>
          </p:nvSpPr>
          <p:spPr>
            <a:xfrm>
              <a:off x="6106879" y="4229755"/>
              <a:ext cx="1065904" cy="428219"/>
            </a:xfrm>
            <a:custGeom>
              <a:avLst/>
              <a:gdLst/>
              <a:ahLst/>
              <a:cxnLst/>
              <a:rect l="l" t="t" r="r" b="b"/>
              <a:pathLst>
                <a:path w="1065904" h="428219">
                  <a:moveTo>
                    <a:pt x="0" y="0"/>
                  </a:moveTo>
                  <a:lnTo>
                    <a:pt x="1065904" y="0"/>
                  </a:lnTo>
                  <a:lnTo>
                    <a:pt x="1065904" y="428219"/>
                  </a:lnTo>
                  <a:lnTo>
                    <a:pt x="0" y="4282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33" name="Freeform 33"/>
            <p:cNvSpPr/>
            <p:nvPr/>
          </p:nvSpPr>
          <p:spPr>
            <a:xfrm>
              <a:off x="7415848" y="4607779"/>
              <a:ext cx="1068266" cy="397538"/>
            </a:xfrm>
            <a:custGeom>
              <a:avLst/>
              <a:gdLst/>
              <a:ahLst/>
              <a:cxnLst/>
              <a:rect l="l" t="t" r="r" b="b"/>
              <a:pathLst>
                <a:path w="1068266" h="397538">
                  <a:moveTo>
                    <a:pt x="0" y="0"/>
                  </a:moveTo>
                  <a:lnTo>
                    <a:pt x="1068266" y="0"/>
                  </a:lnTo>
                  <a:lnTo>
                    <a:pt x="1068266" y="397539"/>
                  </a:lnTo>
                  <a:lnTo>
                    <a:pt x="0" y="3975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grpSp>
          <p:nvGrpSpPr>
            <p:cNvPr id="34" name="Group 34"/>
            <p:cNvGrpSpPr/>
            <p:nvPr/>
          </p:nvGrpSpPr>
          <p:grpSpPr>
            <a:xfrm>
              <a:off x="9248104" y="8362582"/>
              <a:ext cx="3320622" cy="3096675"/>
              <a:chOff x="0" y="0"/>
              <a:chExt cx="455440" cy="424725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455440" cy="424725"/>
              </a:xfrm>
              <a:custGeom>
                <a:avLst/>
                <a:gdLst/>
                <a:ahLst/>
                <a:cxnLst/>
                <a:rect l="l" t="t" r="r" b="b"/>
                <a:pathLst>
                  <a:path w="455440" h="424725">
                    <a:moveTo>
                      <a:pt x="135218" y="0"/>
                    </a:moveTo>
                    <a:lnTo>
                      <a:pt x="320223" y="0"/>
                    </a:lnTo>
                    <a:cubicBezTo>
                      <a:pt x="394901" y="0"/>
                      <a:pt x="455440" y="60539"/>
                      <a:pt x="455440" y="135218"/>
                    </a:cubicBezTo>
                    <a:lnTo>
                      <a:pt x="455440" y="289507"/>
                    </a:lnTo>
                    <a:cubicBezTo>
                      <a:pt x="455440" y="364186"/>
                      <a:pt x="394901" y="424725"/>
                      <a:pt x="320223" y="424725"/>
                    </a:cubicBezTo>
                    <a:lnTo>
                      <a:pt x="135218" y="424725"/>
                    </a:lnTo>
                    <a:cubicBezTo>
                      <a:pt x="60539" y="424725"/>
                      <a:pt x="0" y="364186"/>
                      <a:pt x="0" y="289507"/>
                    </a:cubicBezTo>
                    <a:lnTo>
                      <a:pt x="0" y="135218"/>
                    </a:lnTo>
                    <a:cubicBezTo>
                      <a:pt x="0" y="60539"/>
                      <a:pt x="60539" y="0"/>
                      <a:pt x="135218" y="0"/>
                    </a:cubicBezTo>
                    <a:close/>
                  </a:path>
                </a:pathLst>
              </a:custGeom>
              <a:solidFill>
                <a:srgbClr val="EEECE1">
                  <a:alpha val="38824"/>
                </a:srgbClr>
              </a:solidFill>
              <a:ln w="104775" cap="rnd">
                <a:solidFill>
                  <a:srgbClr val="547269">
                    <a:alpha val="38824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ca-ES" noProof="0" dirty="0"/>
              </a:p>
            </p:txBody>
          </p:sp>
          <p:sp>
            <p:nvSpPr>
              <p:cNvPr id="36" name="TextBox 36"/>
              <p:cNvSpPr txBox="1"/>
              <p:nvPr/>
            </p:nvSpPr>
            <p:spPr>
              <a:xfrm>
                <a:off x="0" y="-38100"/>
                <a:ext cx="455440" cy="462825"/>
              </a:xfrm>
              <a:prstGeom prst="rect">
                <a:avLst/>
              </a:prstGeom>
            </p:spPr>
            <p:txBody>
              <a:bodyPr lIns="51507" tIns="51507" rIns="51507" bIns="51507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 lang="ca-ES" noProof="0" dirty="0"/>
              </a:p>
            </p:txBody>
          </p:sp>
        </p:grpSp>
        <p:sp>
          <p:nvSpPr>
            <p:cNvPr id="37" name="Freeform 37"/>
            <p:cNvSpPr/>
            <p:nvPr/>
          </p:nvSpPr>
          <p:spPr>
            <a:xfrm>
              <a:off x="10946426" y="10668729"/>
              <a:ext cx="1335551" cy="362716"/>
            </a:xfrm>
            <a:custGeom>
              <a:avLst/>
              <a:gdLst/>
              <a:ahLst/>
              <a:cxnLst/>
              <a:rect l="l" t="t" r="r" b="b"/>
              <a:pathLst>
                <a:path w="1335551" h="362716">
                  <a:moveTo>
                    <a:pt x="0" y="0"/>
                  </a:moveTo>
                  <a:lnTo>
                    <a:pt x="1335550" y="0"/>
                  </a:lnTo>
                  <a:lnTo>
                    <a:pt x="1335550" y="362716"/>
                  </a:lnTo>
                  <a:lnTo>
                    <a:pt x="0" y="3627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9511415" y="10706129"/>
              <a:ext cx="1177471" cy="370903"/>
            </a:xfrm>
            <a:custGeom>
              <a:avLst/>
              <a:gdLst/>
              <a:ahLst/>
              <a:cxnLst/>
              <a:rect l="l" t="t" r="r" b="b"/>
              <a:pathLst>
                <a:path w="1177471" h="370903">
                  <a:moveTo>
                    <a:pt x="0" y="0"/>
                  </a:moveTo>
                  <a:lnTo>
                    <a:pt x="1177471" y="0"/>
                  </a:lnTo>
                  <a:lnTo>
                    <a:pt x="1177471" y="370904"/>
                  </a:lnTo>
                  <a:lnTo>
                    <a:pt x="0" y="370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11116891" y="9678644"/>
              <a:ext cx="938023" cy="357947"/>
            </a:xfrm>
            <a:custGeom>
              <a:avLst/>
              <a:gdLst/>
              <a:ahLst/>
              <a:cxnLst/>
              <a:rect l="l" t="t" r="r" b="b"/>
              <a:pathLst>
                <a:path w="938023" h="357947">
                  <a:moveTo>
                    <a:pt x="0" y="0"/>
                  </a:moveTo>
                  <a:lnTo>
                    <a:pt x="938022" y="0"/>
                  </a:lnTo>
                  <a:lnTo>
                    <a:pt x="938022" y="357947"/>
                  </a:lnTo>
                  <a:lnTo>
                    <a:pt x="0" y="3579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 t="-76283" b="-85773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40" name="Freeform 40"/>
            <p:cNvSpPr/>
            <p:nvPr/>
          </p:nvSpPr>
          <p:spPr>
            <a:xfrm>
              <a:off x="9510770" y="9627119"/>
              <a:ext cx="935446" cy="374178"/>
            </a:xfrm>
            <a:custGeom>
              <a:avLst/>
              <a:gdLst/>
              <a:ahLst/>
              <a:cxnLst/>
              <a:rect l="l" t="t" r="r" b="b"/>
              <a:pathLst>
                <a:path w="935446" h="374178">
                  <a:moveTo>
                    <a:pt x="0" y="0"/>
                  </a:moveTo>
                  <a:lnTo>
                    <a:pt x="935445" y="0"/>
                  </a:lnTo>
                  <a:lnTo>
                    <a:pt x="935445" y="374178"/>
                  </a:lnTo>
                  <a:lnTo>
                    <a:pt x="0" y="3741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41" name="Freeform 41"/>
            <p:cNvSpPr/>
            <p:nvPr/>
          </p:nvSpPr>
          <p:spPr>
            <a:xfrm>
              <a:off x="10242898" y="10026909"/>
              <a:ext cx="1131547" cy="574754"/>
            </a:xfrm>
            <a:custGeom>
              <a:avLst/>
              <a:gdLst/>
              <a:ahLst/>
              <a:cxnLst/>
              <a:rect l="l" t="t" r="r" b="b"/>
              <a:pathLst>
                <a:path w="1131547" h="574754">
                  <a:moveTo>
                    <a:pt x="0" y="0"/>
                  </a:moveTo>
                  <a:lnTo>
                    <a:pt x="1131547" y="0"/>
                  </a:lnTo>
                  <a:lnTo>
                    <a:pt x="1131547" y="574754"/>
                  </a:lnTo>
                  <a:lnTo>
                    <a:pt x="0" y="5747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42" name="Freeform 42"/>
            <p:cNvSpPr/>
            <p:nvPr/>
          </p:nvSpPr>
          <p:spPr>
            <a:xfrm>
              <a:off x="13848909" y="3618558"/>
              <a:ext cx="395694" cy="638216"/>
            </a:xfrm>
            <a:custGeom>
              <a:avLst/>
              <a:gdLst/>
              <a:ahLst/>
              <a:cxnLst/>
              <a:rect l="l" t="t" r="r" b="b"/>
              <a:pathLst>
                <a:path w="395694" h="638216">
                  <a:moveTo>
                    <a:pt x="0" y="0"/>
                  </a:moveTo>
                  <a:lnTo>
                    <a:pt x="395694" y="0"/>
                  </a:lnTo>
                  <a:lnTo>
                    <a:pt x="395694" y="638216"/>
                  </a:lnTo>
                  <a:lnTo>
                    <a:pt x="0" y="6382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43" name="Freeform 43"/>
            <p:cNvSpPr/>
            <p:nvPr/>
          </p:nvSpPr>
          <p:spPr>
            <a:xfrm>
              <a:off x="10848578" y="3804604"/>
              <a:ext cx="1051734" cy="311780"/>
            </a:xfrm>
            <a:custGeom>
              <a:avLst/>
              <a:gdLst/>
              <a:ahLst/>
              <a:cxnLst/>
              <a:rect l="l" t="t" r="r" b="b"/>
              <a:pathLst>
                <a:path w="1051734" h="311780">
                  <a:moveTo>
                    <a:pt x="0" y="0"/>
                  </a:moveTo>
                  <a:lnTo>
                    <a:pt x="1051734" y="0"/>
                  </a:lnTo>
                  <a:lnTo>
                    <a:pt x="1051734" y="311780"/>
                  </a:lnTo>
                  <a:lnTo>
                    <a:pt x="0" y="3117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 l="-8673" b="-29833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44" name="Freeform 44"/>
            <p:cNvSpPr/>
            <p:nvPr/>
          </p:nvSpPr>
          <p:spPr>
            <a:xfrm>
              <a:off x="12034309" y="3804604"/>
              <a:ext cx="1375653" cy="219061"/>
            </a:xfrm>
            <a:custGeom>
              <a:avLst/>
              <a:gdLst/>
              <a:ahLst/>
              <a:cxnLst/>
              <a:rect l="l" t="t" r="r" b="b"/>
              <a:pathLst>
                <a:path w="1375653" h="219061">
                  <a:moveTo>
                    <a:pt x="0" y="0"/>
                  </a:moveTo>
                  <a:lnTo>
                    <a:pt x="1375653" y="0"/>
                  </a:lnTo>
                  <a:lnTo>
                    <a:pt x="1375653" y="219062"/>
                  </a:lnTo>
                  <a:lnTo>
                    <a:pt x="0" y="2190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16119384" y="6303420"/>
              <a:ext cx="1286969" cy="525350"/>
            </a:xfrm>
            <a:custGeom>
              <a:avLst/>
              <a:gdLst/>
              <a:ahLst/>
              <a:cxnLst/>
              <a:rect l="l" t="t" r="r" b="b"/>
              <a:pathLst>
                <a:path w="1286969" h="525350">
                  <a:moveTo>
                    <a:pt x="0" y="0"/>
                  </a:moveTo>
                  <a:lnTo>
                    <a:pt x="1286970" y="0"/>
                  </a:lnTo>
                  <a:lnTo>
                    <a:pt x="1286970" y="525350"/>
                  </a:lnTo>
                  <a:lnTo>
                    <a:pt x="0" y="5253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46" name="Freeform 46"/>
            <p:cNvSpPr/>
            <p:nvPr/>
          </p:nvSpPr>
          <p:spPr>
            <a:xfrm>
              <a:off x="16340692" y="3745386"/>
              <a:ext cx="1121611" cy="488725"/>
            </a:xfrm>
            <a:custGeom>
              <a:avLst/>
              <a:gdLst/>
              <a:ahLst/>
              <a:cxnLst/>
              <a:rect l="l" t="t" r="r" b="b"/>
              <a:pathLst>
                <a:path w="1121611" h="488725">
                  <a:moveTo>
                    <a:pt x="0" y="0"/>
                  </a:moveTo>
                  <a:lnTo>
                    <a:pt x="1121611" y="0"/>
                  </a:lnTo>
                  <a:lnTo>
                    <a:pt x="1121611" y="488725"/>
                  </a:lnTo>
                  <a:lnTo>
                    <a:pt x="0" y="4887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47" name="Freeform 47"/>
            <p:cNvSpPr/>
            <p:nvPr/>
          </p:nvSpPr>
          <p:spPr>
            <a:xfrm>
              <a:off x="9189498" y="4356129"/>
              <a:ext cx="942320" cy="357432"/>
            </a:xfrm>
            <a:custGeom>
              <a:avLst/>
              <a:gdLst/>
              <a:ahLst/>
              <a:cxnLst/>
              <a:rect l="l" t="t" r="r" b="b"/>
              <a:pathLst>
                <a:path w="942320" h="357432">
                  <a:moveTo>
                    <a:pt x="0" y="0"/>
                  </a:moveTo>
                  <a:lnTo>
                    <a:pt x="942319" y="0"/>
                  </a:lnTo>
                  <a:lnTo>
                    <a:pt x="942319" y="357432"/>
                  </a:lnTo>
                  <a:lnTo>
                    <a:pt x="0" y="3574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8"/>
              <a:stretch>
                <a:fillRect l="-77061" t="-140685" r="-80120" b="-140702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48" name="Freeform 48"/>
            <p:cNvSpPr/>
            <p:nvPr/>
          </p:nvSpPr>
          <p:spPr>
            <a:xfrm>
              <a:off x="10098720" y="4332677"/>
              <a:ext cx="1348080" cy="440232"/>
            </a:xfrm>
            <a:custGeom>
              <a:avLst/>
              <a:gdLst/>
              <a:ahLst/>
              <a:cxnLst/>
              <a:rect l="l" t="t" r="r" b="b"/>
              <a:pathLst>
                <a:path w="1348080" h="440232">
                  <a:moveTo>
                    <a:pt x="0" y="0"/>
                  </a:moveTo>
                  <a:lnTo>
                    <a:pt x="1348081" y="0"/>
                  </a:lnTo>
                  <a:lnTo>
                    <a:pt x="1348081" y="440232"/>
                  </a:lnTo>
                  <a:lnTo>
                    <a:pt x="0" y="440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49" name="Freeform 49"/>
            <p:cNvSpPr/>
            <p:nvPr/>
          </p:nvSpPr>
          <p:spPr>
            <a:xfrm>
              <a:off x="11487291" y="4460359"/>
              <a:ext cx="647585" cy="262366"/>
            </a:xfrm>
            <a:custGeom>
              <a:avLst/>
              <a:gdLst/>
              <a:ahLst/>
              <a:cxnLst/>
              <a:rect l="l" t="t" r="r" b="b"/>
              <a:pathLst>
                <a:path w="647585" h="262366">
                  <a:moveTo>
                    <a:pt x="0" y="0"/>
                  </a:moveTo>
                  <a:lnTo>
                    <a:pt x="647585" y="0"/>
                  </a:lnTo>
                  <a:lnTo>
                    <a:pt x="647585" y="262365"/>
                  </a:lnTo>
                  <a:lnTo>
                    <a:pt x="0" y="2623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0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50" name="Freeform 50"/>
            <p:cNvSpPr/>
            <p:nvPr/>
          </p:nvSpPr>
          <p:spPr>
            <a:xfrm>
              <a:off x="12377941" y="4439937"/>
              <a:ext cx="1393676" cy="303210"/>
            </a:xfrm>
            <a:custGeom>
              <a:avLst/>
              <a:gdLst/>
              <a:ahLst/>
              <a:cxnLst/>
              <a:rect l="l" t="t" r="r" b="b"/>
              <a:pathLst>
                <a:path w="1393676" h="303210">
                  <a:moveTo>
                    <a:pt x="0" y="0"/>
                  </a:moveTo>
                  <a:lnTo>
                    <a:pt x="1393676" y="0"/>
                  </a:lnTo>
                  <a:lnTo>
                    <a:pt x="1393676" y="303209"/>
                  </a:lnTo>
                  <a:lnTo>
                    <a:pt x="0" y="3032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/>
              <a:stretch>
                <a:fillRect l="-1370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51" name="Freeform 51"/>
            <p:cNvSpPr/>
            <p:nvPr/>
          </p:nvSpPr>
          <p:spPr>
            <a:xfrm>
              <a:off x="13942289" y="4425532"/>
              <a:ext cx="988814" cy="467799"/>
            </a:xfrm>
            <a:custGeom>
              <a:avLst/>
              <a:gdLst/>
              <a:ahLst/>
              <a:cxnLst/>
              <a:rect l="l" t="t" r="r" b="b"/>
              <a:pathLst>
                <a:path w="988814" h="467799">
                  <a:moveTo>
                    <a:pt x="0" y="0"/>
                  </a:moveTo>
                  <a:lnTo>
                    <a:pt x="988814" y="0"/>
                  </a:lnTo>
                  <a:lnTo>
                    <a:pt x="988814" y="467799"/>
                  </a:lnTo>
                  <a:lnTo>
                    <a:pt x="0" y="467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2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grpSp>
          <p:nvGrpSpPr>
            <p:cNvPr id="52" name="Group 52"/>
            <p:cNvGrpSpPr/>
            <p:nvPr/>
          </p:nvGrpSpPr>
          <p:grpSpPr>
            <a:xfrm>
              <a:off x="17932941" y="5647983"/>
              <a:ext cx="3872566" cy="5986091"/>
              <a:chOff x="0" y="0"/>
              <a:chExt cx="531142" cy="821023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531142" cy="821023"/>
              </a:xfrm>
              <a:custGeom>
                <a:avLst/>
                <a:gdLst/>
                <a:ahLst/>
                <a:cxnLst/>
                <a:rect l="l" t="t" r="r" b="b"/>
                <a:pathLst>
                  <a:path w="531142" h="821023">
                    <a:moveTo>
                      <a:pt x="115946" y="0"/>
                    </a:moveTo>
                    <a:lnTo>
                      <a:pt x="415197" y="0"/>
                    </a:lnTo>
                    <a:cubicBezTo>
                      <a:pt x="479232" y="0"/>
                      <a:pt x="531142" y="51911"/>
                      <a:pt x="531142" y="115946"/>
                    </a:cubicBezTo>
                    <a:lnTo>
                      <a:pt x="531142" y="705077"/>
                    </a:lnTo>
                    <a:cubicBezTo>
                      <a:pt x="531142" y="769112"/>
                      <a:pt x="479232" y="821023"/>
                      <a:pt x="415197" y="821023"/>
                    </a:cubicBezTo>
                    <a:lnTo>
                      <a:pt x="115946" y="821023"/>
                    </a:lnTo>
                    <a:cubicBezTo>
                      <a:pt x="51911" y="821023"/>
                      <a:pt x="0" y="769112"/>
                      <a:pt x="0" y="705077"/>
                    </a:cubicBezTo>
                    <a:lnTo>
                      <a:pt x="0" y="115946"/>
                    </a:lnTo>
                    <a:cubicBezTo>
                      <a:pt x="0" y="51911"/>
                      <a:pt x="51911" y="0"/>
                      <a:pt x="115946" y="0"/>
                    </a:cubicBezTo>
                    <a:close/>
                  </a:path>
                </a:pathLst>
              </a:custGeom>
              <a:solidFill>
                <a:srgbClr val="EEECE1">
                  <a:alpha val="67843"/>
                </a:srgbClr>
              </a:solidFill>
              <a:ln w="85725" cap="rnd">
                <a:solidFill>
                  <a:srgbClr val="5F7B57">
                    <a:alpha val="67843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ca-ES" noProof="0" dirty="0"/>
              </a:p>
            </p:txBody>
          </p:sp>
          <p:sp>
            <p:nvSpPr>
              <p:cNvPr id="54" name="TextBox 54"/>
              <p:cNvSpPr txBox="1"/>
              <p:nvPr/>
            </p:nvSpPr>
            <p:spPr>
              <a:xfrm>
                <a:off x="0" y="-38100"/>
                <a:ext cx="531142" cy="859123"/>
              </a:xfrm>
              <a:prstGeom prst="rect">
                <a:avLst/>
              </a:prstGeom>
            </p:spPr>
            <p:txBody>
              <a:bodyPr lIns="51507" tIns="51507" rIns="51507" bIns="51507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 lang="ca-ES" noProof="0" dirty="0"/>
              </a:p>
            </p:txBody>
          </p:sp>
        </p:grpSp>
        <p:sp>
          <p:nvSpPr>
            <p:cNvPr id="55" name="Freeform 55"/>
            <p:cNvSpPr/>
            <p:nvPr/>
          </p:nvSpPr>
          <p:spPr>
            <a:xfrm>
              <a:off x="9510770" y="6144645"/>
              <a:ext cx="1270253" cy="373081"/>
            </a:xfrm>
            <a:custGeom>
              <a:avLst/>
              <a:gdLst/>
              <a:ahLst/>
              <a:cxnLst/>
              <a:rect l="l" t="t" r="r" b="b"/>
              <a:pathLst>
                <a:path w="1270253" h="373081">
                  <a:moveTo>
                    <a:pt x="0" y="0"/>
                  </a:moveTo>
                  <a:lnTo>
                    <a:pt x="1270253" y="0"/>
                  </a:lnTo>
                  <a:lnTo>
                    <a:pt x="1270253" y="373081"/>
                  </a:lnTo>
                  <a:lnTo>
                    <a:pt x="0" y="3730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3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56" name="Freeform 56"/>
            <p:cNvSpPr/>
            <p:nvPr/>
          </p:nvSpPr>
          <p:spPr>
            <a:xfrm>
              <a:off x="10100151" y="4973359"/>
              <a:ext cx="794631" cy="541056"/>
            </a:xfrm>
            <a:custGeom>
              <a:avLst/>
              <a:gdLst/>
              <a:ahLst/>
              <a:cxnLst/>
              <a:rect l="l" t="t" r="r" b="b"/>
              <a:pathLst>
                <a:path w="794631" h="541056">
                  <a:moveTo>
                    <a:pt x="0" y="0"/>
                  </a:moveTo>
                  <a:lnTo>
                    <a:pt x="794631" y="0"/>
                  </a:lnTo>
                  <a:lnTo>
                    <a:pt x="794631" y="541056"/>
                  </a:lnTo>
                  <a:lnTo>
                    <a:pt x="0" y="5410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4"/>
              <a:stretch>
                <a:fillRect t="-21242" b="-25623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57" name="Freeform 57"/>
            <p:cNvSpPr/>
            <p:nvPr/>
          </p:nvSpPr>
          <p:spPr>
            <a:xfrm>
              <a:off x="11120148" y="5066699"/>
              <a:ext cx="814860" cy="396318"/>
            </a:xfrm>
            <a:custGeom>
              <a:avLst/>
              <a:gdLst/>
              <a:ahLst/>
              <a:cxnLst/>
              <a:rect l="l" t="t" r="r" b="b"/>
              <a:pathLst>
                <a:path w="814860" h="396318">
                  <a:moveTo>
                    <a:pt x="0" y="0"/>
                  </a:moveTo>
                  <a:lnTo>
                    <a:pt x="814860" y="0"/>
                  </a:lnTo>
                  <a:lnTo>
                    <a:pt x="814860" y="396318"/>
                  </a:lnTo>
                  <a:lnTo>
                    <a:pt x="0" y="396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5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58" name="Freeform 58"/>
            <p:cNvSpPr/>
            <p:nvPr/>
          </p:nvSpPr>
          <p:spPr>
            <a:xfrm>
              <a:off x="12170574" y="5086114"/>
              <a:ext cx="1103121" cy="366721"/>
            </a:xfrm>
            <a:custGeom>
              <a:avLst/>
              <a:gdLst/>
              <a:ahLst/>
              <a:cxnLst/>
              <a:rect l="l" t="t" r="r" b="b"/>
              <a:pathLst>
                <a:path w="1103122" h="366722">
                  <a:moveTo>
                    <a:pt x="0" y="0"/>
                  </a:moveTo>
                  <a:lnTo>
                    <a:pt x="1103123" y="0"/>
                  </a:lnTo>
                  <a:lnTo>
                    <a:pt x="1103123" y="366721"/>
                  </a:lnTo>
                  <a:lnTo>
                    <a:pt x="0" y="3667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6"/>
              <a:stretch>
                <a:fillRect l="-7214" t="-72305" r="-8237" b="-73297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59" name="Freeform 59"/>
            <p:cNvSpPr/>
            <p:nvPr/>
          </p:nvSpPr>
          <p:spPr>
            <a:xfrm>
              <a:off x="13389578" y="5067431"/>
              <a:ext cx="1174620" cy="377302"/>
            </a:xfrm>
            <a:custGeom>
              <a:avLst/>
              <a:gdLst/>
              <a:ahLst/>
              <a:cxnLst/>
              <a:rect l="l" t="t" r="r" b="b"/>
              <a:pathLst>
                <a:path w="1174620" h="377302">
                  <a:moveTo>
                    <a:pt x="0" y="0"/>
                  </a:moveTo>
                  <a:lnTo>
                    <a:pt x="1174619" y="0"/>
                  </a:lnTo>
                  <a:lnTo>
                    <a:pt x="1174619" y="377302"/>
                  </a:lnTo>
                  <a:lnTo>
                    <a:pt x="0" y="3773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7"/>
              <a:stretch>
                <a:fillRect l="-79826" t="-235410" r="-81165" b="-239208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60" name="Freeform 60"/>
            <p:cNvSpPr/>
            <p:nvPr/>
          </p:nvSpPr>
          <p:spPr>
            <a:xfrm>
              <a:off x="15754787" y="4457256"/>
              <a:ext cx="827374" cy="406792"/>
            </a:xfrm>
            <a:custGeom>
              <a:avLst/>
              <a:gdLst/>
              <a:ahLst/>
              <a:cxnLst/>
              <a:rect l="l" t="t" r="r" b="b"/>
              <a:pathLst>
                <a:path w="827374" h="406792">
                  <a:moveTo>
                    <a:pt x="0" y="0"/>
                  </a:moveTo>
                  <a:lnTo>
                    <a:pt x="827374" y="0"/>
                  </a:lnTo>
                  <a:lnTo>
                    <a:pt x="827374" y="406793"/>
                  </a:lnTo>
                  <a:lnTo>
                    <a:pt x="0" y="406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8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61" name="Freeform 61"/>
            <p:cNvSpPr/>
            <p:nvPr/>
          </p:nvSpPr>
          <p:spPr>
            <a:xfrm>
              <a:off x="16692645" y="4408676"/>
              <a:ext cx="841943" cy="541249"/>
            </a:xfrm>
            <a:custGeom>
              <a:avLst/>
              <a:gdLst/>
              <a:ahLst/>
              <a:cxnLst/>
              <a:rect l="l" t="t" r="r" b="b"/>
              <a:pathLst>
                <a:path w="841943" h="541249">
                  <a:moveTo>
                    <a:pt x="0" y="0"/>
                  </a:moveTo>
                  <a:lnTo>
                    <a:pt x="841944" y="0"/>
                  </a:lnTo>
                  <a:lnTo>
                    <a:pt x="841944" y="541250"/>
                  </a:lnTo>
                  <a:lnTo>
                    <a:pt x="0" y="541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9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62" name="Freeform 62"/>
            <p:cNvSpPr/>
            <p:nvPr/>
          </p:nvSpPr>
          <p:spPr>
            <a:xfrm>
              <a:off x="14496806" y="7033058"/>
              <a:ext cx="1375612" cy="270873"/>
            </a:xfrm>
            <a:custGeom>
              <a:avLst/>
              <a:gdLst/>
              <a:ahLst/>
              <a:cxnLst/>
              <a:rect l="l" t="t" r="r" b="b"/>
              <a:pathLst>
                <a:path w="1375612" h="270873">
                  <a:moveTo>
                    <a:pt x="0" y="0"/>
                  </a:moveTo>
                  <a:lnTo>
                    <a:pt x="1375611" y="0"/>
                  </a:lnTo>
                  <a:lnTo>
                    <a:pt x="1375611" y="270873"/>
                  </a:lnTo>
                  <a:lnTo>
                    <a:pt x="0" y="270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0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63" name="Freeform 63"/>
            <p:cNvSpPr/>
            <p:nvPr/>
          </p:nvSpPr>
          <p:spPr>
            <a:xfrm>
              <a:off x="10942900" y="7359921"/>
              <a:ext cx="555989" cy="464414"/>
            </a:xfrm>
            <a:custGeom>
              <a:avLst/>
              <a:gdLst/>
              <a:ahLst/>
              <a:cxnLst/>
              <a:rect l="l" t="t" r="r" b="b"/>
              <a:pathLst>
                <a:path w="555989" h="464414">
                  <a:moveTo>
                    <a:pt x="0" y="0"/>
                  </a:moveTo>
                  <a:lnTo>
                    <a:pt x="555989" y="0"/>
                  </a:lnTo>
                  <a:lnTo>
                    <a:pt x="555989" y="464415"/>
                  </a:lnTo>
                  <a:lnTo>
                    <a:pt x="0" y="4644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64" name="Freeform 64"/>
            <p:cNvSpPr/>
            <p:nvPr/>
          </p:nvSpPr>
          <p:spPr>
            <a:xfrm>
              <a:off x="13807350" y="5769175"/>
              <a:ext cx="1043967" cy="236028"/>
            </a:xfrm>
            <a:custGeom>
              <a:avLst/>
              <a:gdLst/>
              <a:ahLst/>
              <a:cxnLst/>
              <a:rect l="l" t="t" r="r" b="b"/>
              <a:pathLst>
                <a:path w="1043967" h="236028">
                  <a:moveTo>
                    <a:pt x="0" y="0"/>
                  </a:moveTo>
                  <a:lnTo>
                    <a:pt x="1043968" y="0"/>
                  </a:lnTo>
                  <a:lnTo>
                    <a:pt x="1043968" y="236028"/>
                  </a:lnTo>
                  <a:lnTo>
                    <a:pt x="0" y="236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2"/>
              <a:stretch>
                <a:fillRect t="-121744" b="-82007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65" name="Freeform 65"/>
            <p:cNvSpPr/>
            <p:nvPr/>
          </p:nvSpPr>
          <p:spPr>
            <a:xfrm>
              <a:off x="15087575" y="5674361"/>
              <a:ext cx="822420" cy="431985"/>
            </a:xfrm>
            <a:custGeom>
              <a:avLst/>
              <a:gdLst/>
              <a:ahLst/>
              <a:cxnLst/>
              <a:rect l="l" t="t" r="r" b="b"/>
              <a:pathLst>
                <a:path w="822420" h="431985">
                  <a:moveTo>
                    <a:pt x="0" y="0"/>
                  </a:moveTo>
                  <a:lnTo>
                    <a:pt x="822420" y="0"/>
                  </a:lnTo>
                  <a:lnTo>
                    <a:pt x="822420" y="431985"/>
                  </a:lnTo>
                  <a:lnTo>
                    <a:pt x="0" y="4319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3"/>
              <a:stretch>
                <a:fillRect t="-2883" b="-2883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66" name="Freeform 66"/>
            <p:cNvSpPr/>
            <p:nvPr/>
          </p:nvSpPr>
          <p:spPr>
            <a:xfrm>
              <a:off x="16727264" y="5022812"/>
              <a:ext cx="875846" cy="574210"/>
            </a:xfrm>
            <a:custGeom>
              <a:avLst/>
              <a:gdLst/>
              <a:ahLst/>
              <a:cxnLst/>
              <a:rect l="l" t="t" r="r" b="b"/>
              <a:pathLst>
                <a:path w="875846" h="574210">
                  <a:moveTo>
                    <a:pt x="0" y="0"/>
                  </a:moveTo>
                  <a:lnTo>
                    <a:pt x="875846" y="0"/>
                  </a:lnTo>
                  <a:lnTo>
                    <a:pt x="875846" y="574210"/>
                  </a:lnTo>
                  <a:lnTo>
                    <a:pt x="0" y="5742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4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67" name="Freeform 67"/>
            <p:cNvSpPr/>
            <p:nvPr/>
          </p:nvSpPr>
          <p:spPr>
            <a:xfrm>
              <a:off x="16197254" y="5676090"/>
              <a:ext cx="1133113" cy="334788"/>
            </a:xfrm>
            <a:custGeom>
              <a:avLst/>
              <a:gdLst/>
              <a:ahLst/>
              <a:cxnLst/>
              <a:rect l="l" t="t" r="r" b="b"/>
              <a:pathLst>
                <a:path w="1133113" h="334788">
                  <a:moveTo>
                    <a:pt x="0" y="0"/>
                  </a:moveTo>
                  <a:lnTo>
                    <a:pt x="1133112" y="0"/>
                  </a:lnTo>
                  <a:lnTo>
                    <a:pt x="1133112" y="334788"/>
                  </a:lnTo>
                  <a:lnTo>
                    <a:pt x="0" y="3347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5"/>
              <a:stretch>
                <a:fillRect t="-2883" b="-2883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68" name="Freeform 68"/>
            <p:cNvSpPr/>
            <p:nvPr/>
          </p:nvSpPr>
          <p:spPr>
            <a:xfrm>
              <a:off x="12925258" y="6445706"/>
              <a:ext cx="1445635" cy="188234"/>
            </a:xfrm>
            <a:custGeom>
              <a:avLst/>
              <a:gdLst/>
              <a:ahLst/>
              <a:cxnLst/>
              <a:rect l="l" t="t" r="r" b="b"/>
              <a:pathLst>
                <a:path w="1445635" h="188234">
                  <a:moveTo>
                    <a:pt x="0" y="0"/>
                  </a:moveTo>
                  <a:lnTo>
                    <a:pt x="1445635" y="0"/>
                  </a:lnTo>
                  <a:lnTo>
                    <a:pt x="1445635" y="188234"/>
                  </a:lnTo>
                  <a:lnTo>
                    <a:pt x="0" y="1882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6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69" name="Freeform 69"/>
            <p:cNvSpPr/>
            <p:nvPr/>
          </p:nvSpPr>
          <p:spPr>
            <a:xfrm>
              <a:off x="14699996" y="6203654"/>
              <a:ext cx="1220752" cy="586340"/>
            </a:xfrm>
            <a:custGeom>
              <a:avLst/>
              <a:gdLst/>
              <a:ahLst/>
              <a:cxnLst/>
              <a:rect l="l" t="t" r="r" b="b"/>
              <a:pathLst>
                <a:path w="1220752" h="586340">
                  <a:moveTo>
                    <a:pt x="0" y="0"/>
                  </a:moveTo>
                  <a:lnTo>
                    <a:pt x="1220753" y="0"/>
                  </a:lnTo>
                  <a:lnTo>
                    <a:pt x="1220753" y="586339"/>
                  </a:lnTo>
                  <a:lnTo>
                    <a:pt x="0" y="5863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7"/>
              <a:stretch>
                <a:fillRect l="-35927" r="-33070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70" name="Freeform 70"/>
            <p:cNvSpPr/>
            <p:nvPr/>
          </p:nvSpPr>
          <p:spPr>
            <a:xfrm>
              <a:off x="15948493" y="7589003"/>
              <a:ext cx="1218387" cy="370931"/>
            </a:xfrm>
            <a:custGeom>
              <a:avLst/>
              <a:gdLst/>
              <a:ahLst/>
              <a:cxnLst/>
              <a:rect l="l" t="t" r="r" b="b"/>
              <a:pathLst>
                <a:path w="1218387" h="370931">
                  <a:moveTo>
                    <a:pt x="0" y="0"/>
                  </a:moveTo>
                  <a:lnTo>
                    <a:pt x="1218386" y="0"/>
                  </a:lnTo>
                  <a:lnTo>
                    <a:pt x="1218386" y="370931"/>
                  </a:lnTo>
                  <a:lnTo>
                    <a:pt x="0" y="3709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8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71" name="Freeform 71"/>
            <p:cNvSpPr/>
            <p:nvPr/>
          </p:nvSpPr>
          <p:spPr>
            <a:xfrm>
              <a:off x="12833360" y="7006522"/>
              <a:ext cx="1368571" cy="294243"/>
            </a:xfrm>
            <a:custGeom>
              <a:avLst/>
              <a:gdLst/>
              <a:ahLst/>
              <a:cxnLst/>
              <a:rect l="l" t="t" r="r" b="b"/>
              <a:pathLst>
                <a:path w="1368571" h="294243">
                  <a:moveTo>
                    <a:pt x="0" y="0"/>
                  </a:moveTo>
                  <a:lnTo>
                    <a:pt x="1368570" y="0"/>
                  </a:lnTo>
                  <a:lnTo>
                    <a:pt x="1368570" y="294243"/>
                  </a:lnTo>
                  <a:lnTo>
                    <a:pt x="0" y="294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9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72" name="Freeform 72"/>
            <p:cNvSpPr/>
            <p:nvPr/>
          </p:nvSpPr>
          <p:spPr>
            <a:xfrm>
              <a:off x="10894782" y="6083611"/>
              <a:ext cx="886531" cy="577202"/>
            </a:xfrm>
            <a:custGeom>
              <a:avLst/>
              <a:gdLst/>
              <a:ahLst/>
              <a:cxnLst/>
              <a:rect l="l" t="t" r="r" b="b"/>
              <a:pathLst>
                <a:path w="886531" h="577202">
                  <a:moveTo>
                    <a:pt x="0" y="0"/>
                  </a:moveTo>
                  <a:lnTo>
                    <a:pt x="886531" y="0"/>
                  </a:lnTo>
                  <a:lnTo>
                    <a:pt x="886531" y="577202"/>
                  </a:lnTo>
                  <a:lnTo>
                    <a:pt x="0" y="5772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0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73" name="Freeform 73"/>
            <p:cNvSpPr/>
            <p:nvPr/>
          </p:nvSpPr>
          <p:spPr>
            <a:xfrm>
              <a:off x="9844099" y="3703712"/>
              <a:ext cx="981517" cy="480792"/>
            </a:xfrm>
            <a:custGeom>
              <a:avLst/>
              <a:gdLst/>
              <a:ahLst/>
              <a:cxnLst/>
              <a:rect l="l" t="t" r="r" b="b"/>
              <a:pathLst>
                <a:path w="981517" h="480792">
                  <a:moveTo>
                    <a:pt x="0" y="0"/>
                  </a:moveTo>
                  <a:lnTo>
                    <a:pt x="981517" y="0"/>
                  </a:lnTo>
                  <a:lnTo>
                    <a:pt x="981517" y="480793"/>
                  </a:lnTo>
                  <a:lnTo>
                    <a:pt x="0" y="480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1"/>
              <a:stretch>
                <a:fillRect b="-11939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74" name="Freeform 74"/>
            <p:cNvSpPr/>
            <p:nvPr/>
          </p:nvSpPr>
          <p:spPr>
            <a:xfrm>
              <a:off x="14564931" y="3687023"/>
              <a:ext cx="519517" cy="531218"/>
            </a:xfrm>
            <a:custGeom>
              <a:avLst/>
              <a:gdLst/>
              <a:ahLst/>
              <a:cxnLst/>
              <a:rect l="l" t="t" r="r" b="b"/>
              <a:pathLst>
                <a:path w="519517" h="531218">
                  <a:moveTo>
                    <a:pt x="0" y="0"/>
                  </a:moveTo>
                  <a:lnTo>
                    <a:pt x="519518" y="0"/>
                  </a:lnTo>
                  <a:lnTo>
                    <a:pt x="519518" y="531218"/>
                  </a:lnTo>
                  <a:lnTo>
                    <a:pt x="0" y="5312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2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75" name="Freeform 75"/>
            <p:cNvSpPr/>
            <p:nvPr/>
          </p:nvSpPr>
          <p:spPr>
            <a:xfrm>
              <a:off x="11061756" y="6738152"/>
              <a:ext cx="654151" cy="268370"/>
            </a:xfrm>
            <a:custGeom>
              <a:avLst/>
              <a:gdLst/>
              <a:ahLst/>
              <a:cxnLst/>
              <a:rect l="l" t="t" r="r" b="b"/>
              <a:pathLst>
                <a:path w="654151" h="268370">
                  <a:moveTo>
                    <a:pt x="0" y="0"/>
                  </a:moveTo>
                  <a:lnTo>
                    <a:pt x="654152" y="0"/>
                  </a:lnTo>
                  <a:lnTo>
                    <a:pt x="654152" y="268370"/>
                  </a:lnTo>
                  <a:lnTo>
                    <a:pt x="0" y="2683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3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76" name="Freeform 76"/>
            <p:cNvSpPr/>
            <p:nvPr/>
          </p:nvSpPr>
          <p:spPr>
            <a:xfrm>
              <a:off x="12557644" y="5742009"/>
              <a:ext cx="1036470" cy="296690"/>
            </a:xfrm>
            <a:custGeom>
              <a:avLst/>
              <a:gdLst/>
              <a:ahLst/>
              <a:cxnLst/>
              <a:rect l="l" t="t" r="r" b="b"/>
              <a:pathLst>
                <a:path w="1036470" h="296690">
                  <a:moveTo>
                    <a:pt x="0" y="0"/>
                  </a:moveTo>
                  <a:lnTo>
                    <a:pt x="1036470" y="0"/>
                  </a:lnTo>
                  <a:lnTo>
                    <a:pt x="1036470" y="296689"/>
                  </a:lnTo>
                  <a:lnTo>
                    <a:pt x="0" y="2966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4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77" name="Freeform 77"/>
            <p:cNvSpPr/>
            <p:nvPr/>
          </p:nvSpPr>
          <p:spPr>
            <a:xfrm>
              <a:off x="9896756" y="7106918"/>
              <a:ext cx="1435509" cy="209345"/>
            </a:xfrm>
            <a:custGeom>
              <a:avLst/>
              <a:gdLst/>
              <a:ahLst/>
              <a:cxnLst/>
              <a:rect l="l" t="t" r="r" b="b"/>
              <a:pathLst>
                <a:path w="1435509" h="209345">
                  <a:moveTo>
                    <a:pt x="0" y="0"/>
                  </a:moveTo>
                  <a:lnTo>
                    <a:pt x="1435509" y="0"/>
                  </a:lnTo>
                  <a:lnTo>
                    <a:pt x="1435509" y="209345"/>
                  </a:lnTo>
                  <a:lnTo>
                    <a:pt x="0" y="2093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5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78" name="Freeform 78"/>
            <p:cNvSpPr/>
            <p:nvPr/>
          </p:nvSpPr>
          <p:spPr>
            <a:xfrm>
              <a:off x="15672473" y="5060360"/>
              <a:ext cx="865651" cy="405540"/>
            </a:xfrm>
            <a:custGeom>
              <a:avLst/>
              <a:gdLst/>
              <a:ahLst/>
              <a:cxnLst/>
              <a:rect l="l" t="t" r="r" b="b"/>
              <a:pathLst>
                <a:path w="865651" h="405540">
                  <a:moveTo>
                    <a:pt x="0" y="0"/>
                  </a:moveTo>
                  <a:lnTo>
                    <a:pt x="865651" y="0"/>
                  </a:lnTo>
                  <a:lnTo>
                    <a:pt x="865651" y="405539"/>
                  </a:lnTo>
                  <a:lnTo>
                    <a:pt x="0" y="4055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6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79" name="Freeform 79"/>
            <p:cNvSpPr/>
            <p:nvPr/>
          </p:nvSpPr>
          <p:spPr>
            <a:xfrm>
              <a:off x="18339011" y="6976911"/>
              <a:ext cx="1303214" cy="372347"/>
            </a:xfrm>
            <a:custGeom>
              <a:avLst/>
              <a:gdLst/>
              <a:ahLst/>
              <a:cxnLst/>
              <a:rect l="l" t="t" r="r" b="b"/>
              <a:pathLst>
                <a:path w="1303214" h="372347">
                  <a:moveTo>
                    <a:pt x="0" y="0"/>
                  </a:moveTo>
                  <a:lnTo>
                    <a:pt x="1303214" y="0"/>
                  </a:lnTo>
                  <a:lnTo>
                    <a:pt x="1303214" y="372347"/>
                  </a:lnTo>
                  <a:lnTo>
                    <a:pt x="0" y="3723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7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80" name="Freeform 80"/>
            <p:cNvSpPr/>
            <p:nvPr/>
          </p:nvSpPr>
          <p:spPr>
            <a:xfrm>
              <a:off x="20272464" y="6845558"/>
              <a:ext cx="848137" cy="631591"/>
            </a:xfrm>
            <a:custGeom>
              <a:avLst/>
              <a:gdLst/>
              <a:ahLst/>
              <a:cxnLst/>
              <a:rect l="l" t="t" r="r" b="b"/>
              <a:pathLst>
                <a:path w="848137" h="631591">
                  <a:moveTo>
                    <a:pt x="0" y="0"/>
                  </a:moveTo>
                  <a:lnTo>
                    <a:pt x="848137" y="0"/>
                  </a:lnTo>
                  <a:lnTo>
                    <a:pt x="848137" y="631591"/>
                  </a:lnTo>
                  <a:lnTo>
                    <a:pt x="0" y="6315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8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81" name="Freeform 81"/>
            <p:cNvSpPr/>
            <p:nvPr/>
          </p:nvSpPr>
          <p:spPr>
            <a:xfrm>
              <a:off x="18248953" y="7531826"/>
              <a:ext cx="1163333" cy="454427"/>
            </a:xfrm>
            <a:custGeom>
              <a:avLst/>
              <a:gdLst/>
              <a:ahLst/>
              <a:cxnLst/>
              <a:rect l="l" t="t" r="r" b="b"/>
              <a:pathLst>
                <a:path w="1163333" h="454427">
                  <a:moveTo>
                    <a:pt x="0" y="0"/>
                  </a:moveTo>
                  <a:lnTo>
                    <a:pt x="1163333" y="0"/>
                  </a:lnTo>
                  <a:lnTo>
                    <a:pt x="1163333" y="454427"/>
                  </a:lnTo>
                  <a:lnTo>
                    <a:pt x="0" y="4544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9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82" name="Freeform 82"/>
            <p:cNvSpPr/>
            <p:nvPr/>
          </p:nvSpPr>
          <p:spPr>
            <a:xfrm>
              <a:off x="19555915" y="7557532"/>
              <a:ext cx="1084683" cy="433873"/>
            </a:xfrm>
            <a:custGeom>
              <a:avLst/>
              <a:gdLst/>
              <a:ahLst/>
              <a:cxnLst/>
              <a:rect l="l" t="t" r="r" b="b"/>
              <a:pathLst>
                <a:path w="1084683" h="433873">
                  <a:moveTo>
                    <a:pt x="0" y="0"/>
                  </a:moveTo>
                  <a:lnTo>
                    <a:pt x="1084684" y="0"/>
                  </a:lnTo>
                  <a:lnTo>
                    <a:pt x="1084684" y="433873"/>
                  </a:lnTo>
                  <a:lnTo>
                    <a:pt x="0" y="433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0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83" name="Freeform 83"/>
            <p:cNvSpPr/>
            <p:nvPr/>
          </p:nvSpPr>
          <p:spPr>
            <a:xfrm>
              <a:off x="18248953" y="8153785"/>
              <a:ext cx="1323197" cy="346366"/>
            </a:xfrm>
            <a:custGeom>
              <a:avLst/>
              <a:gdLst/>
              <a:ahLst/>
              <a:cxnLst/>
              <a:rect l="l" t="t" r="r" b="b"/>
              <a:pathLst>
                <a:path w="1323197" h="346366">
                  <a:moveTo>
                    <a:pt x="0" y="0"/>
                  </a:moveTo>
                  <a:lnTo>
                    <a:pt x="1323197" y="0"/>
                  </a:lnTo>
                  <a:lnTo>
                    <a:pt x="1323197" y="346367"/>
                  </a:lnTo>
                  <a:lnTo>
                    <a:pt x="0" y="3463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1"/>
              <a:stretch>
                <a:fillRect l="-16644" t="-77068" r="-16411" b="-77082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84" name="Freeform 84"/>
            <p:cNvSpPr/>
            <p:nvPr/>
          </p:nvSpPr>
          <p:spPr>
            <a:xfrm>
              <a:off x="19751607" y="8029973"/>
              <a:ext cx="593990" cy="593990"/>
            </a:xfrm>
            <a:custGeom>
              <a:avLst/>
              <a:gdLst/>
              <a:ahLst/>
              <a:cxnLst/>
              <a:rect l="l" t="t" r="r" b="b"/>
              <a:pathLst>
                <a:path w="593990" h="593990">
                  <a:moveTo>
                    <a:pt x="0" y="0"/>
                  </a:moveTo>
                  <a:lnTo>
                    <a:pt x="593991" y="0"/>
                  </a:lnTo>
                  <a:lnTo>
                    <a:pt x="593991" y="593991"/>
                  </a:lnTo>
                  <a:lnTo>
                    <a:pt x="0" y="593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2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85" name="Freeform 85"/>
            <p:cNvSpPr/>
            <p:nvPr/>
          </p:nvSpPr>
          <p:spPr>
            <a:xfrm>
              <a:off x="18339011" y="8824810"/>
              <a:ext cx="1082520" cy="414966"/>
            </a:xfrm>
            <a:custGeom>
              <a:avLst/>
              <a:gdLst/>
              <a:ahLst/>
              <a:cxnLst/>
              <a:rect l="l" t="t" r="r" b="b"/>
              <a:pathLst>
                <a:path w="1082520" h="414966">
                  <a:moveTo>
                    <a:pt x="0" y="0"/>
                  </a:moveTo>
                  <a:lnTo>
                    <a:pt x="1082520" y="0"/>
                  </a:lnTo>
                  <a:lnTo>
                    <a:pt x="1082520" y="414965"/>
                  </a:lnTo>
                  <a:lnTo>
                    <a:pt x="0" y="4149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3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86" name="Freeform 86"/>
            <p:cNvSpPr/>
            <p:nvPr/>
          </p:nvSpPr>
          <p:spPr>
            <a:xfrm>
              <a:off x="20003150" y="8871465"/>
              <a:ext cx="1221411" cy="437468"/>
            </a:xfrm>
            <a:custGeom>
              <a:avLst/>
              <a:gdLst/>
              <a:ahLst/>
              <a:cxnLst/>
              <a:rect l="l" t="t" r="r" b="b"/>
              <a:pathLst>
                <a:path w="1221411" h="437468">
                  <a:moveTo>
                    <a:pt x="0" y="0"/>
                  </a:moveTo>
                  <a:lnTo>
                    <a:pt x="1221411" y="0"/>
                  </a:lnTo>
                  <a:lnTo>
                    <a:pt x="1221411" y="437468"/>
                  </a:lnTo>
                  <a:lnTo>
                    <a:pt x="0" y="4374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4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87" name="Freeform 87"/>
            <p:cNvSpPr/>
            <p:nvPr/>
          </p:nvSpPr>
          <p:spPr>
            <a:xfrm>
              <a:off x="18339011" y="9433616"/>
              <a:ext cx="1138253" cy="387006"/>
            </a:xfrm>
            <a:custGeom>
              <a:avLst/>
              <a:gdLst/>
              <a:ahLst/>
              <a:cxnLst/>
              <a:rect l="l" t="t" r="r" b="b"/>
              <a:pathLst>
                <a:path w="1138253" h="387006">
                  <a:moveTo>
                    <a:pt x="0" y="0"/>
                  </a:moveTo>
                  <a:lnTo>
                    <a:pt x="1138253" y="0"/>
                  </a:lnTo>
                  <a:lnTo>
                    <a:pt x="1138253" y="387006"/>
                  </a:lnTo>
                  <a:lnTo>
                    <a:pt x="0" y="3870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5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88" name="Freeform 88"/>
            <p:cNvSpPr/>
            <p:nvPr/>
          </p:nvSpPr>
          <p:spPr>
            <a:xfrm>
              <a:off x="19673694" y="9482933"/>
              <a:ext cx="1550867" cy="337689"/>
            </a:xfrm>
            <a:custGeom>
              <a:avLst/>
              <a:gdLst/>
              <a:ahLst/>
              <a:cxnLst/>
              <a:rect l="l" t="t" r="r" b="b"/>
              <a:pathLst>
                <a:path w="1550867" h="337689">
                  <a:moveTo>
                    <a:pt x="0" y="0"/>
                  </a:moveTo>
                  <a:lnTo>
                    <a:pt x="1550867" y="0"/>
                  </a:lnTo>
                  <a:lnTo>
                    <a:pt x="1550867" y="337689"/>
                  </a:lnTo>
                  <a:lnTo>
                    <a:pt x="0" y="3376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6"/>
              <a:stretch>
                <a:fillRect l="-19107" t="-64922" r="-7896" b="-40279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89" name="Freeform 89"/>
            <p:cNvSpPr/>
            <p:nvPr/>
          </p:nvSpPr>
          <p:spPr>
            <a:xfrm>
              <a:off x="18248953" y="10036591"/>
              <a:ext cx="1711561" cy="293627"/>
            </a:xfrm>
            <a:custGeom>
              <a:avLst/>
              <a:gdLst/>
              <a:ahLst/>
              <a:cxnLst/>
              <a:rect l="l" t="t" r="r" b="b"/>
              <a:pathLst>
                <a:path w="1711561" h="293627">
                  <a:moveTo>
                    <a:pt x="0" y="0"/>
                  </a:moveTo>
                  <a:lnTo>
                    <a:pt x="1711560" y="0"/>
                  </a:lnTo>
                  <a:lnTo>
                    <a:pt x="1711560" y="293627"/>
                  </a:lnTo>
                  <a:lnTo>
                    <a:pt x="0" y="2936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7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90" name="Freeform 90"/>
            <p:cNvSpPr/>
            <p:nvPr/>
          </p:nvSpPr>
          <p:spPr>
            <a:xfrm>
              <a:off x="20392794" y="9910919"/>
              <a:ext cx="743108" cy="499430"/>
            </a:xfrm>
            <a:custGeom>
              <a:avLst/>
              <a:gdLst/>
              <a:ahLst/>
              <a:cxnLst/>
              <a:rect l="l" t="t" r="r" b="b"/>
              <a:pathLst>
                <a:path w="743108" h="499430">
                  <a:moveTo>
                    <a:pt x="0" y="0"/>
                  </a:moveTo>
                  <a:lnTo>
                    <a:pt x="743107" y="0"/>
                  </a:lnTo>
                  <a:lnTo>
                    <a:pt x="743107" y="499430"/>
                  </a:lnTo>
                  <a:lnTo>
                    <a:pt x="0" y="4994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8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91" name="Freeform 91"/>
            <p:cNvSpPr/>
            <p:nvPr/>
          </p:nvSpPr>
          <p:spPr>
            <a:xfrm>
              <a:off x="18469294" y="10617910"/>
              <a:ext cx="1152092" cy="393032"/>
            </a:xfrm>
            <a:custGeom>
              <a:avLst/>
              <a:gdLst/>
              <a:ahLst/>
              <a:cxnLst/>
              <a:rect l="l" t="t" r="r" b="b"/>
              <a:pathLst>
                <a:path w="1152092" h="393032">
                  <a:moveTo>
                    <a:pt x="0" y="0"/>
                  </a:moveTo>
                  <a:lnTo>
                    <a:pt x="1152092" y="0"/>
                  </a:lnTo>
                  <a:lnTo>
                    <a:pt x="1152092" y="393032"/>
                  </a:lnTo>
                  <a:lnTo>
                    <a:pt x="0" y="393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9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92" name="Freeform 92"/>
            <p:cNvSpPr/>
            <p:nvPr/>
          </p:nvSpPr>
          <p:spPr>
            <a:xfrm>
              <a:off x="20392794" y="7973519"/>
              <a:ext cx="1256709" cy="706899"/>
            </a:xfrm>
            <a:custGeom>
              <a:avLst/>
              <a:gdLst/>
              <a:ahLst/>
              <a:cxnLst/>
              <a:rect l="l" t="t" r="r" b="b"/>
              <a:pathLst>
                <a:path w="1256709" h="706899">
                  <a:moveTo>
                    <a:pt x="0" y="0"/>
                  </a:moveTo>
                  <a:lnTo>
                    <a:pt x="1256709" y="0"/>
                  </a:lnTo>
                  <a:lnTo>
                    <a:pt x="1256709" y="706899"/>
                  </a:lnTo>
                  <a:lnTo>
                    <a:pt x="0" y="7068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0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93" name="Freeform 93"/>
            <p:cNvSpPr/>
            <p:nvPr/>
          </p:nvSpPr>
          <p:spPr>
            <a:xfrm>
              <a:off x="20272464" y="10585123"/>
              <a:ext cx="1086969" cy="306458"/>
            </a:xfrm>
            <a:custGeom>
              <a:avLst/>
              <a:gdLst/>
              <a:ahLst/>
              <a:cxnLst/>
              <a:rect l="l" t="t" r="r" b="b"/>
              <a:pathLst>
                <a:path w="1086969" h="306458">
                  <a:moveTo>
                    <a:pt x="0" y="0"/>
                  </a:moveTo>
                  <a:lnTo>
                    <a:pt x="1086970" y="0"/>
                  </a:lnTo>
                  <a:lnTo>
                    <a:pt x="1086970" y="306458"/>
                  </a:lnTo>
                  <a:lnTo>
                    <a:pt x="0" y="3064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1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grpSp>
          <p:nvGrpSpPr>
            <p:cNvPr id="94" name="Group 94"/>
            <p:cNvGrpSpPr/>
            <p:nvPr/>
          </p:nvGrpSpPr>
          <p:grpSpPr>
            <a:xfrm>
              <a:off x="12609272" y="8490257"/>
              <a:ext cx="5203531" cy="3143817"/>
              <a:chOff x="0" y="0"/>
              <a:chExt cx="1890191" cy="1141997"/>
            </a:xfrm>
          </p:grpSpPr>
          <p:sp>
            <p:nvSpPr>
              <p:cNvPr id="95" name="Freeform 95"/>
              <p:cNvSpPr/>
              <p:nvPr/>
            </p:nvSpPr>
            <p:spPr>
              <a:xfrm>
                <a:off x="0" y="0"/>
                <a:ext cx="1890191" cy="1141997"/>
              </a:xfrm>
              <a:custGeom>
                <a:avLst/>
                <a:gdLst/>
                <a:ahLst/>
                <a:cxnLst/>
                <a:rect l="l" t="t" r="r" b="b"/>
                <a:pathLst>
                  <a:path w="1890191" h="1141997">
                    <a:moveTo>
                      <a:pt x="88015" y="0"/>
                    </a:moveTo>
                    <a:lnTo>
                      <a:pt x="1802176" y="0"/>
                    </a:lnTo>
                    <a:cubicBezTo>
                      <a:pt x="1825519" y="0"/>
                      <a:pt x="1847906" y="9273"/>
                      <a:pt x="1864412" y="25779"/>
                    </a:cubicBezTo>
                    <a:cubicBezTo>
                      <a:pt x="1880918" y="42285"/>
                      <a:pt x="1890191" y="64672"/>
                      <a:pt x="1890191" y="88015"/>
                    </a:cubicBezTo>
                    <a:lnTo>
                      <a:pt x="1890191" y="1053982"/>
                    </a:lnTo>
                    <a:cubicBezTo>
                      <a:pt x="1890191" y="1077325"/>
                      <a:pt x="1880918" y="1099712"/>
                      <a:pt x="1864412" y="1116218"/>
                    </a:cubicBezTo>
                    <a:cubicBezTo>
                      <a:pt x="1847906" y="1132724"/>
                      <a:pt x="1825519" y="1141997"/>
                      <a:pt x="1802176" y="1141997"/>
                    </a:cubicBezTo>
                    <a:lnTo>
                      <a:pt x="88015" y="1141997"/>
                    </a:lnTo>
                    <a:cubicBezTo>
                      <a:pt x="64672" y="1141997"/>
                      <a:pt x="42285" y="1132724"/>
                      <a:pt x="25779" y="1116218"/>
                    </a:cubicBezTo>
                    <a:cubicBezTo>
                      <a:pt x="9273" y="1099712"/>
                      <a:pt x="0" y="1077325"/>
                      <a:pt x="0" y="1053982"/>
                    </a:cubicBezTo>
                    <a:lnTo>
                      <a:pt x="0" y="88015"/>
                    </a:lnTo>
                    <a:cubicBezTo>
                      <a:pt x="0" y="64672"/>
                      <a:pt x="9273" y="42285"/>
                      <a:pt x="25779" y="25779"/>
                    </a:cubicBezTo>
                    <a:cubicBezTo>
                      <a:pt x="42285" y="9273"/>
                      <a:pt x="64672" y="0"/>
                      <a:pt x="88015" y="0"/>
                    </a:cubicBezTo>
                    <a:close/>
                  </a:path>
                </a:pathLst>
              </a:custGeom>
              <a:solidFill>
                <a:srgbClr val="EEECE1">
                  <a:alpha val="60784"/>
                </a:srgbClr>
              </a:solidFill>
              <a:ln w="123825" cap="rnd">
                <a:solidFill>
                  <a:srgbClr val="A6A6A6">
                    <a:alpha val="60784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ca-ES" noProof="0" dirty="0"/>
              </a:p>
            </p:txBody>
          </p:sp>
          <p:sp>
            <p:nvSpPr>
              <p:cNvPr id="96" name="TextBox 96"/>
              <p:cNvSpPr txBox="1"/>
              <p:nvPr/>
            </p:nvSpPr>
            <p:spPr>
              <a:xfrm>
                <a:off x="0" y="-38100"/>
                <a:ext cx="1890191" cy="1180097"/>
              </a:xfrm>
              <a:prstGeom prst="rect">
                <a:avLst/>
              </a:prstGeom>
            </p:spPr>
            <p:txBody>
              <a:bodyPr lIns="37108" tIns="37108" rIns="37108" bIns="37108" rtlCol="0" anchor="ctr"/>
              <a:lstStyle/>
              <a:p>
                <a:pPr algn="ctr">
                  <a:lnSpc>
                    <a:spcPts val="3179"/>
                  </a:lnSpc>
                </a:pPr>
                <a:endParaRPr lang="ca-ES" noProof="0" dirty="0"/>
              </a:p>
            </p:txBody>
          </p:sp>
        </p:grpSp>
        <p:sp>
          <p:nvSpPr>
            <p:cNvPr id="97" name="Freeform 97"/>
            <p:cNvSpPr/>
            <p:nvPr/>
          </p:nvSpPr>
          <p:spPr>
            <a:xfrm>
              <a:off x="13342874" y="9487700"/>
              <a:ext cx="950883" cy="258006"/>
            </a:xfrm>
            <a:custGeom>
              <a:avLst/>
              <a:gdLst/>
              <a:ahLst/>
              <a:cxnLst/>
              <a:rect l="l" t="t" r="r" b="b"/>
              <a:pathLst>
                <a:path w="950883" h="258006">
                  <a:moveTo>
                    <a:pt x="0" y="0"/>
                  </a:moveTo>
                  <a:lnTo>
                    <a:pt x="950883" y="0"/>
                  </a:lnTo>
                  <a:lnTo>
                    <a:pt x="950883" y="258006"/>
                  </a:lnTo>
                  <a:lnTo>
                    <a:pt x="0" y="2580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2"/>
              <a:stretch>
                <a:fillRect t="-11381" b="-11381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98" name="Freeform 98"/>
            <p:cNvSpPr/>
            <p:nvPr/>
          </p:nvSpPr>
          <p:spPr>
            <a:xfrm>
              <a:off x="14351219" y="9527480"/>
              <a:ext cx="767116" cy="161166"/>
            </a:xfrm>
            <a:custGeom>
              <a:avLst/>
              <a:gdLst/>
              <a:ahLst/>
              <a:cxnLst/>
              <a:rect l="l" t="t" r="r" b="b"/>
              <a:pathLst>
                <a:path w="767116" h="161166">
                  <a:moveTo>
                    <a:pt x="0" y="0"/>
                  </a:moveTo>
                  <a:lnTo>
                    <a:pt x="767116" y="0"/>
                  </a:lnTo>
                  <a:lnTo>
                    <a:pt x="767116" y="161166"/>
                  </a:lnTo>
                  <a:lnTo>
                    <a:pt x="0" y="1611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3"/>
              <a:stretch>
                <a:fillRect t="-11381" b="-11381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99" name="Freeform 99"/>
            <p:cNvSpPr/>
            <p:nvPr/>
          </p:nvSpPr>
          <p:spPr>
            <a:xfrm>
              <a:off x="14496806" y="9896521"/>
              <a:ext cx="840053" cy="290575"/>
            </a:xfrm>
            <a:custGeom>
              <a:avLst/>
              <a:gdLst/>
              <a:ahLst/>
              <a:cxnLst/>
              <a:rect l="l" t="t" r="r" b="b"/>
              <a:pathLst>
                <a:path w="840053" h="290575">
                  <a:moveTo>
                    <a:pt x="0" y="0"/>
                  </a:moveTo>
                  <a:lnTo>
                    <a:pt x="840053" y="0"/>
                  </a:lnTo>
                  <a:lnTo>
                    <a:pt x="840053" y="290575"/>
                  </a:lnTo>
                  <a:lnTo>
                    <a:pt x="0" y="2905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4"/>
              <a:stretch>
                <a:fillRect l="-155" r="-155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00" name="Freeform 100"/>
            <p:cNvSpPr/>
            <p:nvPr/>
          </p:nvSpPr>
          <p:spPr>
            <a:xfrm>
              <a:off x="16810027" y="9374804"/>
              <a:ext cx="713705" cy="439404"/>
            </a:xfrm>
            <a:custGeom>
              <a:avLst/>
              <a:gdLst/>
              <a:ahLst/>
              <a:cxnLst/>
              <a:rect l="l" t="t" r="r" b="b"/>
              <a:pathLst>
                <a:path w="713705" h="439404">
                  <a:moveTo>
                    <a:pt x="0" y="0"/>
                  </a:moveTo>
                  <a:lnTo>
                    <a:pt x="713705" y="0"/>
                  </a:lnTo>
                  <a:lnTo>
                    <a:pt x="713705" y="439404"/>
                  </a:lnTo>
                  <a:lnTo>
                    <a:pt x="0" y="4394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5"/>
              <a:stretch>
                <a:fillRect l="-7228" t="-13212" r="-5799" b="-24457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01" name="Freeform 101"/>
            <p:cNvSpPr/>
            <p:nvPr/>
          </p:nvSpPr>
          <p:spPr>
            <a:xfrm>
              <a:off x="16156900" y="9428102"/>
              <a:ext cx="605969" cy="359922"/>
            </a:xfrm>
            <a:custGeom>
              <a:avLst/>
              <a:gdLst/>
              <a:ahLst/>
              <a:cxnLst/>
              <a:rect l="l" t="t" r="r" b="b"/>
              <a:pathLst>
                <a:path w="605969" h="359922">
                  <a:moveTo>
                    <a:pt x="0" y="0"/>
                  </a:moveTo>
                  <a:lnTo>
                    <a:pt x="605969" y="0"/>
                  </a:lnTo>
                  <a:lnTo>
                    <a:pt x="605969" y="359922"/>
                  </a:lnTo>
                  <a:lnTo>
                    <a:pt x="0" y="359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6"/>
              <a:stretch>
                <a:fillRect l="-55668" t="-13782" r="-45560" b="-23992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02" name="Freeform 102"/>
            <p:cNvSpPr/>
            <p:nvPr/>
          </p:nvSpPr>
          <p:spPr>
            <a:xfrm>
              <a:off x="12858640" y="10330218"/>
              <a:ext cx="962142" cy="213101"/>
            </a:xfrm>
            <a:custGeom>
              <a:avLst/>
              <a:gdLst/>
              <a:ahLst/>
              <a:cxnLst/>
              <a:rect l="l" t="t" r="r" b="b"/>
              <a:pathLst>
                <a:path w="962142" h="213101">
                  <a:moveTo>
                    <a:pt x="0" y="0"/>
                  </a:moveTo>
                  <a:lnTo>
                    <a:pt x="962143" y="0"/>
                  </a:lnTo>
                  <a:lnTo>
                    <a:pt x="962143" y="213100"/>
                  </a:lnTo>
                  <a:lnTo>
                    <a:pt x="0" y="213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7"/>
              <a:stretch>
                <a:fillRect t="-11381" b="-11381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03" name="Freeform 103"/>
            <p:cNvSpPr/>
            <p:nvPr/>
          </p:nvSpPr>
          <p:spPr>
            <a:xfrm>
              <a:off x="14033033" y="10336936"/>
              <a:ext cx="1149477" cy="348316"/>
            </a:xfrm>
            <a:custGeom>
              <a:avLst/>
              <a:gdLst/>
              <a:ahLst/>
              <a:cxnLst/>
              <a:rect l="l" t="t" r="r" b="b"/>
              <a:pathLst>
                <a:path w="1149477" h="348316">
                  <a:moveTo>
                    <a:pt x="0" y="0"/>
                  </a:moveTo>
                  <a:lnTo>
                    <a:pt x="1149477" y="0"/>
                  </a:lnTo>
                  <a:lnTo>
                    <a:pt x="1149477" y="348316"/>
                  </a:lnTo>
                  <a:lnTo>
                    <a:pt x="0" y="3483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8"/>
              <a:stretch>
                <a:fillRect l="-8967" t="-51410" r="-13529" b="-75980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04" name="Freeform 104"/>
            <p:cNvSpPr/>
            <p:nvPr/>
          </p:nvSpPr>
          <p:spPr>
            <a:xfrm>
              <a:off x="16762869" y="9869061"/>
              <a:ext cx="942747" cy="360267"/>
            </a:xfrm>
            <a:custGeom>
              <a:avLst/>
              <a:gdLst/>
              <a:ahLst/>
              <a:cxnLst/>
              <a:rect l="l" t="t" r="r" b="b"/>
              <a:pathLst>
                <a:path w="942747" h="360267">
                  <a:moveTo>
                    <a:pt x="0" y="0"/>
                  </a:moveTo>
                  <a:lnTo>
                    <a:pt x="942747" y="0"/>
                  </a:lnTo>
                  <a:lnTo>
                    <a:pt x="942747" y="360267"/>
                  </a:lnTo>
                  <a:lnTo>
                    <a:pt x="0" y="360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9"/>
              <a:stretch>
                <a:fillRect l="-12515" t="-22575" r="-12171" b="-17146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05" name="Freeform 105"/>
            <p:cNvSpPr/>
            <p:nvPr/>
          </p:nvSpPr>
          <p:spPr>
            <a:xfrm>
              <a:off x="16331009" y="10336936"/>
              <a:ext cx="1114939" cy="326973"/>
            </a:xfrm>
            <a:custGeom>
              <a:avLst/>
              <a:gdLst/>
              <a:ahLst/>
              <a:cxnLst/>
              <a:rect l="l" t="t" r="r" b="b"/>
              <a:pathLst>
                <a:path w="1114939" h="326973">
                  <a:moveTo>
                    <a:pt x="0" y="0"/>
                  </a:moveTo>
                  <a:lnTo>
                    <a:pt x="1114940" y="0"/>
                  </a:lnTo>
                  <a:lnTo>
                    <a:pt x="1114940" y="326972"/>
                  </a:lnTo>
                  <a:lnTo>
                    <a:pt x="0" y="3269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0"/>
              <a:stretch>
                <a:fillRect t="-121279" r="-565" b="-121636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06" name="Freeform 106"/>
            <p:cNvSpPr/>
            <p:nvPr/>
          </p:nvSpPr>
          <p:spPr>
            <a:xfrm>
              <a:off x="15301493" y="10385714"/>
              <a:ext cx="803806" cy="315209"/>
            </a:xfrm>
            <a:custGeom>
              <a:avLst/>
              <a:gdLst/>
              <a:ahLst/>
              <a:cxnLst/>
              <a:rect l="l" t="t" r="r" b="b"/>
              <a:pathLst>
                <a:path w="803806" h="315209">
                  <a:moveTo>
                    <a:pt x="0" y="0"/>
                  </a:moveTo>
                  <a:lnTo>
                    <a:pt x="803806" y="0"/>
                  </a:lnTo>
                  <a:lnTo>
                    <a:pt x="803806" y="315209"/>
                  </a:lnTo>
                  <a:lnTo>
                    <a:pt x="0" y="3152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1"/>
              <a:stretch>
                <a:fillRect l="-3173" t="-21097" b="-27782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07" name="Freeform 107"/>
            <p:cNvSpPr/>
            <p:nvPr/>
          </p:nvSpPr>
          <p:spPr>
            <a:xfrm>
              <a:off x="12891833" y="10947315"/>
              <a:ext cx="657840" cy="533478"/>
            </a:xfrm>
            <a:custGeom>
              <a:avLst/>
              <a:gdLst/>
              <a:ahLst/>
              <a:cxnLst/>
              <a:rect l="l" t="t" r="r" b="b"/>
              <a:pathLst>
                <a:path w="657840" h="533478">
                  <a:moveTo>
                    <a:pt x="0" y="0"/>
                  </a:moveTo>
                  <a:lnTo>
                    <a:pt x="657840" y="0"/>
                  </a:lnTo>
                  <a:lnTo>
                    <a:pt x="657840" y="533478"/>
                  </a:lnTo>
                  <a:lnTo>
                    <a:pt x="0" y="533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2"/>
              <a:stretch>
                <a:fillRect t="-11381" b="-11381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08" name="Freeform 108"/>
            <p:cNvSpPr/>
            <p:nvPr/>
          </p:nvSpPr>
          <p:spPr>
            <a:xfrm>
              <a:off x="13732432" y="11077033"/>
              <a:ext cx="1122651" cy="367746"/>
            </a:xfrm>
            <a:custGeom>
              <a:avLst/>
              <a:gdLst/>
              <a:ahLst/>
              <a:cxnLst/>
              <a:rect l="l" t="t" r="r" b="b"/>
              <a:pathLst>
                <a:path w="1122651" h="367746">
                  <a:moveTo>
                    <a:pt x="0" y="0"/>
                  </a:moveTo>
                  <a:lnTo>
                    <a:pt x="1122650" y="0"/>
                  </a:lnTo>
                  <a:lnTo>
                    <a:pt x="1122650" y="367745"/>
                  </a:lnTo>
                  <a:lnTo>
                    <a:pt x="0" y="367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3"/>
              <a:stretch>
                <a:fillRect t="-11381" b="-11381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09" name="Freeform 109"/>
            <p:cNvSpPr/>
            <p:nvPr/>
          </p:nvSpPr>
          <p:spPr>
            <a:xfrm>
              <a:off x="14908114" y="11010942"/>
              <a:ext cx="1202486" cy="183864"/>
            </a:xfrm>
            <a:custGeom>
              <a:avLst/>
              <a:gdLst/>
              <a:ahLst/>
              <a:cxnLst/>
              <a:rect l="l" t="t" r="r" b="b"/>
              <a:pathLst>
                <a:path w="1202486" h="183864">
                  <a:moveTo>
                    <a:pt x="0" y="0"/>
                  </a:moveTo>
                  <a:lnTo>
                    <a:pt x="1202486" y="0"/>
                  </a:lnTo>
                  <a:lnTo>
                    <a:pt x="1202486" y="183864"/>
                  </a:lnTo>
                  <a:lnTo>
                    <a:pt x="0" y="1838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4"/>
              <a:stretch>
                <a:fillRect t="-20237" b="-11381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10" name="Freeform 110"/>
            <p:cNvSpPr/>
            <p:nvPr/>
          </p:nvSpPr>
          <p:spPr>
            <a:xfrm>
              <a:off x="15443292" y="9980060"/>
              <a:ext cx="1165933" cy="155723"/>
            </a:xfrm>
            <a:custGeom>
              <a:avLst/>
              <a:gdLst/>
              <a:ahLst/>
              <a:cxnLst/>
              <a:rect l="l" t="t" r="r" b="b"/>
              <a:pathLst>
                <a:path w="1165933" h="155723">
                  <a:moveTo>
                    <a:pt x="0" y="0"/>
                  </a:moveTo>
                  <a:lnTo>
                    <a:pt x="1165933" y="0"/>
                  </a:lnTo>
                  <a:lnTo>
                    <a:pt x="1165933" y="155723"/>
                  </a:lnTo>
                  <a:lnTo>
                    <a:pt x="0" y="1557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5"/>
              <a:stretch>
                <a:fillRect t="-11381" b="-11381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grpSp>
          <p:nvGrpSpPr>
            <p:cNvPr id="111" name="Group 111"/>
            <p:cNvGrpSpPr/>
            <p:nvPr/>
          </p:nvGrpSpPr>
          <p:grpSpPr>
            <a:xfrm>
              <a:off x="17879108" y="2461311"/>
              <a:ext cx="3926399" cy="3120381"/>
              <a:chOff x="0" y="0"/>
              <a:chExt cx="538526" cy="427976"/>
            </a:xfrm>
          </p:grpSpPr>
          <p:sp>
            <p:nvSpPr>
              <p:cNvPr id="112" name="Freeform 112"/>
              <p:cNvSpPr/>
              <p:nvPr/>
            </p:nvSpPr>
            <p:spPr>
              <a:xfrm>
                <a:off x="0" y="0"/>
                <a:ext cx="538526" cy="427976"/>
              </a:xfrm>
              <a:custGeom>
                <a:avLst/>
                <a:gdLst/>
                <a:ahLst/>
                <a:cxnLst/>
                <a:rect l="l" t="t" r="r" b="b"/>
                <a:pathLst>
                  <a:path w="538526" h="427976">
                    <a:moveTo>
                      <a:pt x="114356" y="0"/>
                    </a:moveTo>
                    <a:lnTo>
                      <a:pt x="424170" y="0"/>
                    </a:lnTo>
                    <a:cubicBezTo>
                      <a:pt x="454499" y="0"/>
                      <a:pt x="483586" y="12048"/>
                      <a:pt x="505032" y="33494"/>
                    </a:cubicBezTo>
                    <a:cubicBezTo>
                      <a:pt x="526478" y="54940"/>
                      <a:pt x="538526" y="84027"/>
                      <a:pt x="538526" y="114356"/>
                    </a:cubicBezTo>
                    <a:lnTo>
                      <a:pt x="538526" y="313620"/>
                    </a:lnTo>
                    <a:cubicBezTo>
                      <a:pt x="538526" y="343949"/>
                      <a:pt x="526478" y="373036"/>
                      <a:pt x="505032" y="394482"/>
                    </a:cubicBezTo>
                    <a:cubicBezTo>
                      <a:pt x="483586" y="415928"/>
                      <a:pt x="454499" y="427976"/>
                      <a:pt x="424170" y="427976"/>
                    </a:cubicBezTo>
                    <a:lnTo>
                      <a:pt x="114356" y="427976"/>
                    </a:lnTo>
                    <a:cubicBezTo>
                      <a:pt x="84027" y="427976"/>
                      <a:pt x="54940" y="415928"/>
                      <a:pt x="33494" y="394482"/>
                    </a:cubicBezTo>
                    <a:cubicBezTo>
                      <a:pt x="12048" y="373036"/>
                      <a:pt x="0" y="343949"/>
                      <a:pt x="0" y="313620"/>
                    </a:cubicBezTo>
                    <a:lnTo>
                      <a:pt x="0" y="114356"/>
                    </a:lnTo>
                    <a:cubicBezTo>
                      <a:pt x="0" y="84027"/>
                      <a:pt x="12048" y="54940"/>
                      <a:pt x="33494" y="33494"/>
                    </a:cubicBezTo>
                    <a:cubicBezTo>
                      <a:pt x="54940" y="12048"/>
                      <a:pt x="84027" y="0"/>
                      <a:pt x="114356" y="0"/>
                    </a:cubicBezTo>
                    <a:close/>
                  </a:path>
                </a:pathLst>
              </a:custGeom>
              <a:solidFill>
                <a:srgbClr val="D9D9D9">
                  <a:alpha val="67843"/>
                </a:srgbClr>
              </a:solidFill>
              <a:ln w="85725" cap="rnd">
                <a:solidFill>
                  <a:srgbClr val="EF6908">
                    <a:alpha val="67843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ca-ES" noProof="0" dirty="0"/>
              </a:p>
            </p:txBody>
          </p:sp>
          <p:sp>
            <p:nvSpPr>
              <p:cNvPr id="113" name="TextBox 113"/>
              <p:cNvSpPr txBox="1"/>
              <p:nvPr/>
            </p:nvSpPr>
            <p:spPr>
              <a:xfrm>
                <a:off x="0" y="-38100"/>
                <a:ext cx="538526" cy="466076"/>
              </a:xfrm>
              <a:prstGeom prst="rect">
                <a:avLst/>
              </a:prstGeom>
            </p:spPr>
            <p:txBody>
              <a:bodyPr lIns="51507" tIns="51507" rIns="51507" bIns="51507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 lang="ca-ES" noProof="0" dirty="0"/>
              </a:p>
            </p:txBody>
          </p:sp>
        </p:grpSp>
        <p:sp>
          <p:nvSpPr>
            <p:cNvPr id="114" name="Freeform 114"/>
            <p:cNvSpPr/>
            <p:nvPr/>
          </p:nvSpPr>
          <p:spPr>
            <a:xfrm>
              <a:off x="18077882" y="3840467"/>
              <a:ext cx="943946" cy="584458"/>
            </a:xfrm>
            <a:custGeom>
              <a:avLst/>
              <a:gdLst/>
              <a:ahLst/>
              <a:cxnLst/>
              <a:rect l="l" t="t" r="r" b="b"/>
              <a:pathLst>
                <a:path w="943946" h="584458">
                  <a:moveTo>
                    <a:pt x="0" y="0"/>
                  </a:moveTo>
                  <a:lnTo>
                    <a:pt x="943946" y="0"/>
                  </a:lnTo>
                  <a:lnTo>
                    <a:pt x="943946" y="584458"/>
                  </a:lnTo>
                  <a:lnTo>
                    <a:pt x="0" y="5844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6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15" name="Freeform 115"/>
            <p:cNvSpPr/>
            <p:nvPr/>
          </p:nvSpPr>
          <p:spPr>
            <a:xfrm>
              <a:off x="18633306" y="4464402"/>
              <a:ext cx="1501071" cy="286754"/>
            </a:xfrm>
            <a:custGeom>
              <a:avLst/>
              <a:gdLst/>
              <a:ahLst/>
              <a:cxnLst/>
              <a:rect l="l" t="t" r="r" b="b"/>
              <a:pathLst>
                <a:path w="1501071" h="286754">
                  <a:moveTo>
                    <a:pt x="0" y="0"/>
                  </a:moveTo>
                  <a:lnTo>
                    <a:pt x="1501072" y="0"/>
                  </a:lnTo>
                  <a:lnTo>
                    <a:pt x="1501072" y="286754"/>
                  </a:lnTo>
                  <a:lnTo>
                    <a:pt x="0" y="2867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7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16" name="Freeform 116"/>
            <p:cNvSpPr/>
            <p:nvPr/>
          </p:nvSpPr>
          <p:spPr>
            <a:xfrm>
              <a:off x="18424603" y="4864049"/>
              <a:ext cx="1388172" cy="377409"/>
            </a:xfrm>
            <a:custGeom>
              <a:avLst/>
              <a:gdLst/>
              <a:ahLst/>
              <a:cxnLst/>
              <a:rect l="l" t="t" r="r" b="b"/>
              <a:pathLst>
                <a:path w="1388172" h="377409">
                  <a:moveTo>
                    <a:pt x="0" y="0"/>
                  </a:moveTo>
                  <a:lnTo>
                    <a:pt x="1388171" y="0"/>
                  </a:lnTo>
                  <a:lnTo>
                    <a:pt x="1388171" y="377409"/>
                  </a:lnTo>
                  <a:lnTo>
                    <a:pt x="0" y="377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8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17" name="Freeform 117"/>
            <p:cNvSpPr/>
            <p:nvPr/>
          </p:nvSpPr>
          <p:spPr>
            <a:xfrm>
              <a:off x="20674615" y="3787329"/>
              <a:ext cx="891972" cy="891972"/>
            </a:xfrm>
            <a:custGeom>
              <a:avLst/>
              <a:gdLst/>
              <a:ahLst/>
              <a:cxnLst/>
              <a:rect l="l" t="t" r="r" b="b"/>
              <a:pathLst>
                <a:path w="891972" h="891972">
                  <a:moveTo>
                    <a:pt x="0" y="0"/>
                  </a:moveTo>
                  <a:lnTo>
                    <a:pt x="891972" y="0"/>
                  </a:lnTo>
                  <a:lnTo>
                    <a:pt x="891972" y="891972"/>
                  </a:lnTo>
                  <a:lnTo>
                    <a:pt x="0" y="8919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9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18" name="Freeform 118"/>
            <p:cNvSpPr/>
            <p:nvPr/>
          </p:nvSpPr>
          <p:spPr>
            <a:xfrm>
              <a:off x="19383842" y="3840467"/>
              <a:ext cx="1175009" cy="416307"/>
            </a:xfrm>
            <a:custGeom>
              <a:avLst/>
              <a:gdLst/>
              <a:ahLst/>
              <a:cxnLst/>
              <a:rect l="l" t="t" r="r" b="b"/>
              <a:pathLst>
                <a:path w="1175009" h="416307">
                  <a:moveTo>
                    <a:pt x="0" y="0"/>
                  </a:moveTo>
                  <a:lnTo>
                    <a:pt x="1175009" y="0"/>
                  </a:lnTo>
                  <a:lnTo>
                    <a:pt x="1175009" y="416307"/>
                  </a:lnTo>
                  <a:lnTo>
                    <a:pt x="0" y="4163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0"/>
              <a:stretch>
                <a:fillRect l="-12888" t="-118915" r="-8386" b="-123379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19" name="Freeform 119"/>
            <p:cNvSpPr/>
            <p:nvPr/>
          </p:nvSpPr>
          <p:spPr>
            <a:xfrm>
              <a:off x="9530421" y="6560870"/>
              <a:ext cx="794135" cy="478708"/>
            </a:xfrm>
            <a:custGeom>
              <a:avLst/>
              <a:gdLst/>
              <a:ahLst/>
              <a:cxnLst/>
              <a:rect l="l" t="t" r="r" b="b"/>
              <a:pathLst>
                <a:path w="794135" h="478708">
                  <a:moveTo>
                    <a:pt x="0" y="0"/>
                  </a:moveTo>
                  <a:lnTo>
                    <a:pt x="794135" y="0"/>
                  </a:lnTo>
                  <a:lnTo>
                    <a:pt x="794135" y="478707"/>
                  </a:lnTo>
                  <a:lnTo>
                    <a:pt x="0" y="47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1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20" name="Freeform 120"/>
            <p:cNvSpPr/>
            <p:nvPr/>
          </p:nvSpPr>
          <p:spPr>
            <a:xfrm>
              <a:off x="9549022" y="7431430"/>
              <a:ext cx="808602" cy="427049"/>
            </a:xfrm>
            <a:custGeom>
              <a:avLst/>
              <a:gdLst/>
              <a:ahLst/>
              <a:cxnLst/>
              <a:rect l="l" t="t" r="r" b="b"/>
              <a:pathLst>
                <a:path w="808602" h="427049">
                  <a:moveTo>
                    <a:pt x="0" y="0"/>
                  </a:moveTo>
                  <a:lnTo>
                    <a:pt x="808602" y="0"/>
                  </a:lnTo>
                  <a:lnTo>
                    <a:pt x="808602" y="427049"/>
                  </a:lnTo>
                  <a:lnTo>
                    <a:pt x="0" y="427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2"/>
              <a:stretch>
                <a:fillRect t="-4261" r="-57324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21" name="Freeform 121"/>
            <p:cNvSpPr/>
            <p:nvPr/>
          </p:nvSpPr>
          <p:spPr>
            <a:xfrm>
              <a:off x="12523818" y="7522105"/>
              <a:ext cx="974252" cy="430752"/>
            </a:xfrm>
            <a:custGeom>
              <a:avLst/>
              <a:gdLst/>
              <a:ahLst/>
              <a:cxnLst/>
              <a:rect l="l" t="t" r="r" b="b"/>
              <a:pathLst>
                <a:path w="974252" h="430752">
                  <a:moveTo>
                    <a:pt x="0" y="0"/>
                  </a:moveTo>
                  <a:lnTo>
                    <a:pt x="974252" y="0"/>
                  </a:lnTo>
                  <a:lnTo>
                    <a:pt x="974252" y="430752"/>
                  </a:lnTo>
                  <a:lnTo>
                    <a:pt x="0" y="4307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3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22" name="Freeform 122"/>
            <p:cNvSpPr/>
            <p:nvPr/>
          </p:nvSpPr>
          <p:spPr>
            <a:xfrm>
              <a:off x="13719038" y="7524899"/>
              <a:ext cx="996098" cy="425164"/>
            </a:xfrm>
            <a:custGeom>
              <a:avLst/>
              <a:gdLst/>
              <a:ahLst/>
              <a:cxnLst/>
              <a:rect l="l" t="t" r="r" b="b"/>
              <a:pathLst>
                <a:path w="996098" h="425164">
                  <a:moveTo>
                    <a:pt x="0" y="0"/>
                  </a:moveTo>
                  <a:lnTo>
                    <a:pt x="996097" y="0"/>
                  </a:lnTo>
                  <a:lnTo>
                    <a:pt x="996097" y="425164"/>
                  </a:lnTo>
                  <a:lnTo>
                    <a:pt x="0" y="4251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4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23" name="Freeform 123"/>
            <p:cNvSpPr/>
            <p:nvPr/>
          </p:nvSpPr>
          <p:spPr>
            <a:xfrm>
              <a:off x="9330868" y="4945577"/>
              <a:ext cx="596620" cy="596620"/>
            </a:xfrm>
            <a:custGeom>
              <a:avLst/>
              <a:gdLst/>
              <a:ahLst/>
              <a:cxnLst/>
              <a:rect l="l" t="t" r="r" b="b"/>
              <a:pathLst>
                <a:path w="596620" h="596620">
                  <a:moveTo>
                    <a:pt x="0" y="0"/>
                  </a:moveTo>
                  <a:lnTo>
                    <a:pt x="596620" y="0"/>
                  </a:lnTo>
                  <a:lnTo>
                    <a:pt x="596620" y="596620"/>
                  </a:lnTo>
                  <a:lnTo>
                    <a:pt x="0" y="5966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5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24" name="Freeform 124"/>
            <p:cNvSpPr/>
            <p:nvPr/>
          </p:nvSpPr>
          <p:spPr>
            <a:xfrm>
              <a:off x="14968769" y="7568275"/>
              <a:ext cx="864222" cy="473468"/>
            </a:xfrm>
            <a:custGeom>
              <a:avLst/>
              <a:gdLst/>
              <a:ahLst/>
              <a:cxnLst/>
              <a:rect l="l" t="t" r="r" b="b"/>
              <a:pathLst>
                <a:path w="864222" h="473468">
                  <a:moveTo>
                    <a:pt x="0" y="0"/>
                  </a:moveTo>
                  <a:lnTo>
                    <a:pt x="864223" y="0"/>
                  </a:lnTo>
                  <a:lnTo>
                    <a:pt x="864223" y="473469"/>
                  </a:lnTo>
                  <a:lnTo>
                    <a:pt x="0" y="4734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6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25" name="Freeform 125"/>
            <p:cNvSpPr/>
            <p:nvPr/>
          </p:nvSpPr>
          <p:spPr>
            <a:xfrm>
              <a:off x="15128642" y="3606220"/>
              <a:ext cx="1167856" cy="662891"/>
            </a:xfrm>
            <a:custGeom>
              <a:avLst/>
              <a:gdLst/>
              <a:ahLst/>
              <a:cxnLst/>
              <a:rect l="l" t="t" r="r" b="b"/>
              <a:pathLst>
                <a:path w="1167856" h="662891">
                  <a:moveTo>
                    <a:pt x="0" y="0"/>
                  </a:moveTo>
                  <a:lnTo>
                    <a:pt x="1167856" y="0"/>
                  </a:lnTo>
                  <a:lnTo>
                    <a:pt x="1167856" y="662892"/>
                  </a:lnTo>
                  <a:lnTo>
                    <a:pt x="0" y="6628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7"/>
              <a:stretch>
                <a:fillRect r="-402" b="-17923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26" name="Freeform 126"/>
            <p:cNvSpPr/>
            <p:nvPr/>
          </p:nvSpPr>
          <p:spPr>
            <a:xfrm>
              <a:off x="16108866" y="7049738"/>
              <a:ext cx="1452069" cy="278725"/>
            </a:xfrm>
            <a:custGeom>
              <a:avLst/>
              <a:gdLst/>
              <a:ahLst/>
              <a:cxnLst/>
              <a:rect l="l" t="t" r="r" b="b"/>
              <a:pathLst>
                <a:path w="1452069" h="278725">
                  <a:moveTo>
                    <a:pt x="0" y="0"/>
                  </a:moveTo>
                  <a:lnTo>
                    <a:pt x="1452070" y="0"/>
                  </a:lnTo>
                  <a:lnTo>
                    <a:pt x="1452070" y="278726"/>
                  </a:lnTo>
                  <a:lnTo>
                    <a:pt x="0" y="2787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8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27" name="Freeform 127"/>
            <p:cNvSpPr/>
            <p:nvPr/>
          </p:nvSpPr>
          <p:spPr>
            <a:xfrm>
              <a:off x="9208936" y="3757332"/>
              <a:ext cx="687820" cy="427172"/>
            </a:xfrm>
            <a:custGeom>
              <a:avLst/>
              <a:gdLst/>
              <a:ahLst/>
              <a:cxnLst/>
              <a:rect l="l" t="t" r="r" b="b"/>
              <a:pathLst>
                <a:path w="687820" h="427172">
                  <a:moveTo>
                    <a:pt x="0" y="0"/>
                  </a:moveTo>
                  <a:lnTo>
                    <a:pt x="687820" y="0"/>
                  </a:lnTo>
                  <a:lnTo>
                    <a:pt x="687820" y="427173"/>
                  </a:lnTo>
                  <a:lnTo>
                    <a:pt x="0" y="4271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9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28" name="Freeform 128"/>
            <p:cNvSpPr/>
            <p:nvPr/>
          </p:nvSpPr>
          <p:spPr>
            <a:xfrm>
              <a:off x="12800256" y="9840969"/>
              <a:ext cx="836092" cy="289430"/>
            </a:xfrm>
            <a:custGeom>
              <a:avLst/>
              <a:gdLst/>
              <a:ahLst/>
              <a:cxnLst/>
              <a:rect l="l" t="t" r="r" b="b"/>
              <a:pathLst>
                <a:path w="836092" h="289430">
                  <a:moveTo>
                    <a:pt x="0" y="0"/>
                  </a:moveTo>
                  <a:lnTo>
                    <a:pt x="836091" y="0"/>
                  </a:lnTo>
                  <a:lnTo>
                    <a:pt x="836091" y="289430"/>
                  </a:lnTo>
                  <a:lnTo>
                    <a:pt x="0" y="2894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0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29" name="Freeform 129"/>
            <p:cNvSpPr/>
            <p:nvPr/>
          </p:nvSpPr>
          <p:spPr>
            <a:xfrm>
              <a:off x="16394637" y="10927273"/>
              <a:ext cx="1051311" cy="370911"/>
            </a:xfrm>
            <a:custGeom>
              <a:avLst/>
              <a:gdLst/>
              <a:ahLst/>
              <a:cxnLst/>
              <a:rect l="l" t="t" r="r" b="b"/>
              <a:pathLst>
                <a:path w="1051311" h="370911">
                  <a:moveTo>
                    <a:pt x="0" y="0"/>
                  </a:moveTo>
                  <a:lnTo>
                    <a:pt x="1051312" y="0"/>
                  </a:lnTo>
                  <a:lnTo>
                    <a:pt x="1051312" y="370911"/>
                  </a:lnTo>
                  <a:lnTo>
                    <a:pt x="0" y="370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1"/>
              <a:stretch>
                <a:fillRect l="-1194" t="-89796" b="-97030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30" name="Freeform 130"/>
            <p:cNvSpPr/>
            <p:nvPr/>
          </p:nvSpPr>
          <p:spPr>
            <a:xfrm>
              <a:off x="15128642" y="4433392"/>
              <a:ext cx="539966" cy="539966"/>
            </a:xfrm>
            <a:custGeom>
              <a:avLst/>
              <a:gdLst/>
              <a:ahLst/>
              <a:cxnLst/>
              <a:rect l="l" t="t" r="r" b="b"/>
              <a:pathLst>
                <a:path w="539966" h="539966">
                  <a:moveTo>
                    <a:pt x="0" y="0"/>
                  </a:moveTo>
                  <a:lnTo>
                    <a:pt x="539967" y="0"/>
                  </a:lnTo>
                  <a:lnTo>
                    <a:pt x="539967" y="539967"/>
                  </a:lnTo>
                  <a:lnTo>
                    <a:pt x="0" y="5399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2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31" name="TextBox 131"/>
            <p:cNvSpPr txBox="1"/>
            <p:nvPr/>
          </p:nvSpPr>
          <p:spPr>
            <a:xfrm>
              <a:off x="5366598" y="6239622"/>
              <a:ext cx="3433948" cy="351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285"/>
                </a:lnSpc>
                <a:spcBef>
                  <a:spcPct val="0"/>
                </a:spcBef>
              </a:pPr>
              <a:r>
                <a:rPr lang="ca-ES" sz="1632" b="1" noProof="0" dirty="0">
                  <a:solidFill>
                    <a:srgbClr val="000000"/>
                  </a:solidFill>
                  <a:latin typeface="Oswald Bold"/>
                  <a:ea typeface="Oswald Bold"/>
                  <a:cs typeface="Oswald Bold"/>
                  <a:sym typeface="Oswald Bold"/>
                </a:rPr>
                <a:t>SCRAPS  5</a:t>
              </a:r>
              <a:r>
                <a:rPr lang="ca-ES" sz="1632" b="1" u="none" strike="noStrike" noProof="0" dirty="0">
                  <a:solidFill>
                    <a:srgbClr val="000000"/>
                  </a:solidFill>
                  <a:latin typeface="Oswald Bold"/>
                  <a:ea typeface="Oswald Bold"/>
                  <a:cs typeface="Oswald Bold"/>
                  <a:sym typeface="Oswald Bold"/>
                </a:rPr>
                <a:t>%</a:t>
              </a:r>
            </a:p>
          </p:txBody>
        </p:sp>
        <p:sp>
          <p:nvSpPr>
            <p:cNvPr id="132" name="TextBox 132"/>
            <p:cNvSpPr txBox="1"/>
            <p:nvPr/>
          </p:nvSpPr>
          <p:spPr>
            <a:xfrm>
              <a:off x="5358475" y="3027322"/>
              <a:ext cx="3541506" cy="7974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50"/>
                </a:lnSpc>
              </a:pPr>
              <a:r>
                <a:rPr lang="ca-ES" sz="1678" b="1" noProof="0" dirty="0">
                  <a:solidFill>
                    <a:srgbClr val="2C1E1F"/>
                  </a:solidFill>
                  <a:latin typeface="Oswald Bold"/>
                  <a:ea typeface="Oswald Bold"/>
                  <a:cs typeface="Oswald Bold"/>
                  <a:sym typeface="Oswald Bold"/>
                </a:rPr>
                <a:t>Generadors de Residus </a:t>
              </a:r>
            </a:p>
            <a:p>
              <a:pPr marL="0" lvl="0" indent="0" algn="ctr">
                <a:lnSpc>
                  <a:spcPts val="2594"/>
                </a:lnSpc>
                <a:spcBef>
                  <a:spcPct val="0"/>
                </a:spcBef>
              </a:pPr>
              <a:r>
                <a:rPr lang="ca-ES" sz="1852" b="1" noProof="0" dirty="0">
                  <a:solidFill>
                    <a:srgbClr val="2C1E1F"/>
                  </a:solidFill>
                  <a:latin typeface="Oswald Bold"/>
                  <a:ea typeface="Oswald Bold"/>
                  <a:cs typeface="Oswald Bold"/>
                  <a:sym typeface="Oswald Bold"/>
                </a:rPr>
                <a:t>3%</a:t>
              </a:r>
            </a:p>
          </p:txBody>
        </p:sp>
        <p:sp>
          <p:nvSpPr>
            <p:cNvPr id="133" name="TextBox 133"/>
            <p:cNvSpPr txBox="1"/>
            <p:nvPr/>
          </p:nvSpPr>
          <p:spPr>
            <a:xfrm>
              <a:off x="10263292" y="2653835"/>
              <a:ext cx="6810403" cy="6440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4056"/>
                </a:lnSpc>
                <a:spcBef>
                  <a:spcPct val="0"/>
                </a:spcBef>
              </a:pPr>
              <a:r>
                <a:rPr lang="ca-ES" sz="2897" b="1" noProof="0" dirty="0">
                  <a:solidFill>
                    <a:srgbClr val="2C1E1F"/>
                  </a:solidFill>
                  <a:latin typeface="Oswald Bold"/>
                  <a:ea typeface="Oswald Bold"/>
                  <a:cs typeface="Oswald Bold"/>
                  <a:sym typeface="Oswald Bold"/>
                </a:rPr>
                <a:t>Operadors de Residus 39%</a:t>
              </a:r>
            </a:p>
          </p:txBody>
        </p:sp>
        <p:sp>
          <p:nvSpPr>
            <p:cNvPr id="134" name="TextBox 134"/>
            <p:cNvSpPr txBox="1"/>
            <p:nvPr/>
          </p:nvSpPr>
          <p:spPr>
            <a:xfrm>
              <a:off x="9460435" y="8629496"/>
              <a:ext cx="2971981" cy="7672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50"/>
                </a:lnSpc>
              </a:pPr>
              <a:r>
                <a:rPr lang="ca-ES" sz="1678" b="1" noProof="0" dirty="0">
                  <a:solidFill>
                    <a:srgbClr val="000000"/>
                  </a:solidFill>
                  <a:latin typeface="Oswald Bold"/>
                  <a:ea typeface="Oswald Bold"/>
                  <a:cs typeface="Oswald Bold"/>
                  <a:sym typeface="Oswald Bold"/>
                </a:rPr>
                <a:t>Centres tecnològics </a:t>
              </a:r>
            </a:p>
            <a:p>
              <a:pPr marL="0" lvl="0" indent="0" algn="ctr">
                <a:lnSpc>
                  <a:spcPts val="2350"/>
                </a:lnSpc>
                <a:spcBef>
                  <a:spcPct val="0"/>
                </a:spcBef>
              </a:pPr>
              <a:r>
                <a:rPr lang="ca-ES" sz="1678" b="1" noProof="0" dirty="0">
                  <a:solidFill>
                    <a:srgbClr val="000000"/>
                  </a:solidFill>
                  <a:latin typeface="Oswald Bold"/>
                  <a:ea typeface="Oswald Bold"/>
                  <a:cs typeface="Oswald Bold"/>
                  <a:sym typeface="Oswald Bold"/>
                </a:rPr>
                <a:t>(5%)</a:t>
              </a:r>
            </a:p>
          </p:txBody>
        </p:sp>
        <p:sp>
          <p:nvSpPr>
            <p:cNvPr id="135" name="TextBox 135"/>
            <p:cNvSpPr txBox="1"/>
            <p:nvPr/>
          </p:nvSpPr>
          <p:spPr>
            <a:xfrm>
              <a:off x="18022640" y="5863996"/>
              <a:ext cx="3731519" cy="8172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502"/>
                </a:lnSpc>
                <a:spcBef>
                  <a:spcPct val="0"/>
                </a:spcBef>
              </a:pPr>
              <a:r>
                <a:rPr lang="ca-ES" sz="1787" b="1" noProof="0" dirty="0">
                  <a:solidFill>
                    <a:srgbClr val="2C1E1F"/>
                  </a:solidFill>
                  <a:latin typeface="Oswald Bold"/>
                  <a:ea typeface="Oswald Bold"/>
                  <a:cs typeface="Oswald Bold"/>
                  <a:sym typeface="Oswald Bold"/>
                </a:rPr>
                <a:t>Tecnòlegs i bens d’equip (15%) </a:t>
              </a:r>
            </a:p>
          </p:txBody>
        </p:sp>
        <p:sp>
          <p:nvSpPr>
            <p:cNvPr id="136" name="TextBox 136"/>
            <p:cNvSpPr txBox="1"/>
            <p:nvPr/>
          </p:nvSpPr>
          <p:spPr>
            <a:xfrm>
              <a:off x="12355742" y="8677754"/>
              <a:ext cx="5226054" cy="6632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79"/>
                </a:lnSpc>
              </a:pPr>
              <a:r>
                <a:rPr lang="ca-ES" sz="1485" b="1" noProof="0" dirty="0">
                  <a:solidFill>
                    <a:srgbClr val="2C1E1F"/>
                  </a:solidFill>
                  <a:latin typeface="Oswald Bold"/>
                  <a:ea typeface="Oswald Bold"/>
                  <a:cs typeface="Oswald Bold"/>
                  <a:sym typeface="Oswald Bold"/>
                </a:rPr>
                <a:t>Enginyeria i Consultoria </a:t>
              </a:r>
            </a:p>
            <a:p>
              <a:pPr marL="0" lvl="0" indent="0" algn="ctr">
                <a:lnSpc>
                  <a:spcPts val="2079"/>
                </a:lnSpc>
                <a:spcBef>
                  <a:spcPct val="0"/>
                </a:spcBef>
              </a:pPr>
              <a:r>
                <a:rPr lang="ca-ES" sz="1485" b="1" noProof="0" dirty="0">
                  <a:solidFill>
                    <a:srgbClr val="2C1E1F"/>
                  </a:solidFill>
                  <a:latin typeface="Oswald Bold"/>
                  <a:ea typeface="Oswald Bold"/>
                  <a:cs typeface="Oswald Bold"/>
                  <a:sym typeface="Oswald Bold"/>
                </a:rPr>
                <a:t>(18%)</a:t>
              </a:r>
            </a:p>
          </p:txBody>
        </p:sp>
        <p:sp>
          <p:nvSpPr>
            <p:cNvPr id="137" name="TextBox 137"/>
            <p:cNvSpPr txBox="1"/>
            <p:nvPr/>
          </p:nvSpPr>
          <p:spPr>
            <a:xfrm>
              <a:off x="12891833" y="10733808"/>
              <a:ext cx="1694097" cy="2135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86"/>
                </a:lnSpc>
              </a:pPr>
              <a:r>
                <a:rPr lang="ca-ES" sz="990" b="1" noProof="0" dirty="0">
                  <a:solidFill>
                    <a:srgbClr val="5F7B57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Josep Maria Tost</a:t>
              </a:r>
            </a:p>
          </p:txBody>
        </p:sp>
        <p:sp>
          <p:nvSpPr>
            <p:cNvPr id="138" name="TextBox 138"/>
            <p:cNvSpPr txBox="1"/>
            <p:nvPr/>
          </p:nvSpPr>
          <p:spPr>
            <a:xfrm>
              <a:off x="17932941" y="2725711"/>
              <a:ext cx="3872566" cy="9196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37"/>
                </a:lnSpc>
              </a:pPr>
              <a:r>
                <a:rPr lang="ca-ES" sz="2026" b="1" noProof="0" dirty="0">
                  <a:solidFill>
                    <a:srgbClr val="2C1E1F"/>
                  </a:solidFill>
                  <a:latin typeface="Oswald Bold"/>
                  <a:ea typeface="Oswald Bold"/>
                  <a:cs typeface="Oswald Bold"/>
                  <a:sym typeface="Oswald Bold"/>
                </a:rPr>
                <a:t>Clients - Consumidors</a:t>
              </a:r>
            </a:p>
            <a:p>
              <a:pPr marL="0" lvl="0" indent="0" algn="ctr">
                <a:lnSpc>
                  <a:spcPts val="2837"/>
                </a:lnSpc>
                <a:spcBef>
                  <a:spcPct val="0"/>
                </a:spcBef>
              </a:pPr>
              <a:r>
                <a:rPr lang="ca-ES" sz="2026" b="1" noProof="0" dirty="0">
                  <a:solidFill>
                    <a:srgbClr val="2C1E1F"/>
                  </a:solidFill>
                  <a:latin typeface="Oswald Bold"/>
                  <a:ea typeface="Oswald Bold"/>
                  <a:cs typeface="Oswald Bold"/>
                  <a:sym typeface="Oswald Bold"/>
                </a:rPr>
                <a:t>6% </a:t>
              </a:r>
            </a:p>
          </p:txBody>
        </p:sp>
        <p:sp>
          <p:nvSpPr>
            <p:cNvPr id="139" name="TextBox 139"/>
            <p:cNvSpPr txBox="1"/>
            <p:nvPr/>
          </p:nvSpPr>
          <p:spPr>
            <a:xfrm>
              <a:off x="6047039" y="420217"/>
              <a:ext cx="14108326" cy="14508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80"/>
                </a:lnSpc>
              </a:pPr>
              <a:r>
                <a:rPr lang="ca-ES" sz="3200" b="1" noProof="0" dirty="0">
                  <a:solidFill>
                    <a:srgbClr val="547269"/>
                  </a:solidFill>
                  <a:latin typeface="Open Sans Condensed" panose="020B0604020202020204" charset="0"/>
                  <a:ea typeface="Open Sans Condensed" panose="020B0604020202020204" charset="0"/>
                  <a:cs typeface="Open Sans Condensed" panose="020B0604020202020204" charset="0"/>
                  <a:sym typeface="Oswald"/>
                </a:rPr>
                <a:t>Representem a tota la cadena de valor del sector de residus i economia circular de Catalunya</a:t>
              </a:r>
            </a:p>
          </p:txBody>
        </p:sp>
        <p:sp>
          <p:nvSpPr>
            <p:cNvPr id="140" name="TextBox 140"/>
            <p:cNvSpPr txBox="1"/>
            <p:nvPr/>
          </p:nvSpPr>
          <p:spPr>
            <a:xfrm>
              <a:off x="9706236" y="5745638"/>
              <a:ext cx="2480379" cy="2545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620"/>
                </a:lnSpc>
                <a:spcBef>
                  <a:spcPct val="0"/>
                </a:spcBef>
              </a:pPr>
              <a:r>
                <a:rPr lang="ca-ES" sz="1157" b="1" noProof="0" dirty="0">
                  <a:solidFill>
                    <a:srgbClr val="2C1E1F"/>
                  </a:solidFill>
                  <a:latin typeface="Oswald Bold"/>
                  <a:ea typeface="Oswald Bold"/>
                  <a:cs typeface="Oswald Bold"/>
                  <a:sym typeface="Oswald Bold"/>
                </a:rPr>
                <a:t>Organismes públics 7%</a:t>
              </a:r>
            </a:p>
          </p:txBody>
        </p:sp>
        <p:sp>
          <p:nvSpPr>
            <p:cNvPr id="141" name="Freeform 141"/>
            <p:cNvSpPr/>
            <p:nvPr/>
          </p:nvSpPr>
          <p:spPr>
            <a:xfrm>
              <a:off x="5843018" y="7470865"/>
              <a:ext cx="1220064" cy="460597"/>
            </a:xfrm>
            <a:custGeom>
              <a:avLst/>
              <a:gdLst/>
              <a:ahLst/>
              <a:cxnLst/>
              <a:rect l="l" t="t" r="r" b="b"/>
              <a:pathLst>
                <a:path w="1220064" h="460597">
                  <a:moveTo>
                    <a:pt x="0" y="0"/>
                  </a:moveTo>
                  <a:lnTo>
                    <a:pt x="1220064" y="0"/>
                  </a:lnTo>
                  <a:lnTo>
                    <a:pt x="1220064" y="460597"/>
                  </a:lnTo>
                  <a:lnTo>
                    <a:pt x="0" y="4605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3"/>
              <a:stretch>
                <a:fillRect t="-6509" b="-6509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42" name="Freeform 142"/>
            <p:cNvSpPr/>
            <p:nvPr/>
          </p:nvSpPr>
          <p:spPr>
            <a:xfrm>
              <a:off x="19914686" y="10864096"/>
              <a:ext cx="1444748" cy="537581"/>
            </a:xfrm>
            <a:custGeom>
              <a:avLst/>
              <a:gdLst/>
              <a:ahLst/>
              <a:cxnLst/>
              <a:rect l="l" t="t" r="r" b="b"/>
              <a:pathLst>
                <a:path w="1444748" h="537581">
                  <a:moveTo>
                    <a:pt x="0" y="0"/>
                  </a:moveTo>
                  <a:lnTo>
                    <a:pt x="1444748" y="0"/>
                  </a:lnTo>
                  <a:lnTo>
                    <a:pt x="1444748" y="537581"/>
                  </a:lnTo>
                  <a:lnTo>
                    <a:pt x="0" y="5375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4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43" name="Freeform 143"/>
            <p:cNvSpPr/>
            <p:nvPr/>
          </p:nvSpPr>
          <p:spPr>
            <a:xfrm>
              <a:off x="20552211" y="4885062"/>
              <a:ext cx="672350" cy="384412"/>
            </a:xfrm>
            <a:custGeom>
              <a:avLst/>
              <a:gdLst/>
              <a:ahLst/>
              <a:cxnLst/>
              <a:rect l="l" t="t" r="r" b="b"/>
              <a:pathLst>
                <a:path w="672350" h="384412">
                  <a:moveTo>
                    <a:pt x="0" y="0"/>
                  </a:moveTo>
                  <a:lnTo>
                    <a:pt x="672350" y="0"/>
                  </a:lnTo>
                  <a:lnTo>
                    <a:pt x="672350" y="384412"/>
                  </a:lnTo>
                  <a:lnTo>
                    <a:pt x="0" y="3844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5"/>
              <a:stretch>
                <a:fillRect l="-7913" r="-21761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44" name="Freeform 144"/>
            <p:cNvSpPr/>
            <p:nvPr/>
          </p:nvSpPr>
          <p:spPr>
            <a:xfrm>
              <a:off x="13804048" y="9869061"/>
              <a:ext cx="525286" cy="291574"/>
            </a:xfrm>
            <a:custGeom>
              <a:avLst/>
              <a:gdLst/>
              <a:ahLst/>
              <a:cxnLst/>
              <a:rect l="l" t="t" r="r" b="b"/>
              <a:pathLst>
                <a:path w="525286" h="291574">
                  <a:moveTo>
                    <a:pt x="0" y="0"/>
                  </a:moveTo>
                  <a:lnTo>
                    <a:pt x="525286" y="0"/>
                  </a:lnTo>
                  <a:lnTo>
                    <a:pt x="525286" y="291573"/>
                  </a:lnTo>
                  <a:lnTo>
                    <a:pt x="0" y="2915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6"/>
              <a:stretch>
                <a:fillRect t="-35994" b="-44161"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45" name="Freeform 145"/>
            <p:cNvSpPr/>
            <p:nvPr/>
          </p:nvSpPr>
          <p:spPr>
            <a:xfrm>
              <a:off x="14685169" y="5032915"/>
              <a:ext cx="866333" cy="486769"/>
            </a:xfrm>
            <a:custGeom>
              <a:avLst/>
              <a:gdLst/>
              <a:ahLst/>
              <a:cxnLst/>
              <a:rect l="l" t="t" r="r" b="b"/>
              <a:pathLst>
                <a:path w="866333" h="486769">
                  <a:moveTo>
                    <a:pt x="0" y="0"/>
                  </a:moveTo>
                  <a:lnTo>
                    <a:pt x="866333" y="0"/>
                  </a:lnTo>
                  <a:lnTo>
                    <a:pt x="866333" y="486768"/>
                  </a:lnTo>
                  <a:lnTo>
                    <a:pt x="0" y="4867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7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46" name="Freeform 146"/>
            <p:cNvSpPr/>
            <p:nvPr/>
          </p:nvSpPr>
          <p:spPr>
            <a:xfrm>
              <a:off x="12609272" y="9271873"/>
              <a:ext cx="827907" cy="585745"/>
            </a:xfrm>
            <a:custGeom>
              <a:avLst/>
              <a:gdLst/>
              <a:ahLst/>
              <a:cxnLst/>
              <a:rect l="l" t="t" r="r" b="b"/>
              <a:pathLst>
                <a:path w="827907" h="585745">
                  <a:moveTo>
                    <a:pt x="0" y="0"/>
                  </a:moveTo>
                  <a:lnTo>
                    <a:pt x="827907" y="0"/>
                  </a:lnTo>
                  <a:lnTo>
                    <a:pt x="827907" y="585744"/>
                  </a:lnTo>
                  <a:lnTo>
                    <a:pt x="0" y="5857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8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47" name="Freeform 147"/>
            <p:cNvSpPr/>
            <p:nvPr/>
          </p:nvSpPr>
          <p:spPr>
            <a:xfrm>
              <a:off x="15184611" y="9487700"/>
              <a:ext cx="841647" cy="290368"/>
            </a:xfrm>
            <a:custGeom>
              <a:avLst/>
              <a:gdLst/>
              <a:ahLst/>
              <a:cxnLst/>
              <a:rect l="l" t="t" r="r" b="b"/>
              <a:pathLst>
                <a:path w="841647" h="290368">
                  <a:moveTo>
                    <a:pt x="0" y="0"/>
                  </a:moveTo>
                  <a:lnTo>
                    <a:pt x="841647" y="0"/>
                  </a:lnTo>
                  <a:lnTo>
                    <a:pt x="841647" y="290368"/>
                  </a:lnTo>
                  <a:lnTo>
                    <a:pt x="0" y="2903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9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04800" y="16166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a-ES" noProof="0" dirty="0"/>
          </a:p>
        </p:txBody>
      </p:sp>
      <p:sp>
        <p:nvSpPr>
          <p:cNvPr id="3" name="Freeform 3"/>
          <p:cNvSpPr/>
          <p:nvPr/>
        </p:nvSpPr>
        <p:spPr>
          <a:xfrm>
            <a:off x="124649" y="8748231"/>
            <a:ext cx="3460339" cy="1349888"/>
          </a:xfrm>
          <a:custGeom>
            <a:avLst/>
            <a:gdLst/>
            <a:ahLst/>
            <a:cxnLst/>
            <a:rect l="l" t="t" r="r" b="b"/>
            <a:pathLst>
              <a:path w="3460339" h="1349888">
                <a:moveTo>
                  <a:pt x="0" y="0"/>
                </a:moveTo>
                <a:lnTo>
                  <a:pt x="3460340" y="0"/>
                </a:lnTo>
                <a:lnTo>
                  <a:pt x="3460340" y="1349889"/>
                </a:lnTo>
                <a:lnTo>
                  <a:pt x="0" y="13498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97"/>
            </a:stretch>
          </a:blipFill>
        </p:spPr>
        <p:txBody>
          <a:bodyPr/>
          <a:lstStyle/>
          <a:p>
            <a:endParaRPr lang="ca-ES" noProof="0" dirty="0"/>
          </a:p>
        </p:txBody>
      </p:sp>
      <p:sp>
        <p:nvSpPr>
          <p:cNvPr id="4" name="Freeform 4"/>
          <p:cNvSpPr/>
          <p:nvPr/>
        </p:nvSpPr>
        <p:spPr>
          <a:xfrm>
            <a:off x="10056759" y="6155783"/>
            <a:ext cx="6961714" cy="2072618"/>
          </a:xfrm>
          <a:custGeom>
            <a:avLst/>
            <a:gdLst/>
            <a:ahLst/>
            <a:cxnLst/>
            <a:rect l="l" t="t" r="r" b="b"/>
            <a:pathLst>
              <a:path w="6961714" h="2072618">
                <a:moveTo>
                  <a:pt x="0" y="0"/>
                </a:moveTo>
                <a:lnTo>
                  <a:pt x="6961714" y="0"/>
                </a:lnTo>
                <a:lnTo>
                  <a:pt x="6961714" y="2072619"/>
                </a:lnTo>
                <a:lnTo>
                  <a:pt x="0" y="20726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8038"/>
            </a:stretch>
          </a:blipFill>
        </p:spPr>
        <p:txBody>
          <a:bodyPr/>
          <a:lstStyle/>
          <a:p>
            <a:endParaRPr lang="ca-ES" noProof="0" dirty="0"/>
          </a:p>
        </p:txBody>
      </p:sp>
      <p:sp>
        <p:nvSpPr>
          <p:cNvPr id="5" name="Freeform 5"/>
          <p:cNvSpPr/>
          <p:nvPr/>
        </p:nvSpPr>
        <p:spPr>
          <a:xfrm>
            <a:off x="2790152" y="3759897"/>
            <a:ext cx="7003608" cy="2072618"/>
          </a:xfrm>
          <a:custGeom>
            <a:avLst/>
            <a:gdLst/>
            <a:ahLst/>
            <a:cxnLst/>
            <a:rect l="l" t="t" r="r" b="b"/>
            <a:pathLst>
              <a:path w="7003608" h="2072618">
                <a:moveTo>
                  <a:pt x="0" y="0"/>
                </a:moveTo>
                <a:lnTo>
                  <a:pt x="7003608" y="0"/>
                </a:lnTo>
                <a:lnTo>
                  <a:pt x="7003608" y="2072619"/>
                </a:lnTo>
                <a:lnTo>
                  <a:pt x="0" y="20726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21012"/>
            </a:stretch>
          </a:blipFill>
        </p:spPr>
        <p:txBody>
          <a:bodyPr/>
          <a:lstStyle/>
          <a:p>
            <a:endParaRPr lang="ca-ES" noProof="0" dirty="0"/>
          </a:p>
        </p:txBody>
      </p:sp>
      <p:sp>
        <p:nvSpPr>
          <p:cNvPr id="6" name="Freeform 6"/>
          <p:cNvSpPr/>
          <p:nvPr/>
        </p:nvSpPr>
        <p:spPr>
          <a:xfrm>
            <a:off x="2790152" y="6097697"/>
            <a:ext cx="7003608" cy="2130704"/>
          </a:xfrm>
          <a:custGeom>
            <a:avLst/>
            <a:gdLst/>
            <a:ahLst/>
            <a:cxnLst/>
            <a:rect l="l" t="t" r="r" b="b"/>
            <a:pathLst>
              <a:path w="7003608" h="2130704">
                <a:moveTo>
                  <a:pt x="0" y="0"/>
                </a:moveTo>
                <a:lnTo>
                  <a:pt x="7003608" y="0"/>
                </a:lnTo>
                <a:lnTo>
                  <a:pt x="7003608" y="2130705"/>
                </a:lnTo>
                <a:lnTo>
                  <a:pt x="0" y="213070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3681" r="-971"/>
            </a:stretch>
          </a:blipFill>
        </p:spPr>
        <p:txBody>
          <a:bodyPr/>
          <a:lstStyle/>
          <a:p>
            <a:endParaRPr lang="ca-ES" noProof="0" dirty="0"/>
          </a:p>
        </p:txBody>
      </p:sp>
      <p:sp>
        <p:nvSpPr>
          <p:cNvPr id="7" name="Freeform 7"/>
          <p:cNvSpPr/>
          <p:nvPr/>
        </p:nvSpPr>
        <p:spPr>
          <a:xfrm>
            <a:off x="10056759" y="3759897"/>
            <a:ext cx="6961714" cy="2072618"/>
          </a:xfrm>
          <a:custGeom>
            <a:avLst/>
            <a:gdLst/>
            <a:ahLst/>
            <a:cxnLst/>
            <a:rect l="l" t="t" r="r" b="b"/>
            <a:pathLst>
              <a:path w="6961714" h="2072618">
                <a:moveTo>
                  <a:pt x="0" y="0"/>
                </a:moveTo>
                <a:lnTo>
                  <a:pt x="6961714" y="0"/>
                </a:lnTo>
                <a:lnTo>
                  <a:pt x="6961714" y="2072619"/>
                </a:lnTo>
                <a:lnTo>
                  <a:pt x="0" y="207261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273" r="-1579" b="-7273"/>
            </a:stretch>
          </a:blipFill>
        </p:spPr>
        <p:txBody>
          <a:bodyPr/>
          <a:lstStyle/>
          <a:p>
            <a:endParaRPr lang="ca-ES" noProof="0" dirty="0"/>
          </a:p>
        </p:txBody>
      </p:sp>
      <p:sp>
        <p:nvSpPr>
          <p:cNvPr id="8" name="TextBox 8"/>
          <p:cNvSpPr txBox="1"/>
          <p:nvPr/>
        </p:nvSpPr>
        <p:spPr>
          <a:xfrm>
            <a:off x="4684745" y="1810283"/>
            <a:ext cx="10218030" cy="11158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64"/>
              </a:lnSpc>
              <a:spcBef>
                <a:spcPct val="0"/>
              </a:spcBef>
            </a:pPr>
            <a:r>
              <a:rPr lang="ca-ES" sz="3200" noProof="0" dirty="0">
                <a:solidFill>
                  <a:srgbClr val="92877A"/>
                </a:solidFill>
                <a:latin typeface="Open Sans Condensed"/>
                <a:ea typeface="Open Sans Condensed"/>
                <a:cs typeface="Open Sans Condensed"/>
                <a:sym typeface="Open Sans Condensed"/>
              </a:rPr>
              <a:t>Els Grups de Treball del CREC són un espai de cooperació conjunta entre els socis enfocats a abordar els reptes del sector dels residus.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09600" y="1410868"/>
            <a:ext cx="3253670" cy="18989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84"/>
              </a:lnSpc>
              <a:spcBef>
                <a:spcPct val="0"/>
              </a:spcBef>
            </a:pPr>
            <a:r>
              <a:rPr lang="ca-ES" sz="5488" b="1" noProof="0" dirty="0">
                <a:solidFill>
                  <a:srgbClr val="92877A"/>
                </a:solidFill>
                <a:latin typeface="Open Sans Condensed Bold"/>
                <a:ea typeface="Open Sans Condensed Bold"/>
                <a:cs typeface="Open Sans Condensed Bold"/>
                <a:sym typeface="Open Sans Condensed Bold"/>
              </a:rPr>
              <a:t>GRUPS DE TREBALL</a:t>
            </a: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3D3BD904-F935-8AE1-CD7C-C4B049D421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a-ES" noProof="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2396" y="-1933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a-ES" noProof="0" dirty="0"/>
          </a:p>
        </p:txBody>
      </p:sp>
      <p:sp>
        <p:nvSpPr>
          <p:cNvPr id="4" name="Freeform 4"/>
          <p:cNvSpPr/>
          <p:nvPr/>
        </p:nvSpPr>
        <p:spPr>
          <a:xfrm>
            <a:off x="500890" y="1263642"/>
            <a:ext cx="6472425" cy="1926949"/>
          </a:xfrm>
          <a:custGeom>
            <a:avLst/>
            <a:gdLst/>
            <a:ahLst/>
            <a:cxnLst/>
            <a:rect l="l" t="t" r="r" b="b"/>
            <a:pathLst>
              <a:path w="6472425" h="1926949">
                <a:moveTo>
                  <a:pt x="0" y="0"/>
                </a:moveTo>
                <a:lnTo>
                  <a:pt x="6472424" y="0"/>
                </a:lnTo>
                <a:lnTo>
                  <a:pt x="6472424" y="1926949"/>
                </a:lnTo>
                <a:lnTo>
                  <a:pt x="0" y="19269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038"/>
            </a:stretch>
          </a:blipFill>
        </p:spPr>
        <p:txBody>
          <a:bodyPr/>
          <a:lstStyle/>
          <a:p>
            <a:endParaRPr lang="ca-ES" noProof="0" dirty="0"/>
          </a:p>
        </p:txBody>
      </p:sp>
      <p:sp>
        <p:nvSpPr>
          <p:cNvPr id="5" name="Freeform 5"/>
          <p:cNvSpPr/>
          <p:nvPr/>
        </p:nvSpPr>
        <p:spPr>
          <a:xfrm>
            <a:off x="13993281" y="1637227"/>
            <a:ext cx="3793829" cy="948978"/>
          </a:xfrm>
          <a:custGeom>
            <a:avLst/>
            <a:gdLst/>
            <a:ahLst/>
            <a:cxnLst/>
            <a:rect l="l" t="t" r="r" b="b"/>
            <a:pathLst>
              <a:path w="2112688" h="486747">
                <a:moveTo>
                  <a:pt x="0" y="0"/>
                </a:moveTo>
                <a:lnTo>
                  <a:pt x="2112688" y="0"/>
                </a:lnTo>
                <a:lnTo>
                  <a:pt x="2112688" y="486747"/>
                </a:lnTo>
                <a:lnTo>
                  <a:pt x="0" y="4867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912" t="-7145" r="-12814" b="-24426"/>
            </a:stretch>
          </a:blipFill>
        </p:spPr>
        <p:txBody>
          <a:bodyPr/>
          <a:lstStyle/>
          <a:p>
            <a:endParaRPr lang="ca-ES" noProof="0" dirty="0"/>
          </a:p>
        </p:txBody>
      </p:sp>
      <p:sp>
        <p:nvSpPr>
          <p:cNvPr id="7" name="TextBox 7"/>
          <p:cNvSpPr txBox="1"/>
          <p:nvPr/>
        </p:nvSpPr>
        <p:spPr>
          <a:xfrm>
            <a:off x="12429502" y="1193261"/>
            <a:ext cx="3020627" cy="430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60"/>
              </a:lnSpc>
            </a:pPr>
            <a:r>
              <a:rPr lang="ca-ES" sz="2543" b="1" noProof="0" dirty="0">
                <a:solidFill>
                  <a:srgbClr val="92877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Coordinadores: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52600" y="3762489"/>
            <a:ext cx="13409767" cy="47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5786" lvl="1" indent="-282893" algn="l">
              <a:lnSpc>
                <a:spcPts val="3668"/>
              </a:lnSpc>
              <a:buFont typeface="Arial"/>
              <a:buChar char="•"/>
            </a:pPr>
            <a:r>
              <a:rPr lang="ca-ES" sz="3200" noProof="0" dirty="0">
                <a:solidFill>
                  <a:srgbClr val="92877A"/>
                </a:solidFill>
                <a:latin typeface="Open Sans Condensed" panose="020B0604020202020204" charset="0"/>
                <a:ea typeface="Open Sans Condensed" panose="020B0604020202020204" charset="0"/>
                <a:cs typeface="Open Sans Condensed" panose="020B0604020202020204" charset="0"/>
                <a:sym typeface="Garet"/>
              </a:rPr>
              <a:t>Més de </a:t>
            </a:r>
            <a:r>
              <a:rPr lang="ca-ES" sz="3200" noProof="0" dirty="0">
                <a:solidFill>
                  <a:srgbClr val="EBA016"/>
                </a:solidFill>
                <a:latin typeface="Open Sans Condensed" panose="020B0604020202020204" charset="0"/>
                <a:ea typeface="Open Sans Condensed" panose="020B0604020202020204" charset="0"/>
                <a:cs typeface="Open Sans Condensed" panose="020B0604020202020204" charset="0"/>
                <a:sym typeface="Garet"/>
              </a:rPr>
              <a:t>20 empreses participants de la cadena de valor </a:t>
            </a:r>
            <a:r>
              <a:rPr lang="ca-ES" sz="3200" noProof="0" dirty="0">
                <a:solidFill>
                  <a:srgbClr val="92877A"/>
                </a:solidFill>
                <a:latin typeface="Open Sans Condensed" panose="020B0604020202020204" charset="0"/>
                <a:ea typeface="Open Sans Condensed" panose="020B0604020202020204" charset="0"/>
                <a:cs typeface="Open Sans Condensed" panose="020B0604020202020204" charset="0"/>
                <a:sym typeface="Garet"/>
              </a:rPr>
              <a:t>de les recollides.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52600" y="5124165"/>
            <a:ext cx="14906111" cy="948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5792" lvl="1" indent="-282896" algn="l">
              <a:lnSpc>
                <a:spcPts val="3668"/>
              </a:lnSpc>
              <a:buFont typeface="Arial"/>
              <a:buChar char="•"/>
            </a:pPr>
            <a:r>
              <a:rPr lang="ca-ES" sz="3200" noProof="0" dirty="0">
                <a:solidFill>
                  <a:srgbClr val="92877A"/>
                </a:solidFill>
                <a:latin typeface="Open Sans Condensed" panose="020B0604020202020204" charset="0"/>
                <a:ea typeface="Open Sans Condensed" panose="020B0604020202020204" charset="0"/>
                <a:cs typeface="Open Sans Condensed" panose="020B0604020202020204" charset="0"/>
                <a:sym typeface="Garet"/>
              </a:rPr>
              <a:t>Organització de visita als municipis que tinguin </a:t>
            </a:r>
            <a:r>
              <a:rPr lang="ca-ES" sz="3200" noProof="0" dirty="0">
                <a:solidFill>
                  <a:srgbClr val="EBA016"/>
                </a:solidFill>
                <a:latin typeface="Open Sans Condensed" panose="020B0604020202020204" charset="0"/>
                <a:ea typeface="Open Sans Condensed" panose="020B0604020202020204" charset="0"/>
                <a:cs typeface="Open Sans Condensed" panose="020B0604020202020204" charset="0"/>
                <a:sym typeface="Garet"/>
              </a:rPr>
              <a:t>projectes pilots </a:t>
            </a:r>
            <a:r>
              <a:rPr lang="ca-ES" sz="3200" noProof="0" dirty="0">
                <a:solidFill>
                  <a:srgbClr val="92877A"/>
                </a:solidFill>
                <a:latin typeface="Open Sans Condensed" panose="020B0604020202020204" charset="0"/>
                <a:ea typeface="Open Sans Condensed" panose="020B0604020202020204" charset="0"/>
                <a:cs typeface="Open Sans Condensed" panose="020B0604020202020204" charset="0"/>
                <a:sym typeface="Garet"/>
              </a:rPr>
              <a:t>amb sistemes de recollida d’alta eficiència en funcionament.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52600" y="4443327"/>
            <a:ext cx="14906111" cy="47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5792" lvl="1" indent="-282896" algn="l">
              <a:lnSpc>
                <a:spcPts val="3668"/>
              </a:lnSpc>
              <a:buFont typeface="Arial"/>
              <a:buChar char="•"/>
            </a:pPr>
            <a:r>
              <a:rPr lang="ca-ES" sz="3200" noProof="0" dirty="0">
                <a:solidFill>
                  <a:srgbClr val="92877A"/>
                </a:solidFill>
                <a:latin typeface="Open Sans Condensed" panose="020B0604020202020204" charset="0"/>
                <a:ea typeface="Open Sans Condensed" panose="020B0604020202020204" charset="0"/>
                <a:cs typeface="Open Sans Condensed" panose="020B0604020202020204" charset="0"/>
                <a:sym typeface="Garet"/>
              </a:rPr>
              <a:t>Reunions de treball  per a </a:t>
            </a:r>
            <a:r>
              <a:rPr lang="ca-ES" sz="3200" noProof="0" dirty="0">
                <a:solidFill>
                  <a:srgbClr val="EBA016"/>
                </a:solidFill>
                <a:latin typeface="Open Sans Condensed" panose="020B0604020202020204" charset="0"/>
                <a:ea typeface="Open Sans Condensed" panose="020B0604020202020204" charset="0"/>
                <a:cs typeface="Open Sans Condensed" panose="020B0604020202020204" charset="0"/>
                <a:sym typeface="Garet"/>
              </a:rPr>
              <a:t>definició d’objectius</a:t>
            </a:r>
            <a:r>
              <a:rPr lang="ca-ES" sz="3200" noProof="0" dirty="0">
                <a:solidFill>
                  <a:srgbClr val="92877A"/>
                </a:solidFill>
                <a:latin typeface="Open Sans Condensed" panose="020B0604020202020204" charset="0"/>
                <a:ea typeface="Open Sans Condensed" panose="020B0604020202020204" charset="0"/>
                <a:cs typeface="Open Sans Condensed" panose="020B0604020202020204" charset="0"/>
                <a:sym typeface="Garet"/>
              </a:rPr>
              <a:t> a curt/mig i llarg termini.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75139" y="6272377"/>
            <a:ext cx="14466333" cy="948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5792" lvl="1" indent="-282896" algn="l">
              <a:lnSpc>
                <a:spcPts val="3668"/>
              </a:lnSpc>
              <a:buFont typeface="Arial"/>
              <a:buChar char="•"/>
            </a:pPr>
            <a:r>
              <a:rPr lang="ca-ES" sz="3200" noProof="0" dirty="0">
                <a:solidFill>
                  <a:srgbClr val="92877A"/>
                </a:solidFill>
                <a:latin typeface="Open Sans Condensed" panose="020B0604020202020204" charset="0"/>
                <a:ea typeface="Open Sans Condensed" panose="020B0604020202020204" charset="0"/>
                <a:cs typeface="Open Sans Condensed" panose="020B0604020202020204" charset="0"/>
                <a:sym typeface="Garet"/>
              </a:rPr>
              <a:t>Priorització de les línies de treball del grup per a posicionar-se com un </a:t>
            </a:r>
            <a:r>
              <a:rPr lang="ca-ES" sz="3200" noProof="0" dirty="0">
                <a:solidFill>
                  <a:srgbClr val="EBA016"/>
                </a:solidFill>
                <a:latin typeface="Open Sans Condensed" panose="020B0604020202020204" charset="0"/>
                <a:ea typeface="Open Sans Condensed" panose="020B0604020202020204" charset="0"/>
                <a:cs typeface="Open Sans Condensed" panose="020B0604020202020204" charset="0"/>
                <a:sym typeface="Garet"/>
              </a:rPr>
              <a:t>espai de cooperació cap a una millora de la competitivitat de les empreses del sector.</a:t>
            </a:r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73441814-995D-DF21-FC8F-640DCC68F049}"/>
              </a:ext>
            </a:extLst>
          </p:cNvPr>
          <p:cNvSpPr/>
          <p:nvPr/>
        </p:nvSpPr>
        <p:spPr>
          <a:xfrm>
            <a:off x="337048" y="7895706"/>
            <a:ext cx="1828800" cy="680838"/>
          </a:xfrm>
          <a:custGeom>
            <a:avLst/>
            <a:gdLst/>
            <a:ahLst/>
            <a:cxnLst/>
            <a:rect l="l" t="t" r="r" b="b"/>
            <a:pathLst>
              <a:path w="2548031" h="1019213">
                <a:moveTo>
                  <a:pt x="0" y="0"/>
                </a:moveTo>
                <a:lnTo>
                  <a:pt x="2548031" y="0"/>
                </a:lnTo>
                <a:lnTo>
                  <a:pt x="2548031" y="1019213"/>
                </a:lnTo>
                <a:lnTo>
                  <a:pt x="0" y="10192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ca-ES" noProof="0" dirty="0"/>
          </a:p>
        </p:txBody>
      </p:sp>
      <p:sp>
        <p:nvSpPr>
          <p:cNvPr id="12" name="Freeform 14">
            <a:extLst>
              <a:ext uri="{FF2B5EF4-FFF2-40B4-BE49-F238E27FC236}">
                <a16:creationId xmlns:a16="http://schemas.microsoft.com/office/drawing/2014/main" id="{89A983BA-73A4-963C-AC43-2F7647A4E9E1}"/>
              </a:ext>
            </a:extLst>
          </p:cNvPr>
          <p:cNvSpPr/>
          <p:nvPr/>
        </p:nvSpPr>
        <p:spPr>
          <a:xfrm>
            <a:off x="9825333" y="7822819"/>
            <a:ext cx="3150038" cy="1200539"/>
          </a:xfrm>
          <a:custGeom>
            <a:avLst/>
            <a:gdLst/>
            <a:ahLst/>
            <a:cxnLst/>
            <a:rect l="l" t="t" r="r" b="b"/>
            <a:pathLst>
              <a:path w="3631439" h="1273428">
                <a:moveTo>
                  <a:pt x="0" y="0"/>
                </a:moveTo>
                <a:lnTo>
                  <a:pt x="3631439" y="0"/>
                </a:lnTo>
                <a:lnTo>
                  <a:pt x="3631439" y="1273429"/>
                </a:lnTo>
                <a:lnTo>
                  <a:pt x="0" y="12734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7015" t="-20162"/>
            </a:stretch>
          </a:blipFill>
        </p:spPr>
        <p:txBody>
          <a:bodyPr/>
          <a:lstStyle/>
          <a:p>
            <a:endParaRPr lang="ca-ES" noProof="0" dirty="0"/>
          </a:p>
        </p:txBody>
      </p:sp>
      <p:sp>
        <p:nvSpPr>
          <p:cNvPr id="13" name="Freeform 34">
            <a:extLst>
              <a:ext uri="{FF2B5EF4-FFF2-40B4-BE49-F238E27FC236}">
                <a16:creationId xmlns:a16="http://schemas.microsoft.com/office/drawing/2014/main" id="{F6953B4B-1A37-AC1F-FB14-8D3D5B526C53}"/>
              </a:ext>
            </a:extLst>
          </p:cNvPr>
          <p:cNvSpPr/>
          <p:nvPr/>
        </p:nvSpPr>
        <p:spPr>
          <a:xfrm>
            <a:off x="2184581" y="7602966"/>
            <a:ext cx="2422864" cy="1581929"/>
          </a:xfrm>
          <a:custGeom>
            <a:avLst/>
            <a:gdLst/>
            <a:ahLst/>
            <a:cxnLst/>
            <a:rect l="l" t="t" r="r" b="b"/>
            <a:pathLst>
              <a:path w="2422864" h="1581929">
                <a:moveTo>
                  <a:pt x="0" y="0"/>
                </a:moveTo>
                <a:lnTo>
                  <a:pt x="2422864" y="0"/>
                </a:lnTo>
                <a:lnTo>
                  <a:pt x="2422864" y="1581929"/>
                </a:lnTo>
                <a:lnTo>
                  <a:pt x="0" y="158192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ca-ES" noProof="0" dirty="0"/>
          </a:p>
        </p:txBody>
      </p:sp>
      <p:sp>
        <p:nvSpPr>
          <p:cNvPr id="14" name="Freeform 38">
            <a:extLst>
              <a:ext uri="{FF2B5EF4-FFF2-40B4-BE49-F238E27FC236}">
                <a16:creationId xmlns:a16="http://schemas.microsoft.com/office/drawing/2014/main" id="{0656A6C4-16CF-EB7D-8C70-BEE6C3625720}"/>
              </a:ext>
            </a:extLst>
          </p:cNvPr>
          <p:cNvSpPr/>
          <p:nvPr/>
        </p:nvSpPr>
        <p:spPr>
          <a:xfrm>
            <a:off x="6473094" y="9086668"/>
            <a:ext cx="2237783" cy="857817"/>
          </a:xfrm>
          <a:custGeom>
            <a:avLst/>
            <a:gdLst/>
            <a:ahLst/>
            <a:cxnLst/>
            <a:rect l="l" t="t" r="r" b="b"/>
            <a:pathLst>
              <a:path w="2237783" h="857817">
                <a:moveTo>
                  <a:pt x="0" y="0"/>
                </a:moveTo>
                <a:lnTo>
                  <a:pt x="2237783" y="0"/>
                </a:lnTo>
                <a:lnTo>
                  <a:pt x="2237783" y="857816"/>
                </a:lnTo>
                <a:lnTo>
                  <a:pt x="0" y="85781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ca-ES" noProof="0" dirty="0"/>
          </a:p>
        </p:txBody>
      </p:sp>
      <p:sp>
        <p:nvSpPr>
          <p:cNvPr id="16" name="Freeform 33">
            <a:extLst>
              <a:ext uri="{FF2B5EF4-FFF2-40B4-BE49-F238E27FC236}">
                <a16:creationId xmlns:a16="http://schemas.microsoft.com/office/drawing/2014/main" id="{3CC28603-3319-4353-985F-A9A5C32ECD95}"/>
              </a:ext>
            </a:extLst>
          </p:cNvPr>
          <p:cNvSpPr/>
          <p:nvPr/>
        </p:nvSpPr>
        <p:spPr>
          <a:xfrm>
            <a:off x="15589955" y="9006861"/>
            <a:ext cx="2017249" cy="761512"/>
          </a:xfrm>
          <a:custGeom>
            <a:avLst/>
            <a:gdLst/>
            <a:ahLst/>
            <a:cxnLst/>
            <a:rect l="l" t="t" r="r" b="b"/>
            <a:pathLst>
              <a:path w="2017249" h="761512">
                <a:moveTo>
                  <a:pt x="0" y="0"/>
                </a:moveTo>
                <a:lnTo>
                  <a:pt x="2017249" y="0"/>
                </a:lnTo>
                <a:lnTo>
                  <a:pt x="2017249" y="761511"/>
                </a:lnTo>
                <a:lnTo>
                  <a:pt x="0" y="76151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ca-ES" noProof="0" dirty="0"/>
          </a:p>
        </p:txBody>
      </p:sp>
      <p:sp>
        <p:nvSpPr>
          <p:cNvPr id="17" name="Freeform 37">
            <a:extLst>
              <a:ext uri="{FF2B5EF4-FFF2-40B4-BE49-F238E27FC236}">
                <a16:creationId xmlns:a16="http://schemas.microsoft.com/office/drawing/2014/main" id="{2026A64A-B70F-0A20-1BBC-72D05DB59F2B}"/>
              </a:ext>
            </a:extLst>
          </p:cNvPr>
          <p:cNvSpPr/>
          <p:nvPr/>
        </p:nvSpPr>
        <p:spPr>
          <a:xfrm>
            <a:off x="7517452" y="7820228"/>
            <a:ext cx="2168056" cy="920642"/>
          </a:xfrm>
          <a:custGeom>
            <a:avLst/>
            <a:gdLst/>
            <a:ahLst/>
            <a:cxnLst/>
            <a:rect l="l" t="t" r="r" b="b"/>
            <a:pathLst>
              <a:path w="2168056" h="920642">
                <a:moveTo>
                  <a:pt x="0" y="0"/>
                </a:moveTo>
                <a:lnTo>
                  <a:pt x="2168056" y="0"/>
                </a:lnTo>
                <a:lnTo>
                  <a:pt x="2168056" y="920642"/>
                </a:lnTo>
                <a:lnTo>
                  <a:pt x="0" y="92064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1572" r="-11572"/>
            </a:stretch>
          </a:blipFill>
        </p:spPr>
        <p:txBody>
          <a:bodyPr/>
          <a:lstStyle/>
          <a:p>
            <a:endParaRPr lang="ca-ES" noProof="0" dirty="0"/>
          </a:p>
        </p:txBody>
      </p:sp>
      <p:sp>
        <p:nvSpPr>
          <p:cNvPr id="18" name="Freeform 13">
            <a:extLst>
              <a:ext uri="{FF2B5EF4-FFF2-40B4-BE49-F238E27FC236}">
                <a16:creationId xmlns:a16="http://schemas.microsoft.com/office/drawing/2014/main" id="{1D84E550-A411-8B3F-8076-6C40F6FAAA46}"/>
              </a:ext>
            </a:extLst>
          </p:cNvPr>
          <p:cNvSpPr/>
          <p:nvPr/>
        </p:nvSpPr>
        <p:spPr>
          <a:xfrm>
            <a:off x="3781995" y="8886653"/>
            <a:ext cx="1996364" cy="948979"/>
          </a:xfrm>
          <a:custGeom>
            <a:avLst/>
            <a:gdLst/>
            <a:ahLst/>
            <a:cxnLst/>
            <a:rect l="l" t="t" r="r" b="b"/>
            <a:pathLst>
              <a:path w="2497920" h="1161533">
                <a:moveTo>
                  <a:pt x="0" y="0"/>
                </a:moveTo>
                <a:lnTo>
                  <a:pt x="2497920" y="0"/>
                </a:lnTo>
                <a:lnTo>
                  <a:pt x="2497920" y="1161532"/>
                </a:lnTo>
                <a:lnTo>
                  <a:pt x="0" y="116153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ca-ES" noProof="0" dirty="0"/>
          </a:p>
        </p:txBody>
      </p:sp>
      <p:sp>
        <p:nvSpPr>
          <p:cNvPr id="19" name="Freeform 35">
            <a:extLst>
              <a:ext uri="{FF2B5EF4-FFF2-40B4-BE49-F238E27FC236}">
                <a16:creationId xmlns:a16="http://schemas.microsoft.com/office/drawing/2014/main" id="{3504968E-4B3D-6202-8827-1294EDA7AC45}"/>
              </a:ext>
            </a:extLst>
          </p:cNvPr>
          <p:cNvSpPr/>
          <p:nvPr/>
        </p:nvSpPr>
        <p:spPr>
          <a:xfrm>
            <a:off x="713453" y="8958155"/>
            <a:ext cx="2586700" cy="868917"/>
          </a:xfrm>
          <a:custGeom>
            <a:avLst/>
            <a:gdLst/>
            <a:ahLst/>
            <a:cxnLst/>
            <a:rect l="l" t="t" r="r" b="b"/>
            <a:pathLst>
              <a:path w="2586700" h="868917">
                <a:moveTo>
                  <a:pt x="0" y="0"/>
                </a:moveTo>
                <a:lnTo>
                  <a:pt x="2586700" y="0"/>
                </a:lnTo>
                <a:lnTo>
                  <a:pt x="2586700" y="868917"/>
                </a:lnTo>
                <a:lnTo>
                  <a:pt x="0" y="86891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ca-ES" noProof="0" dirty="0"/>
          </a:p>
        </p:txBody>
      </p:sp>
      <p:sp>
        <p:nvSpPr>
          <p:cNvPr id="20" name="Freeform 31">
            <a:extLst>
              <a:ext uri="{FF2B5EF4-FFF2-40B4-BE49-F238E27FC236}">
                <a16:creationId xmlns:a16="http://schemas.microsoft.com/office/drawing/2014/main" id="{58EBD3A6-13CA-22B4-32C2-74E896689563}"/>
              </a:ext>
            </a:extLst>
          </p:cNvPr>
          <p:cNvSpPr/>
          <p:nvPr/>
        </p:nvSpPr>
        <p:spPr>
          <a:xfrm>
            <a:off x="9056173" y="9078477"/>
            <a:ext cx="2382566" cy="1019105"/>
          </a:xfrm>
          <a:custGeom>
            <a:avLst/>
            <a:gdLst/>
            <a:ahLst/>
            <a:cxnLst/>
            <a:rect l="l" t="t" r="r" b="b"/>
            <a:pathLst>
              <a:path w="2382566" h="1019105">
                <a:moveTo>
                  <a:pt x="0" y="0"/>
                </a:moveTo>
                <a:lnTo>
                  <a:pt x="2382566" y="0"/>
                </a:lnTo>
                <a:lnTo>
                  <a:pt x="2382566" y="1019105"/>
                </a:lnTo>
                <a:lnTo>
                  <a:pt x="0" y="101910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ca-ES" noProof="0" dirty="0"/>
          </a:p>
        </p:txBody>
      </p:sp>
      <p:sp>
        <p:nvSpPr>
          <p:cNvPr id="21" name="Freeform 30">
            <a:extLst>
              <a:ext uri="{FF2B5EF4-FFF2-40B4-BE49-F238E27FC236}">
                <a16:creationId xmlns:a16="http://schemas.microsoft.com/office/drawing/2014/main" id="{FDF09646-BB55-4DE8-588E-168B166BAA1F}"/>
              </a:ext>
            </a:extLst>
          </p:cNvPr>
          <p:cNvSpPr/>
          <p:nvPr/>
        </p:nvSpPr>
        <p:spPr>
          <a:xfrm>
            <a:off x="11844461" y="9220313"/>
            <a:ext cx="3339772" cy="434866"/>
          </a:xfrm>
          <a:custGeom>
            <a:avLst/>
            <a:gdLst/>
            <a:ahLst/>
            <a:cxnLst/>
            <a:rect l="l" t="t" r="r" b="b"/>
            <a:pathLst>
              <a:path w="3339772" h="434866">
                <a:moveTo>
                  <a:pt x="0" y="0"/>
                </a:moveTo>
                <a:lnTo>
                  <a:pt x="3339771" y="0"/>
                </a:lnTo>
                <a:lnTo>
                  <a:pt x="3339771" y="434866"/>
                </a:lnTo>
                <a:lnTo>
                  <a:pt x="0" y="43486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ca-ES" noProof="0" dirty="0"/>
          </a:p>
        </p:txBody>
      </p:sp>
      <p:sp>
        <p:nvSpPr>
          <p:cNvPr id="22" name="Freeform 19">
            <a:extLst>
              <a:ext uri="{FF2B5EF4-FFF2-40B4-BE49-F238E27FC236}">
                <a16:creationId xmlns:a16="http://schemas.microsoft.com/office/drawing/2014/main" id="{660AF60A-6774-B3B7-A766-2E5FAC264526}"/>
              </a:ext>
            </a:extLst>
          </p:cNvPr>
          <p:cNvSpPr/>
          <p:nvPr/>
        </p:nvSpPr>
        <p:spPr>
          <a:xfrm>
            <a:off x="15183495" y="7678390"/>
            <a:ext cx="3052109" cy="948978"/>
          </a:xfrm>
          <a:custGeom>
            <a:avLst/>
            <a:gdLst/>
            <a:ahLst/>
            <a:cxnLst/>
            <a:rect l="l" t="t" r="r" b="b"/>
            <a:pathLst>
              <a:path w="3368548" h="1126369">
                <a:moveTo>
                  <a:pt x="0" y="0"/>
                </a:moveTo>
                <a:lnTo>
                  <a:pt x="3368548" y="0"/>
                </a:lnTo>
                <a:lnTo>
                  <a:pt x="3368548" y="1126369"/>
                </a:lnTo>
                <a:lnTo>
                  <a:pt x="0" y="112636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t="-97455" b="-101607"/>
            </a:stretch>
          </a:blipFill>
        </p:spPr>
        <p:txBody>
          <a:bodyPr/>
          <a:lstStyle/>
          <a:p>
            <a:endParaRPr lang="ca-ES" noProof="0" dirty="0"/>
          </a:p>
        </p:txBody>
      </p:sp>
      <p:sp>
        <p:nvSpPr>
          <p:cNvPr id="23" name="Freeform 26">
            <a:extLst>
              <a:ext uri="{FF2B5EF4-FFF2-40B4-BE49-F238E27FC236}">
                <a16:creationId xmlns:a16="http://schemas.microsoft.com/office/drawing/2014/main" id="{6801564E-1505-9232-277D-0A8FAF6AFB7F}"/>
              </a:ext>
            </a:extLst>
          </p:cNvPr>
          <p:cNvSpPr/>
          <p:nvPr/>
        </p:nvSpPr>
        <p:spPr>
          <a:xfrm>
            <a:off x="12748533" y="7325774"/>
            <a:ext cx="2382566" cy="1534821"/>
          </a:xfrm>
          <a:custGeom>
            <a:avLst/>
            <a:gdLst/>
            <a:ahLst/>
            <a:cxnLst/>
            <a:rect l="l" t="t" r="r" b="b"/>
            <a:pathLst>
              <a:path w="1783213" h="1300260">
                <a:moveTo>
                  <a:pt x="0" y="0"/>
                </a:moveTo>
                <a:lnTo>
                  <a:pt x="1783214" y="0"/>
                </a:lnTo>
                <a:lnTo>
                  <a:pt x="1783214" y="1300260"/>
                </a:lnTo>
                <a:lnTo>
                  <a:pt x="0" y="130026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-79721" t="-13782" r="-67313" b="-23992"/>
            </a:stretch>
          </a:blipFill>
        </p:spPr>
        <p:txBody>
          <a:bodyPr/>
          <a:lstStyle/>
          <a:p>
            <a:endParaRPr lang="ca-ES" noProof="0" dirty="0"/>
          </a:p>
        </p:txBody>
      </p:sp>
      <p:sp>
        <p:nvSpPr>
          <p:cNvPr id="24" name="Freeform 32">
            <a:extLst>
              <a:ext uri="{FF2B5EF4-FFF2-40B4-BE49-F238E27FC236}">
                <a16:creationId xmlns:a16="http://schemas.microsoft.com/office/drawing/2014/main" id="{AC4F5F23-C912-386C-6BCB-34BF48D1B0BA}"/>
              </a:ext>
            </a:extLst>
          </p:cNvPr>
          <p:cNvSpPr/>
          <p:nvPr/>
        </p:nvSpPr>
        <p:spPr>
          <a:xfrm>
            <a:off x="5009026" y="7999467"/>
            <a:ext cx="1795324" cy="664610"/>
          </a:xfrm>
          <a:custGeom>
            <a:avLst/>
            <a:gdLst/>
            <a:ahLst/>
            <a:cxnLst/>
            <a:rect l="l" t="t" r="r" b="b"/>
            <a:pathLst>
              <a:path w="1986353" h="804761">
                <a:moveTo>
                  <a:pt x="0" y="0"/>
                </a:moveTo>
                <a:lnTo>
                  <a:pt x="1986353" y="0"/>
                </a:lnTo>
                <a:lnTo>
                  <a:pt x="1986353" y="804761"/>
                </a:lnTo>
                <a:lnTo>
                  <a:pt x="0" y="80476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ca-ES" noProof="0" dirty="0"/>
          </a:p>
        </p:txBody>
      </p:sp>
      <p:pic>
        <p:nvPicPr>
          <p:cNvPr id="25" name="Imagen 24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AC157572-BC12-BCCB-85D8-A267552294B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640" y="1598524"/>
            <a:ext cx="2932176" cy="11826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a-ES" noProof="0" dirty="0"/>
          </a:p>
        </p:txBody>
      </p:sp>
      <p:sp>
        <p:nvSpPr>
          <p:cNvPr id="3" name="Freeform 3"/>
          <p:cNvSpPr/>
          <p:nvPr/>
        </p:nvSpPr>
        <p:spPr>
          <a:xfrm>
            <a:off x="0" y="9332188"/>
            <a:ext cx="2447589" cy="954812"/>
          </a:xfrm>
          <a:custGeom>
            <a:avLst/>
            <a:gdLst/>
            <a:ahLst/>
            <a:cxnLst/>
            <a:rect l="l" t="t" r="r" b="b"/>
            <a:pathLst>
              <a:path w="2447589" h="954812">
                <a:moveTo>
                  <a:pt x="0" y="0"/>
                </a:moveTo>
                <a:lnTo>
                  <a:pt x="2447589" y="0"/>
                </a:lnTo>
                <a:lnTo>
                  <a:pt x="2447589" y="954812"/>
                </a:lnTo>
                <a:lnTo>
                  <a:pt x="0" y="9548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97"/>
            </a:stretch>
          </a:blipFill>
        </p:spPr>
        <p:txBody>
          <a:bodyPr/>
          <a:lstStyle/>
          <a:p>
            <a:endParaRPr lang="ca-ES" noProof="0" dirty="0"/>
          </a:p>
        </p:txBody>
      </p:sp>
      <p:sp>
        <p:nvSpPr>
          <p:cNvPr id="4" name="Freeform 4"/>
          <p:cNvSpPr/>
          <p:nvPr/>
        </p:nvSpPr>
        <p:spPr>
          <a:xfrm>
            <a:off x="373781" y="1238614"/>
            <a:ext cx="3882070" cy="1155757"/>
          </a:xfrm>
          <a:custGeom>
            <a:avLst/>
            <a:gdLst/>
            <a:ahLst/>
            <a:cxnLst/>
            <a:rect l="l" t="t" r="r" b="b"/>
            <a:pathLst>
              <a:path w="3882070" h="1155757">
                <a:moveTo>
                  <a:pt x="0" y="0"/>
                </a:moveTo>
                <a:lnTo>
                  <a:pt x="3882070" y="0"/>
                </a:lnTo>
                <a:lnTo>
                  <a:pt x="3882070" y="1155757"/>
                </a:lnTo>
                <a:lnTo>
                  <a:pt x="0" y="11557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8038"/>
            </a:stretch>
          </a:blipFill>
        </p:spPr>
        <p:txBody>
          <a:bodyPr/>
          <a:lstStyle/>
          <a:p>
            <a:endParaRPr lang="ca-ES" noProof="0" dirty="0"/>
          </a:p>
        </p:txBody>
      </p:sp>
      <p:grpSp>
        <p:nvGrpSpPr>
          <p:cNvPr id="5" name="Group 5"/>
          <p:cNvGrpSpPr/>
          <p:nvPr/>
        </p:nvGrpSpPr>
        <p:grpSpPr>
          <a:xfrm>
            <a:off x="1351587" y="2994054"/>
            <a:ext cx="15584826" cy="6477292"/>
            <a:chOff x="0" y="0"/>
            <a:chExt cx="20779768" cy="8636390"/>
          </a:xfrm>
        </p:grpSpPr>
        <p:grpSp>
          <p:nvGrpSpPr>
            <p:cNvPr id="6" name="Group 6"/>
            <p:cNvGrpSpPr/>
            <p:nvPr/>
          </p:nvGrpSpPr>
          <p:grpSpPr>
            <a:xfrm>
              <a:off x="10569273" y="0"/>
              <a:ext cx="10210495" cy="4476702"/>
              <a:chOff x="0" y="0"/>
              <a:chExt cx="2016888" cy="884287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016888" cy="884287"/>
              </a:xfrm>
              <a:custGeom>
                <a:avLst/>
                <a:gdLst/>
                <a:ahLst/>
                <a:cxnLst/>
                <a:rect l="l" t="t" r="r" b="b"/>
                <a:pathLst>
                  <a:path w="2016888" h="884287">
                    <a:moveTo>
                      <a:pt x="0" y="0"/>
                    </a:moveTo>
                    <a:lnTo>
                      <a:pt x="2016888" y="0"/>
                    </a:lnTo>
                    <a:lnTo>
                      <a:pt x="2016888" y="884287"/>
                    </a:lnTo>
                    <a:lnTo>
                      <a:pt x="0" y="884287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71450" cap="sq">
                <a:solidFill>
                  <a:srgbClr val="BD6E2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ca-ES" noProof="0" dirty="0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28575"/>
                <a:ext cx="2016888" cy="91286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25"/>
                  </a:lnSpc>
                </a:pPr>
                <a:endParaRPr lang="ca-ES" noProof="0" dirty="0"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10937787" y="355532"/>
              <a:ext cx="1208859" cy="1208859"/>
            </a:xfrm>
            <a:custGeom>
              <a:avLst/>
              <a:gdLst/>
              <a:ahLst/>
              <a:cxnLst/>
              <a:rect l="l" t="t" r="r" b="b"/>
              <a:pathLst>
                <a:path w="1208859" h="1208859">
                  <a:moveTo>
                    <a:pt x="0" y="0"/>
                  </a:moveTo>
                  <a:lnTo>
                    <a:pt x="1208859" y="0"/>
                  </a:lnTo>
                  <a:lnTo>
                    <a:pt x="1208859" y="1208859"/>
                  </a:lnTo>
                  <a:lnTo>
                    <a:pt x="0" y="12088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grpSp>
          <p:nvGrpSpPr>
            <p:cNvPr id="10" name="Group 10"/>
            <p:cNvGrpSpPr/>
            <p:nvPr/>
          </p:nvGrpSpPr>
          <p:grpSpPr>
            <a:xfrm>
              <a:off x="0" y="0"/>
              <a:ext cx="9748970" cy="4476702"/>
              <a:chOff x="0" y="0"/>
              <a:chExt cx="1925722" cy="884287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925722" cy="884287"/>
              </a:xfrm>
              <a:custGeom>
                <a:avLst/>
                <a:gdLst/>
                <a:ahLst/>
                <a:cxnLst/>
                <a:rect l="l" t="t" r="r" b="b"/>
                <a:pathLst>
                  <a:path w="1925722" h="884287">
                    <a:moveTo>
                      <a:pt x="0" y="0"/>
                    </a:moveTo>
                    <a:lnTo>
                      <a:pt x="1925722" y="0"/>
                    </a:lnTo>
                    <a:lnTo>
                      <a:pt x="1925722" y="884287"/>
                    </a:lnTo>
                    <a:lnTo>
                      <a:pt x="0" y="884287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209550" cap="sq">
                <a:solidFill>
                  <a:srgbClr val="FFDE59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ca-ES" noProof="0" dirty="0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38100"/>
                <a:ext cx="1925722" cy="92238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8"/>
                  </a:lnSpc>
                </a:pPr>
                <a:endParaRPr lang="ca-ES" noProof="0" dirty="0"/>
              </a:p>
            </p:txBody>
          </p:sp>
        </p:grpSp>
        <p:sp>
          <p:nvSpPr>
            <p:cNvPr id="13" name="Freeform 13"/>
            <p:cNvSpPr/>
            <p:nvPr/>
          </p:nvSpPr>
          <p:spPr>
            <a:xfrm>
              <a:off x="387555" y="298473"/>
              <a:ext cx="857723" cy="951104"/>
            </a:xfrm>
            <a:custGeom>
              <a:avLst/>
              <a:gdLst/>
              <a:ahLst/>
              <a:cxnLst/>
              <a:rect l="l" t="t" r="r" b="b"/>
              <a:pathLst>
                <a:path w="857723" h="951104">
                  <a:moveTo>
                    <a:pt x="0" y="0"/>
                  </a:moveTo>
                  <a:lnTo>
                    <a:pt x="857722" y="0"/>
                  </a:lnTo>
                  <a:lnTo>
                    <a:pt x="857722" y="951104"/>
                  </a:lnTo>
                  <a:lnTo>
                    <a:pt x="0" y="9511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1526344" y="673594"/>
              <a:ext cx="8851555" cy="32054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34"/>
                </a:lnSpc>
                <a:spcBef>
                  <a:spcPct val="0"/>
                </a:spcBef>
              </a:pPr>
              <a:r>
                <a:rPr lang="ca-ES" sz="2099" b="1" spc="33" noProof="0" dirty="0">
                  <a:solidFill>
                    <a:srgbClr val="547269"/>
                  </a:solidFill>
                  <a:latin typeface="Garet Bold"/>
                  <a:ea typeface="Garet Bold"/>
                  <a:cs typeface="Garet Bold"/>
                  <a:sym typeface="Garet Bold"/>
                </a:rPr>
                <a:t>         Sistema Porta a porta</a:t>
              </a:r>
            </a:p>
            <a:p>
              <a:pPr algn="l">
                <a:lnSpc>
                  <a:spcPts val="2025"/>
                </a:lnSpc>
              </a:pPr>
              <a:endParaRPr lang="ca-ES" sz="2099" b="1" spc="33" noProof="0" dirty="0">
                <a:solidFill>
                  <a:srgbClr val="547269"/>
                </a:solidFill>
                <a:latin typeface="Garet Bold"/>
                <a:ea typeface="Garet Bold"/>
                <a:cs typeface="Garet Bold"/>
                <a:sym typeface="Garet Bold"/>
              </a:endParaRPr>
            </a:p>
            <a:p>
              <a:pPr marL="323850" lvl="1" indent="-161925" algn="l">
                <a:lnSpc>
                  <a:spcPts val="2025"/>
                </a:lnSpc>
                <a:buFont typeface="Arial"/>
                <a:buChar char="•"/>
              </a:pPr>
              <a:r>
                <a:rPr lang="ca-ES" sz="1500" spc="24" noProof="0" dirty="0">
                  <a:solidFill>
                    <a:srgbClr val="92877A"/>
                  </a:solidFill>
                  <a:latin typeface="Garet"/>
                  <a:ea typeface="Garet"/>
                  <a:cs typeface="Garet"/>
                  <a:sym typeface="Garet"/>
                </a:rPr>
                <a:t>Millorar</a:t>
              </a:r>
              <a:r>
                <a:rPr lang="ca-ES" sz="1500" b="1" spc="24" noProof="0" dirty="0">
                  <a:solidFill>
                    <a:srgbClr val="92877A"/>
                  </a:solidFill>
                  <a:latin typeface="Garet Bold"/>
                  <a:ea typeface="Garet Bold"/>
                  <a:cs typeface="Garet Bold"/>
                  <a:sym typeface="Garet Bold"/>
                </a:rPr>
                <a:t> fiabilitat </a:t>
              </a:r>
              <a:r>
                <a:rPr lang="ca-ES" sz="1500" spc="24" noProof="0" dirty="0">
                  <a:solidFill>
                    <a:srgbClr val="92877A"/>
                  </a:solidFill>
                  <a:latin typeface="Garet"/>
                  <a:ea typeface="Garet"/>
                  <a:cs typeface="Garet"/>
                  <a:sym typeface="Garet"/>
                </a:rPr>
                <a:t>lectures: </a:t>
              </a:r>
              <a:r>
                <a:rPr lang="ca-ES" sz="1500" spc="24" noProof="0" dirty="0" err="1">
                  <a:solidFill>
                    <a:srgbClr val="92877A"/>
                  </a:solidFill>
                  <a:latin typeface="Garet"/>
                  <a:ea typeface="Garet"/>
                  <a:cs typeface="Garet"/>
                  <a:sym typeface="Garet"/>
                </a:rPr>
                <a:t>checks</a:t>
              </a:r>
              <a:r>
                <a:rPr lang="ca-ES" sz="1500" spc="24" noProof="0" dirty="0">
                  <a:solidFill>
                    <a:srgbClr val="92877A"/>
                  </a:solidFill>
                  <a:latin typeface="Garet"/>
                  <a:ea typeface="Garet"/>
                  <a:cs typeface="Garet"/>
                  <a:sym typeface="Garet"/>
                </a:rPr>
                <a:t>, responsable de servei, automatització d’avisos.</a:t>
              </a:r>
            </a:p>
            <a:p>
              <a:pPr marL="323850" lvl="1" indent="-161925" algn="l">
                <a:lnSpc>
                  <a:spcPts val="2025"/>
                </a:lnSpc>
                <a:buFont typeface="Arial"/>
                <a:buChar char="•"/>
              </a:pPr>
              <a:r>
                <a:rPr lang="ca-ES" sz="1500" spc="24" noProof="0" dirty="0">
                  <a:solidFill>
                    <a:srgbClr val="92877A"/>
                  </a:solidFill>
                  <a:latin typeface="Garet"/>
                  <a:ea typeface="Garet"/>
                  <a:cs typeface="Garet"/>
                  <a:sym typeface="Garet"/>
                </a:rPr>
                <a:t>Formació i responsabilització del personal (incloent substitucions).</a:t>
              </a:r>
            </a:p>
            <a:p>
              <a:pPr marL="323850" lvl="1" indent="-161925" algn="l">
                <a:lnSpc>
                  <a:spcPts val="2025"/>
                </a:lnSpc>
                <a:buFont typeface="Arial"/>
                <a:buChar char="•"/>
              </a:pPr>
              <a:r>
                <a:rPr lang="ca-ES" sz="1500" spc="24" noProof="0" dirty="0">
                  <a:solidFill>
                    <a:srgbClr val="92877A"/>
                  </a:solidFill>
                  <a:latin typeface="Garet"/>
                  <a:ea typeface="Garet"/>
                  <a:cs typeface="Garet"/>
                  <a:sym typeface="Garet"/>
                </a:rPr>
                <a:t>Incentius per bones lectures i millora bateries canalleres.</a:t>
              </a:r>
            </a:p>
            <a:p>
              <a:pPr marL="323850" lvl="1" indent="-161925" algn="l">
                <a:lnSpc>
                  <a:spcPts val="2025"/>
                </a:lnSpc>
                <a:buFont typeface="Arial"/>
                <a:buChar char="•"/>
              </a:pPr>
              <a:r>
                <a:rPr lang="ca-ES" sz="1500" spc="24" noProof="0" dirty="0">
                  <a:solidFill>
                    <a:srgbClr val="92877A"/>
                  </a:solidFill>
                  <a:latin typeface="Garet"/>
                  <a:ea typeface="Garet"/>
                  <a:cs typeface="Garet"/>
                  <a:sym typeface="Garet"/>
                </a:rPr>
                <a:t>Sistema d’</a:t>
              </a:r>
              <a:r>
                <a:rPr lang="ca-ES" sz="1500" b="1" spc="24" noProof="0" dirty="0">
                  <a:solidFill>
                    <a:srgbClr val="92877A"/>
                  </a:solidFill>
                  <a:latin typeface="Garet Bold"/>
                  <a:ea typeface="Garet Bold"/>
                  <a:cs typeface="Garet Bold"/>
                  <a:sym typeface="Garet Bold"/>
                </a:rPr>
                <a:t>indicadors</a:t>
              </a:r>
              <a:r>
                <a:rPr lang="ca-ES" sz="1500" spc="24" noProof="0" dirty="0">
                  <a:solidFill>
                    <a:srgbClr val="92877A"/>
                  </a:solidFill>
                  <a:latin typeface="Garet"/>
                  <a:ea typeface="Garet"/>
                  <a:cs typeface="Garet"/>
                  <a:sym typeface="Garet"/>
                </a:rPr>
                <a:t> de servei (lectures per tram, incidències).</a:t>
              </a:r>
            </a:p>
          </p:txBody>
        </p:sp>
        <p:grpSp>
          <p:nvGrpSpPr>
            <p:cNvPr id="15" name="Group 15"/>
            <p:cNvGrpSpPr/>
            <p:nvPr/>
          </p:nvGrpSpPr>
          <p:grpSpPr>
            <a:xfrm>
              <a:off x="3740503" y="4735085"/>
              <a:ext cx="12975793" cy="3901304"/>
              <a:chOff x="0" y="0"/>
              <a:chExt cx="2563120" cy="770628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2563120" cy="770628"/>
              </a:xfrm>
              <a:custGeom>
                <a:avLst/>
                <a:gdLst/>
                <a:ahLst/>
                <a:cxnLst/>
                <a:rect l="l" t="t" r="r" b="b"/>
                <a:pathLst>
                  <a:path w="2563120" h="770628">
                    <a:moveTo>
                      <a:pt x="0" y="0"/>
                    </a:moveTo>
                    <a:lnTo>
                      <a:pt x="2563120" y="0"/>
                    </a:lnTo>
                    <a:lnTo>
                      <a:pt x="2563120" y="770628"/>
                    </a:lnTo>
                    <a:lnTo>
                      <a:pt x="0" y="770628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42875" cap="sq">
                <a:solidFill>
                  <a:srgbClr val="519792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ca-ES" noProof="0" dirty="0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38100"/>
                <a:ext cx="2563120" cy="8087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8"/>
                  </a:lnSpc>
                </a:pPr>
                <a:endParaRPr lang="ca-ES" noProof="0" dirty="0"/>
              </a:p>
            </p:txBody>
          </p:sp>
        </p:grpSp>
        <p:sp>
          <p:nvSpPr>
            <p:cNvPr id="18" name="Freeform 18"/>
            <p:cNvSpPr/>
            <p:nvPr/>
          </p:nvSpPr>
          <p:spPr>
            <a:xfrm>
              <a:off x="4088504" y="4948837"/>
              <a:ext cx="842691" cy="884504"/>
            </a:xfrm>
            <a:custGeom>
              <a:avLst/>
              <a:gdLst/>
              <a:ahLst/>
              <a:cxnLst/>
              <a:rect l="l" t="t" r="r" b="b"/>
              <a:pathLst>
                <a:path w="842691" h="884504">
                  <a:moveTo>
                    <a:pt x="0" y="0"/>
                  </a:moveTo>
                  <a:lnTo>
                    <a:pt x="842691" y="0"/>
                  </a:lnTo>
                  <a:lnTo>
                    <a:pt x="842691" y="884504"/>
                  </a:lnTo>
                  <a:lnTo>
                    <a:pt x="0" y="8845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4264162" y="5056327"/>
              <a:ext cx="11928475" cy="32397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64"/>
                </a:lnSpc>
                <a:spcBef>
                  <a:spcPct val="0"/>
                </a:spcBef>
              </a:pPr>
              <a:r>
                <a:rPr lang="ca-ES" sz="1899" b="1" spc="30" noProof="0" dirty="0">
                  <a:solidFill>
                    <a:srgbClr val="547269"/>
                  </a:solidFill>
                  <a:latin typeface="Garet Bold"/>
                  <a:ea typeface="Garet Bold"/>
                  <a:cs typeface="Garet Bold"/>
                  <a:sym typeface="Garet Bold"/>
                </a:rPr>
                <a:t>Integració entre solucions tecnològiques</a:t>
              </a:r>
            </a:p>
            <a:p>
              <a:pPr algn="ctr">
                <a:lnSpc>
                  <a:spcPts val="2564"/>
                </a:lnSpc>
                <a:spcBef>
                  <a:spcPct val="0"/>
                </a:spcBef>
              </a:pPr>
              <a:endParaRPr lang="ca-ES" sz="1899" b="1" spc="30" noProof="0" dirty="0">
                <a:solidFill>
                  <a:srgbClr val="547269"/>
                </a:solidFill>
                <a:latin typeface="Garet Bold"/>
                <a:ea typeface="Garet Bold"/>
                <a:cs typeface="Garet Bold"/>
                <a:sym typeface="Garet Bold"/>
              </a:endParaRPr>
            </a:p>
            <a:p>
              <a:pPr algn="l">
                <a:lnSpc>
                  <a:spcPts val="2025"/>
                </a:lnSpc>
              </a:pPr>
              <a:endParaRPr lang="ca-ES" sz="1899" b="1" spc="30" noProof="0" dirty="0">
                <a:solidFill>
                  <a:srgbClr val="547269"/>
                </a:solidFill>
                <a:latin typeface="Garet Bold"/>
                <a:ea typeface="Garet Bold"/>
                <a:cs typeface="Garet Bold"/>
                <a:sym typeface="Garet Bold"/>
              </a:endParaRPr>
            </a:p>
            <a:p>
              <a:pPr marL="323850" lvl="1" indent="-161925" algn="l">
                <a:lnSpc>
                  <a:spcPts val="2025"/>
                </a:lnSpc>
                <a:buFont typeface="Arial"/>
                <a:buChar char="•"/>
              </a:pPr>
              <a:r>
                <a:rPr lang="ca-ES" sz="1500" b="1" spc="24" noProof="0" dirty="0">
                  <a:solidFill>
                    <a:srgbClr val="92877A"/>
                  </a:solidFill>
                  <a:latin typeface="Garet Bold"/>
                  <a:ea typeface="Garet Bold"/>
                  <a:cs typeface="Garet Bold"/>
                  <a:sym typeface="Garet Bold"/>
                </a:rPr>
                <a:t>Unificació</a:t>
              </a:r>
              <a:r>
                <a:rPr lang="ca-ES" sz="1500" spc="24" noProof="0" dirty="0">
                  <a:solidFill>
                    <a:srgbClr val="92877A"/>
                  </a:solidFill>
                  <a:latin typeface="Garet"/>
                  <a:ea typeface="Garet"/>
                  <a:cs typeface="Garet"/>
                  <a:sym typeface="Garet"/>
                </a:rPr>
                <a:t> i accessibilitat de la plataforma de gestió de dades.</a:t>
              </a:r>
            </a:p>
            <a:p>
              <a:pPr marL="323850" lvl="1" indent="-161925" algn="l">
                <a:lnSpc>
                  <a:spcPts val="2025"/>
                </a:lnSpc>
                <a:buFont typeface="Arial"/>
                <a:buChar char="•"/>
              </a:pPr>
              <a:r>
                <a:rPr lang="ca-ES" sz="1500" spc="24" noProof="0" dirty="0">
                  <a:solidFill>
                    <a:srgbClr val="92877A"/>
                  </a:solidFill>
                  <a:latin typeface="Garet"/>
                  <a:ea typeface="Garet"/>
                  <a:cs typeface="Garet"/>
                  <a:sym typeface="Garet"/>
                </a:rPr>
                <a:t>Impulsar </a:t>
              </a:r>
              <a:r>
                <a:rPr lang="ca-ES" sz="1500" b="1" spc="24" noProof="0" dirty="0">
                  <a:solidFill>
                    <a:srgbClr val="92877A"/>
                  </a:solidFill>
                  <a:latin typeface="Garet Bold"/>
                  <a:ea typeface="Garet Bold"/>
                  <a:cs typeface="Garet Bold"/>
                  <a:sym typeface="Garet Bold"/>
                </a:rPr>
                <a:t>suport</a:t>
              </a:r>
              <a:r>
                <a:rPr lang="ca-ES" sz="1500" spc="24" noProof="0" dirty="0">
                  <a:solidFill>
                    <a:srgbClr val="92877A"/>
                  </a:solidFill>
                  <a:latin typeface="Garet"/>
                  <a:ea typeface="Garet"/>
                  <a:cs typeface="Garet"/>
                  <a:sym typeface="Garet"/>
                </a:rPr>
                <a:t> mancomunat / diputacions per gestionar dades als ens locals.</a:t>
              </a:r>
            </a:p>
            <a:p>
              <a:pPr marL="323850" lvl="1" indent="-161925" algn="l">
                <a:lnSpc>
                  <a:spcPts val="2025"/>
                </a:lnSpc>
                <a:buFont typeface="Arial"/>
                <a:buChar char="•"/>
              </a:pPr>
              <a:r>
                <a:rPr lang="ca-ES" sz="1500" spc="24" noProof="0" dirty="0">
                  <a:solidFill>
                    <a:srgbClr val="92877A"/>
                  </a:solidFill>
                  <a:latin typeface="Garet"/>
                  <a:ea typeface="Garet"/>
                  <a:cs typeface="Garet"/>
                  <a:sym typeface="Garet"/>
                </a:rPr>
                <a:t>Definir </a:t>
              </a:r>
              <a:r>
                <a:rPr lang="ca-ES" sz="1500" b="1" spc="24" noProof="0" dirty="0">
                  <a:solidFill>
                    <a:srgbClr val="92877A"/>
                  </a:solidFill>
                  <a:latin typeface="Garet Bold"/>
                  <a:ea typeface="Garet Bold"/>
                  <a:cs typeface="Garet Bold"/>
                  <a:sym typeface="Garet Bold"/>
                </a:rPr>
                <a:t>models base de taxa </a:t>
              </a:r>
              <a:r>
                <a:rPr lang="ca-ES" sz="1500" b="1" spc="24" noProof="0" dirty="0" err="1">
                  <a:solidFill>
                    <a:srgbClr val="92877A"/>
                  </a:solidFill>
                  <a:latin typeface="Garet Bold"/>
                  <a:ea typeface="Garet Bold"/>
                  <a:cs typeface="Garet Bold"/>
                  <a:sym typeface="Garet Bold"/>
                </a:rPr>
                <a:t>PxG</a:t>
              </a:r>
              <a:r>
                <a:rPr lang="ca-ES" sz="1500" b="1" spc="24" noProof="0" dirty="0">
                  <a:solidFill>
                    <a:srgbClr val="92877A"/>
                  </a:solidFill>
                  <a:latin typeface="Garet Bold"/>
                  <a:ea typeface="Garet Bold"/>
                  <a:cs typeface="Garet Bold"/>
                  <a:sym typeface="Garet Bold"/>
                </a:rPr>
                <a:t> </a:t>
              </a:r>
              <a:r>
                <a:rPr lang="ca-ES" sz="1500" spc="24" noProof="0" dirty="0">
                  <a:solidFill>
                    <a:srgbClr val="92877A"/>
                  </a:solidFill>
                  <a:latin typeface="Garet"/>
                  <a:ea typeface="Garet"/>
                  <a:cs typeface="Garet"/>
                  <a:sym typeface="Garet"/>
                </a:rPr>
                <a:t>per facilitar l’adopció municipal.</a:t>
              </a:r>
            </a:p>
            <a:p>
              <a:pPr marL="323850" lvl="1" indent="-161925" algn="l">
                <a:lnSpc>
                  <a:spcPts val="2025"/>
                </a:lnSpc>
                <a:buFont typeface="Arial"/>
                <a:buChar char="•"/>
              </a:pPr>
              <a:r>
                <a:rPr lang="ca-ES" sz="1500" spc="24" noProof="0" dirty="0">
                  <a:solidFill>
                    <a:srgbClr val="92877A"/>
                  </a:solidFill>
                  <a:latin typeface="Garet"/>
                  <a:ea typeface="Garet"/>
                  <a:cs typeface="Garet"/>
                  <a:sym typeface="Garet"/>
                </a:rPr>
                <a:t>Establir índex de robustesa tecnològica i criteris homogenis davant fallades de lectura</a:t>
              </a:r>
            </a:p>
            <a:p>
              <a:pPr algn="l">
                <a:lnSpc>
                  <a:spcPts val="2025"/>
                </a:lnSpc>
              </a:pPr>
              <a:endParaRPr lang="ca-ES" sz="1500" spc="24" noProof="0" dirty="0">
                <a:solidFill>
                  <a:srgbClr val="92877A"/>
                </a:solidFill>
                <a:latin typeface="Garet"/>
                <a:ea typeface="Garet"/>
                <a:cs typeface="Garet"/>
                <a:sym typeface="Garet"/>
              </a:endParaRPr>
            </a:p>
            <a:p>
              <a:pPr algn="l">
                <a:lnSpc>
                  <a:spcPts val="2025"/>
                </a:lnSpc>
              </a:pPr>
              <a:endParaRPr lang="ca-ES" sz="1500" spc="24" noProof="0" dirty="0">
                <a:solidFill>
                  <a:srgbClr val="92877A"/>
                </a:solidFill>
                <a:latin typeface="Garet"/>
                <a:ea typeface="Garet"/>
                <a:cs typeface="Garet"/>
                <a:sym typeface="Garet"/>
              </a:endParaRP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49455" y="575282"/>
              <a:ext cx="9050060" cy="32397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564"/>
                </a:lnSpc>
                <a:spcBef>
                  <a:spcPct val="0"/>
                </a:spcBef>
              </a:pPr>
              <a:r>
                <a:rPr lang="ca-ES" sz="1899" b="1" spc="30" noProof="0" dirty="0">
                  <a:solidFill>
                    <a:srgbClr val="92877A"/>
                  </a:solidFill>
                  <a:latin typeface="Garet Bold"/>
                  <a:ea typeface="Garet Bold"/>
                  <a:cs typeface="Garet Bold"/>
                  <a:sym typeface="Garet Bold"/>
                </a:rPr>
                <a:t> </a:t>
              </a:r>
              <a:r>
                <a:rPr lang="ca-ES" sz="1899" b="1" spc="30" noProof="0" dirty="0">
                  <a:solidFill>
                    <a:srgbClr val="547269"/>
                  </a:solidFill>
                  <a:latin typeface="Garet Bold"/>
                  <a:ea typeface="Garet Bold"/>
                  <a:cs typeface="Garet Bold"/>
                  <a:sym typeface="Garet Bold"/>
                </a:rPr>
                <a:t>             Sistema de Contenidors tancats</a:t>
              </a:r>
            </a:p>
            <a:p>
              <a:pPr algn="l">
                <a:lnSpc>
                  <a:spcPts val="2564"/>
                </a:lnSpc>
              </a:pPr>
              <a:endParaRPr lang="ca-ES" sz="1899" b="1" spc="30" noProof="0" dirty="0">
                <a:solidFill>
                  <a:srgbClr val="547269"/>
                </a:solidFill>
                <a:latin typeface="Garet Bold"/>
                <a:ea typeface="Garet Bold"/>
                <a:cs typeface="Garet Bold"/>
                <a:sym typeface="Garet Bold"/>
              </a:endParaRPr>
            </a:p>
            <a:p>
              <a:pPr marL="323850" lvl="1" indent="-161925" algn="l">
                <a:lnSpc>
                  <a:spcPts val="2025"/>
                </a:lnSpc>
                <a:buFont typeface="Arial"/>
                <a:buChar char="•"/>
              </a:pPr>
              <a:r>
                <a:rPr lang="ca-ES" sz="1500" spc="24" noProof="0" dirty="0">
                  <a:solidFill>
                    <a:srgbClr val="92877A"/>
                  </a:solidFill>
                  <a:latin typeface="Garet"/>
                  <a:ea typeface="Garet"/>
                  <a:cs typeface="Garet"/>
                  <a:sym typeface="Garet"/>
                </a:rPr>
                <a:t>Protocol </a:t>
              </a:r>
              <a:r>
                <a:rPr lang="ca-ES" sz="1500" b="1" spc="24" noProof="0" dirty="0">
                  <a:solidFill>
                    <a:srgbClr val="92877A"/>
                  </a:solidFill>
                  <a:latin typeface="Garet Bold"/>
                  <a:ea typeface="Garet Bold"/>
                  <a:cs typeface="Garet Bold"/>
                  <a:sym typeface="Garet Bold"/>
                </a:rPr>
                <a:t>d’homologació</a:t>
              </a:r>
              <a:r>
                <a:rPr lang="ca-ES" sz="1500" spc="24" noProof="0" dirty="0">
                  <a:solidFill>
                    <a:srgbClr val="92877A"/>
                  </a:solidFill>
                  <a:latin typeface="Garet"/>
                  <a:ea typeface="Garet"/>
                  <a:cs typeface="Garet"/>
                  <a:sym typeface="Garet"/>
                </a:rPr>
                <a:t> proveïdors (contenidors + tecnologia).</a:t>
              </a:r>
            </a:p>
            <a:p>
              <a:pPr marL="323850" lvl="1" indent="-161925" algn="l">
                <a:lnSpc>
                  <a:spcPts val="2025"/>
                </a:lnSpc>
                <a:buFont typeface="Arial"/>
                <a:buChar char="•"/>
              </a:pPr>
              <a:r>
                <a:rPr lang="ca-ES" sz="1500" spc="24" noProof="0" dirty="0">
                  <a:solidFill>
                    <a:srgbClr val="92877A"/>
                  </a:solidFill>
                  <a:latin typeface="Garet"/>
                  <a:ea typeface="Garet"/>
                  <a:cs typeface="Garet"/>
                  <a:sym typeface="Garet"/>
                </a:rPr>
                <a:t>Definir requisits mínims: seguretat de dades, fiabilitat de lectures, manteniment.</a:t>
              </a:r>
            </a:p>
            <a:p>
              <a:pPr marL="323850" lvl="1" indent="-161925" algn="l">
                <a:lnSpc>
                  <a:spcPts val="2025"/>
                </a:lnSpc>
                <a:buFont typeface="Arial"/>
                <a:buChar char="•"/>
              </a:pPr>
              <a:r>
                <a:rPr lang="ca-ES" sz="1500" spc="24" noProof="0" dirty="0">
                  <a:solidFill>
                    <a:srgbClr val="92877A"/>
                  </a:solidFill>
                  <a:latin typeface="Garet"/>
                  <a:ea typeface="Garet"/>
                  <a:cs typeface="Garet"/>
                  <a:sym typeface="Garet"/>
                </a:rPr>
                <a:t>Establir</a:t>
              </a:r>
              <a:r>
                <a:rPr lang="ca-ES" sz="1500" b="1" spc="24" noProof="0" dirty="0">
                  <a:solidFill>
                    <a:srgbClr val="92877A"/>
                  </a:solidFill>
                  <a:latin typeface="Garet Bold"/>
                  <a:ea typeface="Garet Bold"/>
                  <a:cs typeface="Garet Bold"/>
                  <a:sym typeface="Garet Bold"/>
                </a:rPr>
                <a:t> KPI </a:t>
              </a:r>
              <a:r>
                <a:rPr lang="ca-ES" sz="1500" spc="24" noProof="0" dirty="0">
                  <a:solidFill>
                    <a:srgbClr val="92877A"/>
                  </a:solidFill>
                  <a:latin typeface="Garet"/>
                  <a:ea typeface="Garet"/>
                  <a:cs typeface="Garet"/>
                  <a:sym typeface="Garet"/>
                </a:rPr>
                <a:t>vinculats a retribució variable (% lectures, incidències).</a:t>
              </a:r>
            </a:p>
            <a:p>
              <a:pPr marL="323850" lvl="1" indent="-161925" algn="l">
                <a:lnSpc>
                  <a:spcPts val="2025"/>
                </a:lnSpc>
                <a:buFont typeface="Arial"/>
                <a:buChar char="•"/>
              </a:pPr>
              <a:r>
                <a:rPr lang="ca-ES" sz="1500" b="1" spc="24" noProof="0" dirty="0">
                  <a:solidFill>
                    <a:srgbClr val="92877A"/>
                  </a:solidFill>
                  <a:latin typeface="Garet Bold"/>
                  <a:ea typeface="Garet Bold"/>
                  <a:cs typeface="Garet Bold"/>
                  <a:sym typeface="Garet Bold"/>
                </a:rPr>
                <a:t>Millorar qualitat</a:t>
              </a:r>
              <a:r>
                <a:rPr lang="ca-ES" sz="1500" spc="24" noProof="0" dirty="0">
                  <a:solidFill>
                    <a:srgbClr val="92877A"/>
                  </a:solidFill>
                  <a:latin typeface="Garet"/>
                  <a:ea typeface="Garet"/>
                  <a:cs typeface="Garet"/>
                  <a:sym typeface="Garet"/>
                </a:rPr>
                <a:t> residus: bosses identificades (</a:t>
              </a:r>
              <a:r>
                <a:rPr lang="ca-ES" sz="1500" spc="24" noProof="0" dirty="0" err="1">
                  <a:solidFill>
                    <a:srgbClr val="92877A"/>
                  </a:solidFill>
                  <a:latin typeface="Garet"/>
                  <a:ea typeface="Garet"/>
                  <a:cs typeface="Garet"/>
                  <a:sym typeface="Garet"/>
                </a:rPr>
                <a:t>tag</a:t>
              </a:r>
              <a:r>
                <a:rPr lang="ca-ES" sz="1500" spc="24" noProof="0" dirty="0">
                  <a:solidFill>
                    <a:srgbClr val="92877A"/>
                  </a:solidFill>
                  <a:latin typeface="Garet"/>
                  <a:ea typeface="Garet"/>
                  <a:cs typeface="Garet"/>
                  <a:sym typeface="Garet"/>
                </a:rPr>
                <a:t>, codi, transparents).</a:t>
              </a: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5572678" y="1558129"/>
            <a:ext cx="6900416" cy="718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70"/>
              </a:lnSpc>
              <a:spcBef>
                <a:spcPct val="0"/>
              </a:spcBef>
            </a:pPr>
            <a:r>
              <a:rPr lang="ca-ES" sz="4800" b="1" noProof="0" dirty="0">
                <a:solidFill>
                  <a:srgbClr val="92877A"/>
                </a:solidFill>
                <a:latin typeface="Open Sans Condensed" panose="020B0604020202020204" charset="0"/>
                <a:ea typeface="Open Sans Condensed" panose="020B0604020202020204" charset="0"/>
                <a:cs typeface="Open Sans Condensed" panose="020B0604020202020204" charset="0"/>
                <a:sym typeface="Oswald Bold"/>
              </a:rPr>
              <a:t>ÀREES DE TREBALL PRIORITÀRIES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a-ES" noProof="0" dirty="0"/>
          </a:p>
        </p:txBody>
      </p:sp>
      <p:sp>
        <p:nvSpPr>
          <p:cNvPr id="3" name="Freeform 3"/>
          <p:cNvSpPr/>
          <p:nvPr/>
        </p:nvSpPr>
        <p:spPr>
          <a:xfrm>
            <a:off x="0" y="9332188"/>
            <a:ext cx="2447589" cy="954812"/>
          </a:xfrm>
          <a:custGeom>
            <a:avLst/>
            <a:gdLst/>
            <a:ahLst/>
            <a:cxnLst/>
            <a:rect l="l" t="t" r="r" b="b"/>
            <a:pathLst>
              <a:path w="2447589" h="954812">
                <a:moveTo>
                  <a:pt x="0" y="0"/>
                </a:moveTo>
                <a:lnTo>
                  <a:pt x="2447589" y="0"/>
                </a:lnTo>
                <a:lnTo>
                  <a:pt x="2447589" y="954812"/>
                </a:lnTo>
                <a:lnTo>
                  <a:pt x="0" y="9548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97"/>
            </a:stretch>
          </a:blipFill>
        </p:spPr>
        <p:txBody>
          <a:bodyPr/>
          <a:lstStyle/>
          <a:p>
            <a:endParaRPr lang="ca-ES" noProof="0" dirty="0"/>
          </a:p>
        </p:txBody>
      </p:sp>
      <p:sp>
        <p:nvSpPr>
          <p:cNvPr id="4" name="Freeform 4"/>
          <p:cNvSpPr/>
          <p:nvPr/>
        </p:nvSpPr>
        <p:spPr>
          <a:xfrm>
            <a:off x="373781" y="1238614"/>
            <a:ext cx="3882070" cy="1155757"/>
          </a:xfrm>
          <a:custGeom>
            <a:avLst/>
            <a:gdLst/>
            <a:ahLst/>
            <a:cxnLst/>
            <a:rect l="l" t="t" r="r" b="b"/>
            <a:pathLst>
              <a:path w="3882070" h="1155757">
                <a:moveTo>
                  <a:pt x="0" y="0"/>
                </a:moveTo>
                <a:lnTo>
                  <a:pt x="3882070" y="0"/>
                </a:lnTo>
                <a:lnTo>
                  <a:pt x="3882070" y="1155757"/>
                </a:lnTo>
                <a:lnTo>
                  <a:pt x="0" y="11557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8038"/>
            </a:stretch>
          </a:blipFill>
        </p:spPr>
        <p:txBody>
          <a:bodyPr/>
          <a:lstStyle/>
          <a:p>
            <a:endParaRPr lang="ca-ES" noProof="0" dirty="0"/>
          </a:p>
        </p:txBody>
      </p:sp>
      <p:grpSp>
        <p:nvGrpSpPr>
          <p:cNvPr id="5" name="Group 5"/>
          <p:cNvGrpSpPr/>
          <p:nvPr/>
        </p:nvGrpSpPr>
        <p:grpSpPr>
          <a:xfrm>
            <a:off x="2447589" y="3467904"/>
            <a:ext cx="12409757" cy="5560383"/>
            <a:chOff x="0" y="0"/>
            <a:chExt cx="2458753" cy="110168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58753" cy="1101682"/>
            </a:xfrm>
            <a:custGeom>
              <a:avLst/>
              <a:gdLst/>
              <a:ahLst/>
              <a:cxnLst/>
              <a:rect l="l" t="t" r="r" b="b"/>
              <a:pathLst>
                <a:path w="2458753" h="1101682">
                  <a:moveTo>
                    <a:pt x="0" y="0"/>
                  </a:moveTo>
                  <a:lnTo>
                    <a:pt x="2458753" y="0"/>
                  </a:lnTo>
                  <a:lnTo>
                    <a:pt x="2458753" y="1101682"/>
                  </a:lnTo>
                  <a:lnTo>
                    <a:pt x="0" y="110168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42875" cap="sq">
              <a:solidFill>
                <a:srgbClr val="519792"/>
              </a:solidFill>
              <a:prstDash val="lgDash"/>
              <a:miter/>
            </a:ln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458753" cy="11397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78"/>
                </a:lnSpc>
              </a:pPr>
              <a:endParaRPr lang="ca-ES" noProof="0" dirty="0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962400" y="2194905"/>
            <a:ext cx="8686800" cy="6539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30"/>
              </a:lnSpc>
              <a:spcBef>
                <a:spcPct val="0"/>
              </a:spcBef>
            </a:pPr>
            <a:r>
              <a:rPr lang="ca-ES" sz="3878" b="1" noProof="0" dirty="0">
                <a:solidFill>
                  <a:schemeClr val="bg2">
                    <a:lumMod val="50000"/>
                  </a:schemeClr>
                </a:solidFill>
                <a:latin typeface="Oswald Bold"/>
                <a:ea typeface="Oswald Bold"/>
                <a:cs typeface="Oswald Bold"/>
                <a:sym typeface="Oswald Bold"/>
              </a:rPr>
              <a:t>Eixos estratègics comuns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200908" y="4215450"/>
            <a:ext cx="11656439" cy="40237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2"/>
              </a:lnSpc>
            </a:pPr>
            <a:endParaRPr lang="ca-ES" noProof="0" dirty="0"/>
          </a:p>
          <a:p>
            <a:pPr algn="l">
              <a:lnSpc>
                <a:spcPts val="4622"/>
              </a:lnSpc>
            </a:pPr>
            <a:r>
              <a:rPr lang="ca-ES" sz="3423" b="1" spc="54" noProof="0" dirty="0">
                <a:solidFill>
                  <a:srgbClr val="92877A"/>
                </a:solidFill>
                <a:latin typeface="Garet Bold"/>
                <a:ea typeface="Garet Bold"/>
                <a:cs typeface="Garet Bold"/>
                <a:sym typeface="Garet Bold"/>
              </a:rPr>
              <a:t>- Fiabilitat i seguretat de les dades</a:t>
            </a:r>
          </a:p>
          <a:p>
            <a:pPr algn="l">
              <a:lnSpc>
                <a:spcPts val="4622"/>
              </a:lnSpc>
            </a:pPr>
            <a:r>
              <a:rPr lang="ca-ES" sz="3423" b="1" spc="54" noProof="0" dirty="0">
                <a:solidFill>
                  <a:srgbClr val="92877A"/>
                </a:solidFill>
                <a:latin typeface="Garet Bold"/>
                <a:ea typeface="Garet Bold"/>
                <a:cs typeface="Garet Bold"/>
                <a:sym typeface="Garet Bold"/>
              </a:rPr>
              <a:t>- Millora qualitat recollida / reducció impropis</a:t>
            </a:r>
          </a:p>
          <a:p>
            <a:pPr algn="l">
              <a:lnSpc>
                <a:spcPts val="4622"/>
              </a:lnSpc>
            </a:pPr>
            <a:r>
              <a:rPr lang="ca-ES" sz="3423" b="1" spc="54" noProof="0" dirty="0">
                <a:solidFill>
                  <a:srgbClr val="92877A"/>
                </a:solidFill>
                <a:latin typeface="Garet Bold"/>
                <a:ea typeface="Garet Bold"/>
                <a:cs typeface="Garet Bold"/>
                <a:sym typeface="Garet Bold"/>
              </a:rPr>
              <a:t>- Indicadors i protocols homogenis</a:t>
            </a:r>
          </a:p>
          <a:p>
            <a:pPr algn="l">
              <a:lnSpc>
                <a:spcPts val="4622"/>
              </a:lnSpc>
            </a:pPr>
            <a:r>
              <a:rPr lang="ca-ES" sz="3423" b="1" spc="54" noProof="0" dirty="0">
                <a:solidFill>
                  <a:srgbClr val="92877A"/>
                </a:solidFill>
                <a:latin typeface="Garet Bold"/>
                <a:ea typeface="Garet Bold"/>
                <a:cs typeface="Garet Bold"/>
                <a:sym typeface="Garet Bold"/>
              </a:rPr>
              <a:t>- Formació i professionalització del personal</a:t>
            </a:r>
          </a:p>
          <a:p>
            <a:pPr algn="l">
              <a:lnSpc>
                <a:spcPts val="4622"/>
              </a:lnSpc>
            </a:pPr>
            <a:r>
              <a:rPr lang="ca-ES" sz="3423" b="1" spc="54" noProof="0" dirty="0">
                <a:solidFill>
                  <a:srgbClr val="92877A"/>
                </a:solidFill>
                <a:latin typeface="Garet Bold"/>
                <a:ea typeface="Garet Bold"/>
                <a:cs typeface="Garet Bold"/>
                <a:sym typeface="Garet Bold"/>
              </a:rPr>
              <a:t>- Digitalització i estandardització (taxa </a:t>
            </a:r>
            <a:r>
              <a:rPr lang="ca-ES" sz="3423" b="1" spc="54" noProof="0" dirty="0" err="1">
                <a:solidFill>
                  <a:srgbClr val="92877A"/>
                </a:solidFill>
                <a:latin typeface="Garet Bold"/>
                <a:ea typeface="Garet Bold"/>
                <a:cs typeface="Garet Bold"/>
                <a:sym typeface="Garet Bold"/>
              </a:rPr>
              <a:t>PxG</a:t>
            </a:r>
            <a:r>
              <a:rPr lang="ca-ES" sz="3423" b="1" spc="54" noProof="0" dirty="0">
                <a:solidFill>
                  <a:srgbClr val="92877A"/>
                </a:solidFill>
                <a:latin typeface="Garet Bold"/>
                <a:ea typeface="Garet Bold"/>
                <a:cs typeface="Garet Bold"/>
                <a:sym typeface="Garet Bold"/>
              </a:rPr>
              <a:t>)</a:t>
            </a:r>
          </a:p>
          <a:p>
            <a:pPr algn="l">
              <a:lnSpc>
                <a:spcPts val="4288"/>
              </a:lnSpc>
            </a:pPr>
            <a:endParaRPr lang="ca-ES" sz="3423" b="1" spc="54" noProof="0" dirty="0">
              <a:solidFill>
                <a:srgbClr val="92877A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a-ES" noProof="0" dirty="0"/>
          </a:p>
        </p:txBody>
      </p:sp>
      <p:grpSp>
        <p:nvGrpSpPr>
          <p:cNvPr id="3" name="Group 3"/>
          <p:cNvGrpSpPr/>
          <p:nvPr/>
        </p:nvGrpSpPr>
        <p:grpSpPr>
          <a:xfrm>
            <a:off x="384580" y="4241102"/>
            <a:ext cx="10370452" cy="1804797"/>
            <a:chOff x="0" y="0"/>
            <a:chExt cx="13827270" cy="240639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827269" cy="2406396"/>
            </a:xfrm>
            <a:custGeom>
              <a:avLst/>
              <a:gdLst/>
              <a:ahLst/>
              <a:cxnLst/>
              <a:rect l="l" t="t" r="r" b="b"/>
              <a:pathLst>
                <a:path w="13827269" h="2406396">
                  <a:moveTo>
                    <a:pt x="0" y="0"/>
                  </a:moveTo>
                  <a:lnTo>
                    <a:pt x="13827269" y="0"/>
                  </a:lnTo>
                  <a:lnTo>
                    <a:pt x="13827269" y="2406396"/>
                  </a:lnTo>
                  <a:lnTo>
                    <a:pt x="0" y="240639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13827270" cy="2406396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10800"/>
                </a:lnSpc>
              </a:pPr>
              <a:r>
                <a:rPr lang="ca-ES" sz="9000" b="1" noProof="0" dirty="0">
                  <a:solidFill>
                    <a:srgbClr val="557269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COOPETIDORS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97205" y="6169210"/>
            <a:ext cx="7453976" cy="2562240"/>
            <a:chOff x="0" y="0"/>
            <a:chExt cx="9938635" cy="34163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938635" cy="3416320"/>
            </a:xfrm>
            <a:custGeom>
              <a:avLst/>
              <a:gdLst/>
              <a:ahLst/>
              <a:cxnLst/>
              <a:rect l="l" t="t" r="r" b="b"/>
              <a:pathLst>
                <a:path w="9938635" h="3416320">
                  <a:moveTo>
                    <a:pt x="0" y="0"/>
                  </a:moveTo>
                  <a:lnTo>
                    <a:pt x="9938635" y="0"/>
                  </a:lnTo>
                  <a:lnTo>
                    <a:pt x="9938635" y="3416320"/>
                  </a:lnTo>
                  <a:lnTo>
                    <a:pt x="0" y="341632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9938635" cy="341632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5100"/>
                </a:lnSpc>
              </a:pPr>
              <a:r>
                <a:rPr lang="ca-ES" sz="4250" noProof="0" dirty="0">
                  <a:solidFill>
                    <a:srgbClr val="55726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Cal ser competitius com a sector en la transició cap a </a:t>
              </a:r>
            </a:p>
            <a:p>
              <a:pPr algn="l">
                <a:lnSpc>
                  <a:spcPts val="5100"/>
                </a:lnSpc>
              </a:pPr>
              <a:r>
                <a:rPr lang="ca-ES" sz="4250" noProof="0" dirty="0">
                  <a:solidFill>
                    <a:srgbClr val="55726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l’economia circular </a:t>
              </a:r>
            </a:p>
          </p:txBody>
        </p:sp>
      </p:grpSp>
      <p:sp>
        <p:nvSpPr>
          <p:cNvPr id="9" name="Freeform 9" descr="Icono  El contenido generado por IA puede ser incorrecto."/>
          <p:cNvSpPr/>
          <p:nvPr/>
        </p:nvSpPr>
        <p:spPr>
          <a:xfrm>
            <a:off x="9469014" y="2354008"/>
            <a:ext cx="7790286" cy="5822848"/>
          </a:xfrm>
          <a:custGeom>
            <a:avLst/>
            <a:gdLst/>
            <a:ahLst/>
            <a:cxnLst/>
            <a:rect l="l" t="t" r="r" b="b"/>
            <a:pathLst>
              <a:path w="7790286" h="5822848">
                <a:moveTo>
                  <a:pt x="0" y="0"/>
                </a:moveTo>
                <a:lnTo>
                  <a:pt x="7790286" y="0"/>
                </a:lnTo>
                <a:lnTo>
                  <a:pt x="7790286" y="5822849"/>
                </a:lnTo>
                <a:lnTo>
                  <a:pt x="0" y="58228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9000"/>
            </a:blip>
            <a:stretch>
              <a:fillRect l="-51872" t="-12863" r="-47184" b="-36938"/>
            </a:stretch>
          </a:blipFill>
        </p:spPr>
        <p:txBody>
          <a:bodyPr/>
          <a:lstStyle/>
          <a:p>
            <a:endParaRPr lang="ca-ES" noProof="0" dirty="0"/>
          </a:p>
        </p:txBody>
      </p:sp>
      <p:grpSp>
        <p:nvGrpSpPr>
          <p:cNvPr id="10" name="Group 10"/>
          <p:cNvGrpSpPr/>
          <p:nvPr/>
        </p:nvGrpSpPr>
        <p:grpSpPr>
          <a:xfrm>
            <a:off x="186640" y="2354008"/>
            <a:ext cx="10370448" cy="1887093"/>
            <a:chOff x="0" y="0"/>
            <a:chExt cx="13827264" cy="251612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3827265" cy="2516124"/>
            </a:xfrm>
            <a:custGeom>
              <a:avLst/>
              <a:gdLst/>
              <a:ahLst/>
              <a:cxnLst/>
              <a:rect l="l" t="t" r="r" b="b"/>
              <a:pathLst>
                <a:path w="13827265" h="2516124">
                  <a:moveTo>
                    <a:pt x="0" y="0"/>
                  </a:moveTo>
                  <a:lnTo>
                    <a:pt x="13827265" y="0"/>
                  </a:lnTo>
                  <a:lnTo>
                    <a:pt x="13827265" y="2516124"/>
                  </a:lnTo>
                  <a:lnTo>
                    <a:pt x="0" y="251612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76200"/>
              <a:ext cx="13827264" cy="2592324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6299"/>
                </a:lnSpc>
              </a:pPr>
              <a:r>
                <a:rPr lang="ca-ES" sz="4500" b="1" spc="400" noProof="0" dirty="0">
                  <a:solidFill>
                    <a:srgbClr val="FFDE59"/>
                  </a:solidFill>
                  <a:latin typeface="Oswald Bold"/>
                  <a:ea typeface="Oswald Bold"/>
                  <a:cs typeface="Oswald Bold"/>
                  <a:sym typeface="Oswald Bold"/>
                </a:rPr>
                <a:t>Treballem per a combinar  </a:t>
              </a:r>
            </a:p>
            <a:p>
              <a:pPr algn="ctr">
                <a:lnSpc>
                  <a:spcPts val="6299"/>
                </a:lnSpc>
              </a:pPr>
              <a:r>
                <a:rPr lang="ca-ES" sz="4500" b="1" spc="400" noProof="0" dirty="0">
                  <a:solidFill>
                    <a:srgbClr val="FFDE59"/>
                  </a:solidFill>
                  <a:latin typeface="Oswald Bold"/>
                  <a:ea typeface="Oswald Bold"/>
                  <a:cs typeface="Oswald Bold"/>
                  <a:sym typeface="Oswald Bold"/>
                </a:rPr>
                <a:t>COMPETÈNCIA I COOPERACIÓ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14590512" y="8731450"/>
            <a:ext cx="3460339" cy="1349888"/>
          </a:xfrm>
          <a:custGeom>
            <a:avLst/>
            <a:gdLst/>
            <a:ahLst/>
            <a:cxnLst/>
            <a:rect l="l" t="t" r="r" b="b"/>
            <a:pathLst>
              <a:path w="3460339" h="1349888">
                <a:moveTo>
                  <a:pt x="0" y="0"/>
                </a:moveTo>
                <a:lnTo>
                  <a:pt x="3460340" y="0"/>
                </a:lnTo>
                <a:lnTo>
                  <a:pt x="3460340" y="1349888"/>
                </a:lnTo>
                <a:lnTo>
                  <a:pt x="0" y="13498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997"/>
            </a:stretch>
          </a:blipFill>
        </p:spPr>
        <p:txBody>
          <a:bodyPr/>
          <a:lstStyle/>
          <a:p>
            <a:endParaRPr lang="ca-ES" noProof="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a-ES" noProof="0" dirty="0"/>
          </a:p>
        </p:txBody>
      </p:sp>
      <p:grpSp>
        <p:nvGrpSpPr>
          <p:cNvPr id="3" name="Group 3"/>
          <p:cNvGrpSpPr/>
          <p:nvPr/>
        </p:nvGrpSpPr>
        <p:grpSpPr>
          <a:xfrm>
            <a:off x="0" y="4968949"/>
            <a:ext cx="18458037" cy="5318051"/>
            <a:chOff x="0" y="0"/>
            <a:chExt cx="4861376" cy="140063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61376" cy="1400639"/>
            </a:xfrm>
            <a:custGeom>
              <a:avLst/>
              <a:gdLst/>
              <a:ahLst/>
              <a:cxnLst/>
              <a:rect l="l" t="t" r="r" b="b"/>
              <a:pathLst>
                <a:path w="4861376" h="1400639">
                  <a:moveTo>
                    <a:pt x="0" y="0"/>
                  </a:moveTo>
                  <a:lnTo>
                    <a:pt x="4861376" y="0"/>
                  </a:lnTo>
                  <a:lnTo>
                    <a:pt x="4861376" y="1400639"/>
                  </a:lnTo>
                  <a:lnTo>
                    <a:pt x="0" y="1400639"/>
                  </a:lnTo>
                  <a:close/>
                </a:path>
              </a:pathLst>
            </a:custGeom>
            <a:solidFill>
              <a:srgbClr val="547269"/>
            </a:solidFill>
          </p:spPr>
          <p:txBody>
            <a:bodyPr/>
            <a:lstStyle/>
            <a:p>
              <a:endParaRPr lang="ca-ES" noProof="0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4861376" cy="14292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8"/>
                </a:lnSpc>
              </a:pPr>
              <a:endParaRPr lang="ca-ES" noProof="0" dirty="0"/>
            </a:p>
          </p:txBody>
        </p:sp>
      </p:grpSp>
      <p:sp>
        <p:nvSpPr>
          <p:cNvPr id="6" name="Freeform 6"/>
          <p:cNvSpPr/>
          <p:nvPr/>
        </p:nvSpPr>
        <p:spPr>
          <a:xfrm>
            <a:off x="1295400" y="6667500"/>
            <a:ext cx="8307715" cy="1235773"/>
          </a:xfrm>
          <a:custGeom>
            <a:avLst/>
            <a:gdLst/>
            <a:ahLst/>
            <a:cxnLst/>
            <a:rect l="l" t="t" r="r" b="b"/>
            <a:pathLst>
              <a:path w="8307715" h="1235773">
                <a:moveTo>
                  <a:pt x="0" y="0"/>
                </a:moveTo>
                <a:lnTo>
                  <a:pt x="8307715" y="0"/>
                </a:lnTo>
                <a:lnTo>
                  <a:pt x="8307715" y="1235773"/>
                </a:lnTo>
                <a:lnTo>
                  <a:pt x="0" y="12357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ca-ES" noProof="0" dirty="0"/>
          </a:p>
        </p:txBody>
      </p:sp>
      <p:sp>
        <p:nvSpPr>
          <p:cNvPr id="7" name="TextBox 7"/>
          <p:cNvSpPr txBox="1"/>
          <p:nvPr/>
        </p:nvSpPr>
        <p:spPr>
          <a:xfrm>
            <a:off x="11616491" y="5721664"/>
            <a:ext cx="5285528" cy="4435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03"/>
              </a:lnSpc>
            </a:pPr>
            <a:r>
              <a:rPr lang="ca-ES" sz="3573" noProof="0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Carmen López-Quintana </a:t>
            </a:r>
          </a:p>
          <a:p>
            <a:pPr algn="l">
              <a:lnSpc>
                <a:spcPts val="5003"/>
              </a:lnSpc>
            </a:pPr>
            <a:endParaRPr lang="ca-ES" sz="3573" noProof="0" dirty="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algn="l">
              <a:lnSpc>
                <a:spcPts val="5003"/>
              </a:lnSpc>
            </a:pPr>
            <a:r>
              <a:rPr lang="ca-ES" sz="3573" u="sng" noProof="0" dirty="0">
                <a:solidFill>
                  <a:schemeClr val="bg1"/>
                </a:solidFill>
                <a:latin typeface="Oswald"/>
                <a:ea typeface="Oswald"/>
                <a:cs typeface="Oswald"/>
                <a:sym typeface="Oswald"/>
                <a:hlinkClick r:id="rId4" tooltip="mailto:clopez@clusterresidus.ca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clopez@crec.cat</a:t>
            </a:r>
          </a:p>
          <a:p>
            <a:pPr algn="l">
              <a:lnSpc>
                <a:spcPts val="5003"/>
              </a:lnSpc>
            </a:pPr>
            <a:endParaRPr lang="ca-ES" sz="3573" u="sng" noProof="0" dirty="0">
              <a:solidFill>
                <a:srgbClr val="0000FF"/>
              </a:solidFill>
              <a:latin typeface="Oswald"/>
              <a:ea typeface="Oswald"/>
              <a:cs typeface="Oswald"/>
              <a:sym typeface="Oswald"/>
              <a:hlinkClick r:id="rId4" tooltip="mailto:clopez@clusterresidus.cat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l">
              <a:lnSpc>
                <a:spcPts val="5003"/>
              </a:lnSpc>
            </a:pPr>
            <a:r>
              <a:rPr lang="ca-ES" sz="3573" noProof="0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WWW.CREC.CAT</a:t>
            </a:r>
          </a:p>
          <a:p>
            <a:pPr marL="0" lvl="0" indent="0" algn="l">
              <a:lnSpc>
                <a:spcPts val="5003"/>
              </a:lnSpc>
              <a:spcBef>
                <a:spcPct val="0"/>
              </a:spcBef>
            </a:pPr>
            <a:endParaRPr lang="ca-ES" sz="3573" noProof="0" dirty="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>
              <a:lnSpc>
                <a:spcPts val="5003"/>
              </a:lnSpc>
              <a:spcBef>
                <a:spcPct val="0"/>
              </a:spcBef>
            </a:pPr>
            <a:endParaRPr lang="ca-ES" sz="3573" noProof="0" dirty="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5610000" y="1470365"/>
            <a:ext cx="7068000" cy="2981780"/>
            <a:chOff x="0" y="0"/>
            <a:chExt cx="9424000" cy="3975706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559386"/>
              <a:ext cx="9424000" cy="3416320"/>
              <a:chOff x="0" y="0"/>
              <a:chExt cx="9424000" cy="341632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9423999" cy="3416320"/>
              </a:xfrm>
              <a:custGeom>
                <a:avLst/>
                <a:gdLst/>
                <a:ahLst/>
                <a:cxnLst/>
                <a:rect l="l" t="t" r="r" b="b"/>
                <a:pathLst>
                  <a:path w="9423999" h="3416320">
                    <a:moveTo>
                      <a:pt x="0" y="0"/>
                    </a:moveTo>
                    <a:lnTo>
                      <a:pt x="9423999" y="0"/>
                    </a:lnTo>
                    <a:lnTo>
                      <a:pt x="9423999" y="3416320"/>
                    </a:lnTo>
                    <a:lnTo>
                      <a:pt x="0" y="3416320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  <p:txBody>
              <a:bodyPr/>
              <a:lstStyle/>
              <a:p>
                <a:endParaRPr lang="ca-ES" noProof="0" dirty="0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0"/>
                <a:ext cx="9424000" cy="3416320"/>
              </a:xfrm>
              <a:prstGeom prst="rect">
                <a:avLst/>
              </a:prstGeom>
            </p:spPr>
            <p:txBody>
              <a:bodyPr lIns="0" tIns="0" rIns="0" bIns="0" rtlCol="0" anchor="t"/>
              <a:lstStyle/>
              <a:p>
                <a:pPr algn="l">
                  <a:lnSpc>
                    <a:spcPts val="11339"/>
                  </a:lnSpc>
                </a:pPr>
                <a:r>
                  <a:rPr lang="ca-ES" sz="9449" b="1" noProof="0" dirty="0">
                    <a:solidFill>
                      <a:srgbClr val="557269"/>
                    </a:solidFill>
                    <a:latin typeface="Garet Bold"/>
                    <a:ea typeface="Garet Bold"/>
                    <a:cs typeface="Garet Bold"/>
                    <a:sym typeface="Garet Bold"/>
                  </a:rPr>
                  <a:t>Gràcies</a:t>
                </a:r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6408544" y="0"/>
              <a:ext cx="1784876" cy="3560982"/>
              <a:chOff x="-184765" y="0"/>
              <a:chExt cx="1784876" cy="3560982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600111" cy="3416320"/>
              </a:xfrm>
              <a:custGeom>
                <a:avLst/>
                <a:gdLst/>
                <a:ahLst/>
                <a:cxnLst/>
                <a:rect l="l" t="t" r="r" b="b"/>
                <a:pathLst>
                  <a:path w="1600111" h="3416320">
                    <a:moveTo>
                      <a:pt x="0" y="0"/>
                    </a:moveTo>
                    <a:lnTo>
                      <a:pt x="1600111" y="0"/>
                    </a:lnTo>
                    <a:lnTo>
                      <a:pt x="1600111" y="3416320"/>
                    </a:lnTo>
                    <a:lnTo>
                      <a:pt x="0" y="3416320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  <p:txBody>
              <a:bodyPr/>
              <a:lstStyle/>
              <a:p>
                <a:endParaRPr lang="ca-ES" noProof="0" dirty="0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-184765" y="154187"/>
                <a:ext cx="1600111" cy="3406795"/>
              </a:xfrm>
              <a:prstGeom prst="rect">
                <a:avLst/>
              </a:prstGeom>
            </p:spPr>
            <p:txBody>
              <a:bodyPr lIns="0" tIns="0" rIns="0" bIns="0" rtlCol="0" anchor="t"/>
              <a:lstStyle/>
              <a:p>
                <a:pPr algn="l">
                  <a:lnSpc>
                    <a:spcPts val="14698"/>
                  </a:lnSpc>
                </a:pPr>
                <a:r>
                  <a:rPr lang="ca-ES" sz="12248" b="1" noProof="0" dirty="0">
                    <a:solidFill>
                      <a:srgbClr val="FFDE59"/>
                    </a:solidFill>
                    <a:latin typeface="Garet Bold"/>
                    <a:ea typeface="Garet Bold"/>
                    <a:cs typeface="Garet Bold"/>
                    <a:sym typeface="Garet Bold"/>
                  </a:rPr>
                  <a:t>.</a:t>
                </a:r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ECD3F0B9C293479754144EC8A8818F" ma:contentTypeVersion="16" ma:contentTypeDescription="Create a new document." ma:contentTypeScope="" ma:versionID="bc109bfc7e73788a607adc2890ee50d6">
  <xsd:schema xmlns:xsd="http://www.w3.org/2001/XMLSchema" xmlns:xs="http://www.w3.org/2001/XMLSchema" xmlns:p="http://schemas.microsoft.com/office/2006/metadata/properties" xmlns:ns2="1aff8f5a-aae2-41b0-b09d-4032cae30010" xmlns:ns3="4be4e0b1-be26-4f79-ac73-7d4b4a44f813" targetNamespace="http://schemas.microsoft.com/office/2006/metadata/properties" ma:root="true" ma:fieldsID="6f4307339cd381820d98ba4a62e7199c" ns2:_="" ns3:_="">
    <xsd:import namespace="1aff8f5a-aae2-41b0-b09d-4032cae30010"/>
    <xsd:import namespace="4be4e0b1-be26-4f79-ac73-7d4b4a44f81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ff8f5a-aae2-41b0-b09d-4032cae300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129775ba-9b2a-4f53-9b91-d1aa1132cec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e4e0b1-be26-4f79-ac73-7d4b4a44f81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4b1f8e9-3410-4385-b08a-75ea3db4302d}" ma:internalName="TaxCatchAll" ma:showField="CatchAllData" ma:web="4be4e0b1-be26-4f79-ac73-7d4b4a44f81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aff8f5a-aae2-41b0-b09d-4032cae30010">
      <Terms xmlns="http://schemas.microsoft.com/office/infopath/2007/PartnerControls"/>
    </lcf76f155ced4ddcb4097134ff3c332f>
    <TaxCatchAll xmlns="4be4e0b1-be26-4f79-ac73-7d4b4a44f813" xsi:nil="true"/>
  </documentManagement>
</p:properties>
</file>

<file path=customXml/itemProps1.xml><?xml version="1.0" encoding="utf-8"?>
<ds:datastoreItem xmlns:ds="http://schemas.openxmlformats.org/officeDocument/2006/customXml" ds:itemID="{BA877697-42C8-43F7-A347-876B6D66DBCE}"/>
</file>

<file path=customXml/itemProps2.xml><?xml version="1.0" encoding="utf-8"?>
<ds:datastoreItem xmlns:ds="http://schemas.openxmlformats.org/officeDocument/2006/customXml" ds:itemID="{B5F44429-EA69-4F45-AF73-D7ADDE9C7AB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6CD57CE-3B97-4F9C-A947-AA86DE134A45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d6d53866-fef5-4a1f-94f3-b25e45e417a7"/>
    <ds:schemaRef ds:uri="b724cb7e-a0d8-4593-8ca3-5173c05a0e5a"/>
    <ds:schemaRef ds:uri="http://www.w3.org/XML/1998/namespace"/>
    <ds:schemaRef ds:uri="http://purl.org/dc/dcmitype/"/>
    <ds:schemaRef ds:uri="3b201df7-10f4-48a1-8612-ef84c76a8848"/>
    <ds:schemaRef ds:uri="4f6a1974-9642-4a08-b911-65b3d7cd30e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483</Words>
  <Application>Microsoft Office PowerPoint</Application>
  <PresentationFormat>Personalizado</PresentationFormat>
  <Paragraphs>81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22" baseType="lpstr">
      <vt:lpstr>Open Sans Condensed</vt:lpstr>
      <vt:lpstr>Open Sans Condensed Bold</vt:lpstr>
      <vt:lpstr>Arial</vt:lpstr>
      <vt:lpstr>Arial Bold</vt:lpstr>
      <vt:lpstr>Garet</vt:lpstr>
      <vt:lpstr>Montserrat</vt:lpstr>
      <vt:lpstr>Montserrat Bold</vt:lpstr>
      <vt:lpstr>Garet Bold</vt:lpstr>
      <vt:lpstr>Oswald Bold</vt:lpstr>
      <vt:lpstr>Oswald</vt:lpstr>
      <vt:lpstr>Calibri</vt:lpstr>
      <vt:lpstr>Open Sans 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PPT_WIP25.pptx</dc:title>
  <dc:creator>Usuari</dc:creator>
  <cp:lastModifiedBy>Bañeres, Raquel</cp:lastModifiedBy>
  <cp:revision>8</cp:revision>
  <dcterms:created xsi:type="dcterms:W3CDTF">2006-08-16T00:00:00Z</dcterms:created>
  <dcterms:modified xsi:type="dcterms:W3CDTF">2025-09-12T10:34:30Z</dcterms:modified>
  <dc:identifier>DAGymIXv0nQ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0x0101000AECD3F0B9C293479754144EC8A8818F</vt:lpwstr>
  </property>
  <property fmtid="{D5CDD505-2E9C-101B-9397-08002B2CF9AE}" pid="3" name="MediaServiceImageTags">
    <vt:lpwstr/>
  </property>
</Properties>
</file>