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4997" r:id="rId3"/>
    <p:sldId id="5008" r:id="rId4"/>
    <p:sldId id="4998" r:id="rId5"/>
    <p:sldId id="4996" r:id="rId6"/>
    <p:sldId id="377" r:id="rId7"/>
    <p:sldId id="5004" r:id="rId8"/>
    <p:sldId id="318" r:id="rId9"/>
    <p:sldId id="324" r:id="rId10"/>
    <p:sldId id="5011" r:id="rId11"/>
    <p:sldId id="317" r:id="rId12"/>
    <p:sldId id="316" r:id="rId13"/>
    <p:sldId id="294" r:id="rId14"/>
    <p:sldId id="331" r:id="rId15"/>
    <p:sldId id="5012" r:id="rId16"/>
    <p:sldId id="5016" r:id="rId17"/>
    <p:sldId id="5013" r:id="rId18"/>
    <p:sldId id="5015" r:id="rId19"/>
    <p:sldId id="960" r:id="rId20"/>
    <p:sldId id="334" r:id="rId21"/>
    <p:sldId id="4999" r:id="rId22"/>
    <p:sldId id="5007" r:id="rId23"/>
    <p:sldId id="5006" r:id="rId24"/>
    <p:sldId id="5002" r:id="rId25"/>
    <p:sldId id="5001" r:id="rId26"/>
    <p:sldId id="5003" r:id="rId27"/>
    <p:sldId id="4993" r:id="rId28"/>
    <p:sldId id="4971" r:id="rId29"/>
    <p:sldId id="266" r:id="rId30"/>
    <p:sldId id="693" r:id="rId31"/>
    <p:sldId id="5005" r:id="rId32"/>
    <p:sldId id="4995" r:id="rId33"/>
    <p:sldId id="5010" r:id="rId34"/>
    <p:sldId id="5014" r:id="rId35"/>
    <p:sldId id="4994" r:id="rId36"/>
    <p:sldId id="5017" r:id="rId37"/>
    <p:sldId id="257" r:id="rId38"/>
  </p:sldIdLst>
  <p:sldSz cx="12192000" cy="6858000"/>
  <p:notesSz cx="7315200" cy="96012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32" autoAdjust="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lter Giacetti" userId="8b7074cc-0947-436d-a408-6fd6a4606876" providerId="ADAL" clId="{BEB7A2BC-7CE6-4838-9C06-F7A7CFED72B7}"/>
    <pc:docChg chg="custSel modSld">
      <pc:chgData name="Walter Giacetti" userId="8b7074cc-0947-436d-a408-6fd6a4606876" providerId="ADAL" clId="{BEB7A2BC-7CE6-4838-9C06-F7A7CFED72B7}" dt="2025-09-15T18:11:36.604" v="132" actId="1076"/>
      <pc:docMkLst>
        <pc:docMk/>
      </pc:docMkLst>
      <pc:sldChg chg="modSp mod">
        <pc:chgData name="Walter Giacetti" userId="8b7074cc-0947-436d-a408-6fd6a4606876" providerId="ADAL" clId="{BEB7A2BC-7CE6-4838-9C06-F7A7CFED72B7}" dt="2025-09-15T18:10:31.477" v="122" actId="1036"/>
        <pc:sldMkLst>
          <pc:docMk/>
          <pc:sldMk cId="1701040207" sldId="256"/>
        </pc:sldMkLst>
        <pc:spChg chg="mod">
          <ac:chgData name="Walter Giacetti" userId="8b7074cc-0947-436d-a408-6fd6a4606876" providerId="ADAL" clId="{BEB7A2BC-7CE6-4838-9C06-F7A7CFED72B7}" dt="2025-09-15T18:10:31.477" v="122" actId="1036"/>
          <ac:spMkLst>
            <pc:docMk/>
            <pc:sldMk cId="1701040207" sldId="256"/>
            <ac:spMk id="12" creationId="{C0003C63-95E4-6E45-996E-01248503D701}"/>
          </ac:spMkLst>
        </pc:spChg>
      </pc:sldChg>
      <pc:sldChg chg="delSp modSp mod">
        <pc:chgData name="Walter Giacetti" userId="8b7074cc-0947-436d-a408-6fd6a4606876" providerId="ADAL" clId="{BEB7A2BC-7CE6-4838-9C06-F7A7CFED72B7}" dt="2025-09-15T18:09:03.629" v="103" actId="478"/>
        <pc:sldMkLst>
          <pc:docMk/>
          <pc:sldMk cId="1257183955" sldId="257"/>
        </pc:sldMkLst>
        <pc:spChg chg="del">
          <ac:chgData name="Walter Giacetti" userId="8b7074cc-0947-436d-a408-6fd6a4606876" providerId="ADAL" clId="{BEB7A2BC-7CE6-4838-9C06-F7A7CFED72B7}" dt="2025-09-15T18:09:03.629" v="103" actId="478"/>
          <ac:spMkLst>
            <pc:docMk/>
            <pc:sldMk cId="1257183955" sldId="257"/>
            <ac:spMk id="2" creationId="{347BC384-349A-74D6-7F1D-CB0F4EF8A25B}"/>
          </ac:spMkLst>
        </pc:spChg>
        <pc:spChg chg="mod">
          <ac:chgData name="Walter Giacetti" userId="8b7074cc-0947-436d-a408-6fd6a4606876" providerId="ADAL" clId="{BEB7A2BC-7CE6-4838-9C06-F7A7CFED72B7}" dt="2025-09-15T18:09:01.253" v="102" actId="1076"/>
          <ac:spMkLst>
            <pc:docMk/>
            <pc:sldMk cId="1257183955" sldId="257"/>
            <ac:spMk id="5" creationId="{6CEF4DFD-D4FF-8203-4BB3-647F0C8D417D}"/>
          </ac:spMkLst>
        </pc:spChg>
      </pc:sldChg>
      <pc:sldChg chg="addSp delSp modSp mod">
        <pc:chgData name="Walter Giacetti" userId="8b7074cc-0947-436d-a408-6fd6a4606876" providerId="ADAL" clId="{BEB7A2BC-7CE6-4838-9C06-F7A7CFED72B7}" dt="2025-09-15T18:07:54.527" v="83" actId="1038"/>
        <pc:sldMkLst>
          <pc:docMk/>
          <pc:sldMk cId="2574384670" sldId="266"/>
        </pc:sldMkLst>
        <pc:spChg chg="add mod">
          <ac:chgData name="Walter Giacetti" userId="8b7074cc-0947-436d-a408-6fd6a4606876" providerId="ADAL" clId="{BEB7A2BC-7CE6-4838-9C06-F7A7CFED72B7}" dt="2025-09-15T18:07:54.527" v="83" actId="1038"/>
          <ac:spMkLst>
            <pc:docMk/>
            <pc:sldMk cId="2574384670" sldId="266"/>
            <ac:spMk id="2" creationId="{229C9639-E792-D286-6E93-E5C4FB400E28}"/>
          </ac:spMkLst>
        </pc:spChg>
        <pc:spChg chg="del">
          <ac:chgData name="Walter Giacetti" userId="8b7074cc-0947-436d-a408-6fd6a4606876" providerId="ADAL" clId="{BEB7A2BC-7CE6-4838-9C06-F7A7CFED72B7}" dt="2025-09-15T18:07:49.925" v="72" actId="478"/>
          <ac:spMkLst>
            <pc:docMk/>
            <pc:sldMk cId="2574384670" sldId="266"/>
            <ac:spMk id="3" creationId="{0D032FC5-88CB-818F-0381-912CB8AD1E5D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5:02.865" v="22" actId="1076"/>
        <pc:sldMkLst>
          <pc:docMk/>
          <pc:sldMk cId="1088509541" sldId="294"/>
        </pc:sldMkLst>
        <pc:spChg chg="add mod">
          <ac:chgData name="Walter Giacetti" userId="8b7074cc-0947-436d-a408-6fd6a4606876" providerId="ADAL" clId="{BEB7A2BC-7CE6-4838-9C06-F7A7CFED72B7}" dt="2025-09-15T18:05:02.865" v="22" actId="1076"/>
          <ac:spMkLst>
            <pc:docMk/>
            <pc:sldMk cId="1088509541" sldId="294"/>
            <ac:spMk id="3" creationId="{68C1D537-5518-4B53-1CAE-BE834172F2B6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4:40.329" v="15" actId="1076"/>
        <pc:sldMkLst>
          <pc:docMk/>
          <pc:sldMk cId="3579839088" sldId="316"/>
        </pc:sldMkLst>
        <pc:spChg chg="mod">
          <ac:chgData name="Walter Giacetti" userId="8b7074cc-0947-436d-a408-6fd6a4606876" providerId="ADAL" clId="{BEB7A2BC-7CE6-4838-9C06-F7A7CFED72B7}" dt="2025-09-15T18:04:30.992" v="10" actId="1076"/>
          <ac:spMkLst>
            <pc:docMk/>
            <pc:sldMk cId="3579839088" sldId="316"/>
            <ac:spMk id="3" creationId="{4712ED75-2A84-96E2-7562-D375D916F141}"/>
          </ac:spMkLst>
        </pc:spChg>
        <pc:spChg chg="add mod">
          <ac:chgData name="Walter Giacetti" userId="8b7074cc-0947-436d-a408-6fd6a4606876" providerId="ADAL" clId="{BEB7A2BC-7CE6-4838-9C06-F7A7CFED72B7}" dt="2025-09-15T18:04:40.329" v="15" actId="1076"/>
          <ac:spMkLst>
            <pc:docMk/>
            <pc:sldMk cId="3579839088" sldId="316"/>
            <ac:spMk id="8" creationId="{74C96310-3B18-260A-D560-36CE1E63876D}"/>
          </ac:spMkLst>
        </pc:spChg>
      </pc:sldChg>
      <pc:sldChg chg="modSp mod">
        <pc:chgData name="Walter Giacetti" userId="8b7074cc-0947-436d-a408-6fd6a4606876" providerId="ADAL" clId="{BEB7A2BC-7CE6-4838-9C06-F7A7CFED72B7}" dt="2025-09-15T18:09:35.965" v="107" actId="403"/>
        <pc:sldMkLst>
          <pc:docMk/>
          <pc:sldMk cId="2496041827" sldId="318"/>
        </pc:sldMkLst>
        <pc:spChg chg="mod">
          <ac:chgData name="Walter Giacetti" userId="8b7074cc-0947-436d-a408-6fd6a4606876" providerId="ADAL" clId="{BEB7A2BC-7CE6-4838-9C06-F7A7CFED72B7}" dt="2025-09-15T18:09:35.965" v="107" actId="403"/>
          <ac:spMkLst>
            <pc:docMk/>
            <pc:sldMk cId="2496041827" sldId="318"/>
            <ac:spMk id="33" creationId="{DAA127B9-0113-4823-BA3E-D8B39BB8597D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3:55.227" v="2" actId="1076"/>
        <pc:sldMkLst>
          <pc:docMk/>
          <pc:sldMk cId="615980557" sldId="324"/>
        </pc:sldMkLst>
        <pc:spChg chg="add mod">
          <ac:chgData name="Walter Giacetti" userId="8b7074cc-0947-436d-a408-6fd6a4606876" providerId="ADAL" clId="{BEB7A2BC-7CE6-4838-9C06-F7A7CFED72B7}" dt="2025-09-15T18:03:55.227" v="2" actId="1076"/>
          <ac:spMkLst>
            <pc:docMk/>
            <pc:sldMk cId="615980557" sldId="324"/>
            <ac:spMk id="7" creationId="{740C8B62-ACFA-1ED4-94A6-FF6C9D11FEED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5:15.861" v="28" actId="1076"/>
        <pc:sldMkLst>
          <pc:docMk/>
          <pc:sldMk cId="345382893" sldId="331"/>
        </pc:sldMkLst>
        <pc:spChg chg="add mod">
          <ac:chgData name="Walter Giacetti" userId="8b7074cc-0947-436d-a408-6fd6a4606876" providerId="ADAL" clId="{BEB7A2BC-7CE6-4838-9C06-F7A7CFED72B7}" dt="2025-09-15T18:05:15.861" v="28" actId="1076"/>
          <ac:spMkLst>
            <pc:docMk/>
            <pc:sldMk cId="345382893" sldId="331"/>
            <ac:spMk id="11" creationId="{57F0CB89-A666-D373-232F-68D578638955}"/>
          </ac:spMkLst>
        </pc:spChg>
      </pc:sldChg>
      <pc:sldChg chg="modSp mod">
        <pc:chgData name="Walter Giacetti" userId="8b7074cc-0947-436d-a408-6fd6a4606876" providerId="ADAL" clId="{BEB7A2BC-7CE6-4838-9C06-F7A7CFED72B7}" dt="2025-09-15T18:06:17.922" v="50" actId="1076"/>
        <pc:sldMkLst>
          <pc:docMk/>
          <pc:sldMk cId="1120852743" sldId="334"/>
        </pc:sldMkLst>
        <pc:spChg chg="mod">
          <ac:chgData name="Walter Giacetti" userId="8b7074cc-0947-436d-a408-6fd6a4606876" providerId="ADAL" clId="{BEB7A2BC-7CE6-4838-9C06-F7A7CFED72B7}" dt="2025-09-15T18:06:17.922" v="50" actId="1076"/>
          <ac:spMkLst>
            <pc:docMk/>
            <pc:sldMk cId="1120852743" sldId="334"/>
            <ac:spMk id="5" creationId="{00000000-0000-0000-0000-000000000000}"/>
          </ac:spMkLst>
        </pc:spChg>
      </pc:sldChg>
      <pc:sldChg chg="modSp mod">
        <pc:chgData name="Walter Giacetti" userId="8b7074cc-0947-436d-a408-6fd6a4606876" providerId="ADAL" clId="{BEB7A2BC-7CE6-4838-9C06-F7A7CFED72B7}" dt="2025-09-15T18:09:44.282" v="112" actId="404"/>
        <pc:sldMkLst>
          <pc:docMk/>
          <pc:sldMk cId="2905048689" sldId="377"/>
        </pc:sldMkLst>
        <pc:spChg chg="mod">
          <ac:chgData name="Walter Giacetti" userId="8b7074cc-0947-436d-a408-6fd6a4606876" providerId="ADAL" clId="{BEB7A2BC-7CE6-4838-9C06-F7A7CFED72B7}" dt="2025-09-15T18:09:44.282" v="112" actId="404"/>
          <ac:spMkLst>
            <pc:docMk/>
            <pc:sldMk cId="2905048689" sldId="377"/>
            <ac:spMk id="53" creationId="{6E82B534-3913-4D55-AFBF-DED421DD03E7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8:01.882" v="86" actId="404"/>
        <pc:sldMkLst>
          <pc:docMk/>
          <pc:sldMk cId="453658464" sldId="693"/>
        </pc:sldMkLst>
        <pc:spChg chg="add mod">
          <ac:chgData name="Walter Giacetti" userId="8b7074cc-0947-436d-a408-6fd6a4606876" providerId="ADAL" clId="{BEB7A2BC-7CE6-4838-9C06-F7A7CFED72B7}" dt="2025-09-15T18:08:01.882" v="86" actId="404"/>
          <ac:spMkLst>
            <pc:docMk/>
            <pc:sldMk cId="453658464" sldId="693"/>
            <ac:spMk id="3" creationId="{E49EEFF5-F8D4-0960-16A8-41F74DE47CB2}"/>
          </ac:spMkLst>
        </pc:spChg>
      </pc:sldChg>
      <pc:sldChg chg="addSp modSp mod">
        <pc:chgData name="Walter Giacetti" userId="8b7074cc-0947-436d-a408-6fd6a4606876" providerId="ADAL" clId="{BEB7A2BC-7CE6-4838-9C06-F7A7CFED72B7}" dt="2025-09-15T18:11:19.182" v="128" actId="27636"/>
        <pc:sldMkLst>
          <pc:docMk/>
          <pc:sldMk cId="3898921787" sldId="4971"/>
        </pc:sldMkLst>
        <pc:spChg chg="add mod ord">
          <ac:chgData name="Walter Giacetti" userId="8b7074cc-0947-436d-a408-6fd6a4606876" providerId="ADAL" clId="{BEB7A2BC-7CE6-4838-9C06-F7A7CFED72B7}" dt="2025-09-15T18:11:19.182" v="128" actId="27636"/>
          <ac:spMkLst>
            <pc:docMk/>
            <pc:sldMk cId="3898921787" sldId="4971"/>
            <ac:spMk id="2" creationId="{99D166EB-3206-3DA9-CF9D-A085594D2D5E}"/>
          </ac:spMkLst>
        </pc:spChg>
      </pc:sldChg>
      <pc:sldChg chg="delSp modSp mod">
        <pc:chgData name="Walter Giacetti" userId="8b7074cc-0947-436d-a408-6fd6a4606876" providerId="ADAL" clId="{BEB7A2BC-7CE6-4838-9C06-F7A7CFED72B7}" dt="2025-09-15T18:11:26.448" v="129" actId="403"/>
        <pc:sldMkLst>
          <pc:docMk/>
          <pc:sldMk cId="197738907" sldId="4993"/>
        </pc:sldMkLst>
        <pc:spChg chg="del">
          <ac:chgData name="Walter Giacetti" userId="8b7074cc-0947-436d-a408-6fd6a4606876" providerId="ADAL" clId="{BEB7A2BC-7CE6-4838-9C06-F7A7CFED72B7}" dt="2025-09-15T18:07:20.120" v="65" actId="478"/>
          <ac:spMkLst>
            <pc:docMk/>
            <pc:sldMk cId="197738907" sldId="4993"/>
            <ac:spMk id="3" creationId="{CCF42D4A-4D53-1723-B4F3-AC6887D226BA}"/>
          </ac:spMkLst>
        </pc:spChg>
        <pc:spChg chg="mod">
          <ac:chgData name="Walter Giacetti" userId="8b7074cc-0947-436d-a408-6fd6a4606876" providerId="ADAL" clId="{BEB7A2BC-7CE6-4838-9C06-F7A7CFED72B7}" dt="2025-09-15T18:11:26.448" v="129" actId="403"/>
          <ac:spMkLst>
            <pc:docMk/>
            <pc:sldMk cId="197738907" sldId="4993"/>
            <ac:spMk id="6" creationId="{71B59739-6366-67EF-4270-5EB153835FF2}"/>
          </ac:spMkLst>
        </pc:spChg>
      </pc:sldChg>
      <pc:sldChg chg="addSp modSp">
        <pc:chgData name="Walter Giacetti" userId="8b7074cc-0947-436d-a408-6fd6a4606876" providerId="ADAL" clId="{BEB7A2BC-7CE6-4838-9C06-F7A7CFED72B7}" dt="2025-09-15T18:08:42.792" v="97"/>
        <pc:sldMkLst>
          <pc:docMk/>
          <pc:sldMk cId="4163351792" sldId="4994"/>
        </pc:sldMkLst>
        <pc:spChg chg="add mod">
          <ac:chgData name="Walter Giacetti" userId="8b7074cc-0947-436d-a408-6fd6a4606876" providerId="ADAL" clId="{BEB7A2BC-7CE6-4838-9C06-F7A7CFED72B7}" dt="2025-09-15T18:08:42.792" v="97"/>
          <ac:spMkLst>
            <pc:docMk/>
            <pc:sldMk cId="4163351792" sldId="4994"/>
            <ac:spMk id="2" creationId="{2BF08AFD-691E-9016-7B16-39276008A689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8:27.313" v="92" actId="1076"/>
        <pc:sldMkLst>
          <pc:docMk/>
          <pc:sldMk cId="2077343571" sldId="4995"/>
        </pc:sldMkLst>
        <pc:spChg chg="add mod">
          <ac:chgData name="Walter Giacetti" userId="8b7074cc-0947-436d-a408-6fd6a4606876" providerId="ADAL" clId="{BEB7A2BC-7CE6-4838-9C06-F7A7CFED72B7}" dt="2025-09-15T18:08:27.313" v="92" actId="1076"/>
          <ac:spMkLst>
            <pc:docMk/>
            <pc:sldMk cId="2077343571" sldId="4995"/>
            <ac:spMk id="4" creationId="{00C0D25E-3264-F25B-5DDA-3F3910512AF8}"/>
          </ac:spMkLst>
        </pc:spChg>
      </pc:sldChg>
      <pc:sldChg chg="modSp mod">
        <pc:chgData name="Walter Giacetti" userId="8b7074cc-0947-436d-a408-6fd6a4606876" providerId="ADAL" clId="{BEB7A2BC-7CE6-4838-9C06-F7A7CFED72B7}" dt="2025-09-15T18:10:44.827" v="125" actId="1036"/>
        <pc:sldMkLst>
          <pc:docMk/>
          <pc:sldMk cId="146592148" sldId="4996"/>
        </pc:sldMkLst>
        <pc:spChg chg="mod">
          <ac:chgData name="Walter Giacetti" userId="8b7074cc-0947-436d-a408-6fd6a4606876" providerId="ADAL" clId="{BEB7A2BC-7CE6-4838-9C06-F7A7CFED72B7}" dt="2025-09-15T18:10:44.827" v="125" actId="1036"/>
          <ac:spMkLst>
            <pc:docMk/>
            <pc:sldMk cId="146592148" sldId="4996"/>
            <ac:spMk id="6" creationId="{E7F5A3DA-412C-DD1C-57DA-D11CA916AB4B}"/>
          </ac:spMkLst>
        </pc:spChg>
      </pc:sldChg>
      <pc:sldChg chg="modSp mod">
        <pc:chgData name="Walter Giacetti" userId="8b7074cc-0947-436d-a408-6fd6a4606876" providerId="ADAL" clId="{BEB7A2BC-7CE6-4838-9C06-F7A7CFED72B7}" dt="2025-09-15T18:10:14.792" v="117" actId="403"/>
        <pc:sldMkLst>
          <pc:docMk/>
          <pc:sldMk cId="1085048446" sldId="4997"/>
        </pc:sldMkLst>
        <pc:spChg chg="mod">
          <ac:chgData name="Walter Giacetti" userId="8b7074cc-0947-436d-a408-6fd6a4606876" providerId="ADAL" clId="{BEB7A2BC-7CE6-4838-9C06-F7A7CFED72B7}" dt="2025-09-15T18:10:14.792" v="117" actId="403"/>
          <ac:spMkLst>
            <pc:docMk/>
            <pc:sldMk cId="1085048446" sldId="4997"/>
            <ac:spMk id="3" creationId="{F45425F9-F44C-5A13-3080-1D6813654441}"/>
          </ac:spMkLst>
        </pc:spChg>
      </pc:sldChg>
      <pc:sldChg chg="modSp mod">
        <pc:chgData name="Walter Giacetti" userId="8b7074cc-0947-436d-a408-6fd6a4606876" providerId="ADAL" clId="{BEB7A2BC-7CE6-4838-9C06-F7A7CFED72B7}" dt="2025-09-15T18:06:33.803" v="53" actId="1076"/>
        <pc:sldMkLst>
          <pc:docMk/>
          <pc:sldMk cId="1848095124" sldId="4999"/>
        </pc:sldMkLst>
        <pc:spChg chg="mod">
          <ac:chgData name="Walter Giacetti" userId="8b7074cc-0947-436d-a408-6fd6a4606876" providerId="ADAL" clId="{BEB7A2BC-7CE6-4838-9C06-F7A7CFED72B7}" dt="2025-09-15T18:06:33.803" v="53" actId="1076"/>
          <ac:spMkLst>
            <pc:docMk/>
            <pc:sldMk cId="1848095124" sldId="4999"/>
            <ac:spMk id="5" creationId="{616E504C-C753-6683-B5B0-3E207F7FB851}"/>
          </ac:spMkLst>
        </pc:spChg>
        <pc:picChg chg="mod">
          <ac:chgData name="Walter Giacetti" userId="8b7074cc-0947-436d-a408-6fd6a4606876" providerId="ADAL" clId="{BEB7A2BC-7CE6-4838-9C06-F7A7CFED72B7}" dt="2025-09-15T18:06:30.423" v="52" actId="1076"/>
          <ac:picMkLst>
            <pc:docMk/>
            <pc:sldMk cId="1848095124" sldId="4999"/>
            <ac:picMk id="9" creationId="{D48C20A4-D04C-A36D-644D-7E0838E66DC3}"/>
          </ac:picMkLst>
        </pc:picChg>
      </pc:sldChg>
      <pc:sldChg chg="modSp mod">
        <pc:chgData name="Walter Giacetti" userId="8b7074cc-0947-436d-a408-6fd6a4606876" providerId="ADAL" clId="{BEB7A2BC-7CE6-4838-9C06-F7A7CFED72B7}" dt="2025-09-15T18:07:13.120" v="64" actId="1076"/>
        <pc:sldMkLst>
          <pc:docMk/>
          <pc:sldMk cId="2869510167" sldId="5001"/>
        </pc:sldMkLst>
        <pc:spChg chg="mod">
          <ac:chgData name="Walter Giacetti" userId="8b7074cc-0947-436d-a408-6fd6a4606876" providerId="ADAL" clId="{BEB7A2BC-7CE6-4838-9C06-F7A7CFED72B7}" dt="2025-09-15T18:07:13.120" v="64" actId="1076"/>
          <ac:spMkLst>
            <pc:docMk/>
            <pc:sldMk cId="2869510167" sldId="5001"/>
            <ac:spMk id="14" creationId="{CA9D336A-B989-75C0-6C9B-5B7328D3E100}"/>
          </ac:spMkLst>
        </pc:spChg>
      </pc:sldChg>
      <pc:sldChg chg="modSp mod">
        <pc:chgData name="Walter Giacetti" userId="8b7074cc-0947-436d-a408-6fd6a4606876" providerId="ADAL" clId="{BEB7A2BC-7CE6-4838-9C06-F7A7CFED72B7}" dt="2025-09-15T18:07:02.744" v="61" actId="1076"/>
        <pc:sldMkLst>
          <pc:docMk/>
          <pc:sldMk cId="1558665752" sldId="5002"/>
        </pc:sldMkLst>
        <pc:spChg chg="mod">
          <ac:chgData name="Walter Giacetti" userId="8b7074cc-0947-436d-a408-6fd6a4606876" providerId="ADAL" clId="{BEB7A2BC-7CE6-4838-9C06-F7A7CFED72B7}" dt="2025-09-15T18:07:02.744" v="61" actId="1076"/>
          <ac:spMkLst>
            <pc:docMk/>
            <pc:sldMk cId="1558665752" sldId="5002"/>
            <ac:spMk id="9" creationId="{F423CE98-4919-A0FF-6449-78FF22E3F37E}"/>
          </ac:spMkLst>
        </pc:spChg>
      </pc:sldChg>
      <pc:sldChg chg="modSp mod">
        <pc:chgData name="Walter Giacetti" userId="8b7074cc-0947-436d-a408-6fd6a4606876" providerId="ADAL" clId="{BEB7A2BC-7CE6-4838-9C06-F7A7CFED72B7}" dt="2025-09-15T18:11:36.604" v="132" actId="1076"/>
        <pc:sldMkLst>
          <pc:docMk/>
          <pc:sldMk cId="1760482108" sldId="5003"/>
        </pc:sldMkLst>
        <pc:spChg chg="mod">
          <ac:chgData name="Walter Giacetti" userId="8b7074cc-0947-436d-a408-6fd6a4606876" providerId="ADAL" clId="{BEB7A2BC-7CE6-4838-9C06-F7A7CFED72B7}" dt="2025-09-15T18:11:36.604" v="132" actId="1076"/>
          <ac:spMkLst>
            <pc:docMk/>
            <pc:sldMk cId="1760482108" sldId="5003"/>
            <ac:spMk id="7" creationId="{99156A97-10D9-1DDA-75BC-31ADBEA88BF3}"/>
          </ac:spMkLst>
        </pc:spChg>
      </pc:sldChg>
      <pc:sldChg chg="modSp mod">
        <pc:chgData name="Walter Giacetti" userId="8b7074cc-0947-436d-a408-6fd6a4606876" providerId="ADAL" clId="{BEB7A2BC-7CE6-4838-9C06-F7A7CFED72B7}" dt="2025-09-15T18:09:27.326" v="106" actId="403"/>
        <pc:sldMkLst>
          <pc:docMk/>
          <pc:sldMk cId="2446155231" sldId="5004"/>
        </pc:sldMkLst>
        <pc:spChg chg="mod">
          <ac:chgData name="Walter Giacetti" userId="8b7074cc-0947-436d-a408-6fd6a4606876" providerId="ADAL" clId="{BEB7A2BC-7CE6-4838-9C06-F7A7CFED72B7}" dt="2025-09-15T18:09:27.326" v="106" actId="403"/>
          <ac:spMkLst>
            <pc:docMk/>
            <pc:sldMk cId="2446155231" sldId="5004"/>
            <ac:spMk id="6" creationId="{A6510AC1-A841-0C11-8088-83D318904F2B}"/>
          </ac:spMkLst>
        </pc:spChg>
      </pc:sldChg>
      <pc:sldChg chg="modSp mod">
        <pc:chgData name="Walter Giacetti" userId="8b7074cc-0947-436d-a408-6fd6a4606876" providerId="ADAL" clId="{BEB7A2BC-7CE6-4838-9C06-F7A7CFED72B7}" dt="2025-09-15T18:11:11.124" v="126" actId="403"/>
        <pc:sldMkLst>
          <pc:docMk/>
          <pc:sldMk cId="3968435606" sldId="5005"/>
        </pc:sldMkLst>
        <pc:spChg chg="mod">
          <ac:chgData name="Walter Giacetti" userId="8b7074cc-0947-436d-a408-6fd6a4606876" providerId="ADAL" clId="{BEB7A2BC-7CE6-4838-9C06-F7A7CFED72B7}" dt="2025-09-15T18:11:11.124" v="126" actId="403"/>
          <ac:spMkLst>
            <pc:docMk/>
            <pc:sldMk cId="3968435606" sldId="5005"/>
            <ac:spMk id="19" creationId="{A382C742-D501-E875-3119-247599FD9392}"/>
          </ac:spMkLst>
        </pc:spChg>
      </pc:sldChg>
      <pc:sldChg chg="modSp mod">
        <pc:chgData name="Walter Giacetti" userId="8b7074cc-0947-436d-a408-6fd6a4606876" providerId="ADAL" clId="{BEB7A2BC-7CE6-4838-9C06-F7A7CFED72B7}" dt="2025-09-15T18:06:52.330" v="57" actId="1076"/>
        <pc:sldMkLst>
          <pc:docMk/>
          <pc:sldMk cId="1787129757" sldId="5006"/>
        </pc:sldMkLst>
        <pc:spChg chg="mod">
          <ac:chgData name="Walter Giacetti" userId="8b7074cc-0947-436d-a408-6fd6a4606876" providerId="ADAL" clId="{BEB7A2BC-7CE6-4838-9C06-F7A7CFED72B7}" dt="2025-09-15T18:06:52.330" v="57" actId="1076"/>
          <ac:spMkLst>
            <pc:docMk/>
            <pc:sldMk cId="1787129757" sldId="5006"/>
            <ac:spMk id="8" creationId="{B35F4431-B496-2B5E-8C47-AD9D1954AF79}"/>
          </ac:spMkLst>
        </pc:spChg>
      </pc:sldChg>
      <pc:sldChg chg="modSp mod">
        <pc:chgData name="Walter Giacetti" userId="8b7074cc-0947-436d-a408-6fd6a4606876" providerId="ADAL" clId="{BEB7A2BC-7CE6-4838-9C06-F7A7CFED72B7}" dt="2025-09-15T18:06:42.817" v="55" actId="1076"/>
        <pc:sldMkLst>
          <pc:docMk/>
          <pc:sldMk cId="574941414" sldId="5007"/>
        </pc:sldMkLst>
        <pc:spChg chg="mod">
          <ac:chgData name="Walter Giacetti" userId="8b7074cc-0947-436d-a408-6fd6a4606876" providerId="ADAL" clId="{BEB7A2BC-7CE6-4838-9C06-F7A7CFED72B7}" dt="2025-09-15T18:06:42.817" v="55" actId="1076"/>
          <ac:spMkLst>
            <pc:docMk/>
            <pc:sldMk cId="574941414" sldId="5007"/>
            <ac:spMk id="8" creationId="{7CCE3F4E-4B60-984C-2DB9-52760BFE1930}"/>
          </ac:spMkLst>
        </pc:spChg>
      </pc:sldChg>
      <pc:sldChg chg="modSp mod">
        <pc:chgData name="Walter Giacetti" userId="8b7074cc-0947-436d-a408-6fd6a4606876" providerId="ADAL" clId="{BEB7A2BC-7CE6-4838-9C06-F7A7CFED72B7}" dt="2025-09-15T18:10:07.587" v="115" actId="403"/>
        <pc:sldMkLst>
          <pc:docMk/>
          <pc:sldMk cId="3526504100" sldId="5008"/>
        </pc:sldMkLst>
        <pc:spChg chg="mod">
          <ac:chgData name="Walter Giacetti" userId="8b7074cc-0947-436d-a408-6fd6a4606876" providerId="ADAL" clId="{BEB7A2BC-7CE6-4838-9C06-F7A7CFED72B7}" dt="2025-09-15T18:10:07.587" v="115" actId="403"/>
          <ac:spMkLst>
            <pc:docMk/>
            <pc:sldMk cId="3526504100" sldId="5008"/>
            <ac:spMk id="3" creationId="{505845FA-E791-A639-F4A3-2909EBE0CF22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8:32.298" v="95" actId="404"/>
        <pc:sldMkLst>
          <pc:docMk/>
          <pc:sldMk cId="4011394578" sldId="5010"/>
        </pc:sldMkLst>
        <pc:spChg chg="add mod">
          <ac:chgData name="Walter Giacetti" userId="8b7074cc-0947-436d-a408-6fd6a4606876" providerId="ADAL" clId="{BEB7A2BC-7CE6-4838-9C06-F7A7CFED72B7}" dt="2025-09-15T18:08:32.298" v="95" actId="404"/>
          <ac:spMkLst>
            <pc:docMk/>
            <pc:sldMk cId="4011394578" sldId="5010"/>
            <ac:spMk id="4" creationId="{BA304E7F-5D95-A460-1DB5-C307C37BD4B1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4:15.175" v="8" actId="1076"/>
        <pc:sldMkLst>
          <pc:docMk/>
          <pc:sldMk cId="1220095826" sldId="5011"/>
        </pc:sldMkLst>
        <pc:spChg chg="add mod">
          <ac:chgData name="Walter Giacetti" userId="8b7074cc-0947-436d-a408-6fd6a4606876" providerId="ADAL" clId="{BEB7A2BC-7CE6-4838-9C06-F7A7CFED72B7}" dt="2025-09-15T18:04:15.175" v="8" actId="1076"/>
          <ac:spMkLst>
            <pc:docMk/>
            <pc:sldMk cId="1220095826" sldId="5011"/>
            <ac:spMk id="3" creationId="{28535542-15C9-144C-4E6C-52413595360C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5:32.759" v="32" actId="1076"/>
        <pc:sldMkLst>
          <pc:docMk/>
          <pc:sldMk cId="2689702221" sldId="5012"/>
        </pc:sldMkLst>
        <pc:spChg chg="add mod">
          <ac:chgData name="Walter Giacetti" userId="8b7074cc-0947-436d-a408-6fd6a4606876" providerId="ADAL" clId="{BEB7A2BC-7CE6-4838-9C06-F7A7CFED72B7}" dt="2025-09-15T18:05:32.759" v="32" actId="1076"/>
          <ac:spMkLst>
            <pc:docMk/>
            <pc:sldMk cId="2689702221" sldId="5012"/>
            <ac:spMk id="3" creationId="{F9BC5D98-E6BD-985B-D986-E79FCFE771E7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5:53.672" v="46" actId="1036"/>
        <pc:sldMkLst>
          <pc:docMk/>
          <pc:sldMk cId="2462367940" sldId="5013"/>
        </pc:sldMkLst>
        <pc:spChg chg="add mod">
          <ac:chgData name="Walter Giacetti" userId="8b7074cc-0947-436d-a408-6fd6a4606876" providerId="ADAL" clId="{BEB7A2BC-7CE6-4838-9C06-F7A7CFED72B7}" dt="2025-09-15T18:05:53.672" v="46" actId="1036"/>
          <ac:spMkLst>
            <pc:docMk/>
            <pc:sldMk cId="2462367940" sldId="5013"/>
            <ac:spMk id="3" creationId="{B881D44F-1E6C-577D-96FE-C5ACCFD3687C}"/>
          </ac:spMkLst>
        </pc:spChg>
      </pc:sldChg>
      <pc:sldChg chg="addSp modSp">
        <pc:chgData name="Walter Giacetti" userId="8b7074cc-0947-436d-a408-6fd6a4606876" providerId="ADAL" clId="{BEB7A2BC-7CE6-4838-9C06-F7A7CFED72B7}" dt="2025-09-15T18:08:39.638" v="96"/>
        <pc:sldMkLst>
          <pc:docMk/>
          <pc:sldMk cId="2020467979" sldId="5014"/>
        </pc:sldMkLst>
        <pc:spChg chg="add mod">
          <ac:chgData name="Walter Giacetti" userId="8b7074cc-0947-436d-a408-6fd6a4606876" providerId="ADAL" clId="{BEB7A2BC-7CE6-4838-9C06-F7A7CFED72B7}" dt="2025-09-15T18:08:39.638" v="96"/>
          <ac:spMkLst>
            <pc:docMk/>
            <pc:sldMk cId="2020467979" sldId="5014"/>
            <ac:spMk id="4" creationId="{EDAEDE44-0969-FEB0-86A3-DD8A9DF23913}"/>
          </ac:spMkLst>
        </pc:spChg>
      </pc:sldChg>
      <pc:sldChg chg="modSp mod">
        <pc:chgData name="Walter Giacetti" userId="8b7074cc-0947-436d-a408-6fd6a4606876" providerId="ADAL" clId="{BEB7A2BC-7CE6-4838-9C06-F7A7CFED72B7}" dt="2025-09-15T18:06:07.947" v="48" actId="1076"/>
        <pc:sldMkLst>
          <pc:docMk/>
          <pc:sldMk cId="1476468609" sldId="5015"/>
        </pc:sldMkLst>
        <pc:spChg chg="mod">
          <ac:chgData name="Walter Giacetti" userId="8b7074cc-0947-436d-a408-6fd6a4606876" providerId="ADAL" clId="{BEB7A2BC-7CE6-4838-9C06-F7A7CFED72B7}" dt="2025-09-15T18:06:07.947" v="48" actId="1076"/>
          <ac:spMkLst>
            <pc:docMk/>
            <pc:sldMk cId="1476468609" sldId="5015"/>
            <ac:spMk id="3" creationId="{6C3D8D86-4064-6264-EFFA-E0D1A9C81DB1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5:44.283" v="34" actId="1076"/>
        <pc:sldMkLst>
          <pc:docMk/>
          <pc:sldMk cId="455240460" sldId="5016"/>
        </pc:sldMkLst>
        <pc:spChg chg="add mod">
          <ac:chgData name="Walter Giacetti" userId="8b7074cc-0947-436d-a408-6fd6a4606876" providerId="ADAL" clId="{BEB7A2BC-7CE6-4838-9C06-F7A7CFED72B7}" dt="2025-09-15T18:05:44.283" v="34" actId="1076"/>
          <ac:spMkLst>
            <pc:docMk/>
            <pc:sldMk cId="455240460" sldId="5016"/>
            <ac:spMk id="3" creationId="{DE9F61D6-C94A-1003-2CEE-BD88B6F92F5D}"/>
          </ac:spMkLst>
        </pc:spChg>
      </pc:sldChg>
      <pc:sldChg chg="addSp modSp mod">
        <pc:chgData name="Walter Giacetti" userId="8b7074cc-0947-436d-a408-6fd6a4606876" providerId="ADAL" clId="{BEB7A2BC-7CE6-4838-9C06-F7A7CFED72B7}" dt="2025-09-15T18:08:53.661" v="100" actId="1076"/>
        <pc:sldMkLst>
          <pc:docMk/>
          <pc:sldMk cId="1173326150" sldId="5017"/>
        </pc:sldMkLst>
        <pc:spChg chg="add mod">
          <ac:chgData name="Walter Giacetti" userId="8b7074cc-0947-436d-a408-6fd6a4606876" providerId="ADAL" clId="{BEB7A2BC-7CE6-4838-9C06-F7A7CFED72B7}" dt="2025-09-15T18:08:53.661" v="100" actId="1076"/>
          <ac:spMkLst>
            <pc:docMk/>
            <pc:sldMk cId="1173326150" sldId="5017"/>
            <ac:spMk id="2" creationId="{BCC0955F-EFAA-FCAE-E0C1-E51053C7DA9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3BD211-9E65-4A46-BB44-AD656B1FC425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C59186EA-7090-4DE5-9BE4-5B4BB163589E}">
      <dgm:prSet phldrT="[Testo]"/>
      <dgm:spPr/>
      <dgm:t>
        <a:bodyPr/>
        <a:lstStyle/>
        <a:p>
          <a:r>
            <a:rPr lang="it-IT" b="1" dirty="0"/>
            <a:t>Gestori</a:t>
          </a:r>
        </a:p>
      </dgm:t>
    </dgm:pt>
    <dgm:pt modelId="{E9CBE58B-6872-46BE-947E-3593CBE6B626}" type="parTrans" cxnId="{2299280B-BC4A-4429-B552-D4B6BC481E5F}">
      <dgm:prSet/>
      <dgm:spPr/>
      <dgm:t>
        <a:bodyPr/>
        <a:lstStyle/>
        <a:p>
          <a:endParaRPr lang="it-IT"/>
        </a:p>
      </dgm:t>
    </dgm:pt>
    <dgm:pt modelId="{031F3C1F-6C36-4884-BA84-D8A34BDB4EE1}" type="sibTrans" cxnId="{2299280B-BC4A-4429-B552-D4B6BC481E5F}">
      <dgm:prSet/>
      <dgm:spPr/>
      <dgm:t>
        <a:bodyPr/>
        <a:lstStyle/>
        <a:p>
          <a:endParaRPr lang="it-IT"/>
        </a:p>
      </dgm:t>
    </dgm:pt>
    <dgm:pt modelId="{60097F09-BB41-494A-8284-BE813ECF19AC}">
      <dgm:prSet phldrT="[Testo]"/>
      <dgm:spPr/>
      <dgm:t>
        <a:bodyPr/>
        <a:lstStyle/>
        <a:p>
          <a:r>
            <a:rPr lang="it-IT" b="1" dirty="0"/>
            <a:t>ETC</a:t>
          </a:r>
        </a:p>
      </dgm:t>
    </dgm:pt>
    <dgm:pt modelId="{7C43D711-1EB3-46B9-A1ED-78F8BE054938}" type="parTrans" cxnId="{FE0B2297-D9FE-4783-9A59-A9336631C81D}">
      <dgm:prSet/>
      <dgm:spPr/>
      <dgm:t>
        <a:bodyPr/>
        <a:lstStyle/>
        <a:p>
          <a:endParaRPr lang="it-IT"/>
        </a:p>
      </dgm:t>
    </dgm:pt>
    <dgm:pt modelId="{A5A44611-E9B0-4363-8F1E-AB72B7CE3C51}" type="sibTrans" cxnId="{FE0B2297-D9FE-4783-9A59-A9336631C81D}">
      <dgm:prSet/>
      <dgm:spPr/>
      <dgm:t>
        <a:bodyPr/>
        <a:lstStyle/>
        <a:p>
          <a:endParaRPr lang="it-IT"/>
        </a:p>
      </dgm:t>
    </dgm:pt>
    <dgm:pt modelId="{6A4F8D7F-5DC0-4883-A19C-CD354AEB397D}">
      <dgm:prSet phldrT="[Testo]" custT="1"/>
      <dgm:spPr/>
      <dgm:t>
        <a:bodyPr/>
        <a:lstStyle/>
        <a:p>
          <a:r>
            <a:rPr lang="it-IT" sz="2800" b="1" dirty="0"/>
            <a:t>Comune</a:t>
          </a:r>
        </a:p>
      </dgm:t>
    </dgm:pt>
    <dgm:pt modelId="{F2B61B17-9AD7-4977-8DEE-C50FAE6B5ADE}" type="parTrans" cxnId="{86F1BA88-2F1C-441B-8F42-F51AAB19AD92}">
      <dgm:prSet/>
      <dgm:spPr/>
      <dgm:t>
        <a:bodyPr/>
        <a:lstStyle/>
        <a:p>
          <a:endParaRPr lang="it-IT"/>
        </a:p>
      </dgm:t>
    </dgm:pt>
    <dgm:pt modelId="{D7DEAC22-39CD-4C37-939E-4BFB5216A8B9}" type="sibTrans" cxnId="{86F1BA88-2F1C-441B-8F42-F51AAB19AD92}">
      <dgm:prSet/>
      <dgm:spPr/>
      <dgm:t>
        <a:bodyPr/>
        <a:lstStyle/>
        <a:p>
          <a:endParaRPr lang="it-IT"/>
        </a:p>
      </dgm:t>
    </dgm:pt>
    <dgm:pt modelId="{9B658B71-0FBF-4D8E-9784-C78A19DDEC4B}" type="pres">
      <dgm:prSet presAssocID="{073BD211-9E65-4A46-BB44-AD656B1FC425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3E10BEF4-28C0-4028-98D2-D2CA39E373FD}" type="pres">
      <dgm:prSet presAssocID="{C59186EA-7090-4DE5-9BE4-5B4BB163589E}" presName="Accent1" presStyleCnt="0"/>
      <dgm:spPr/>
    </dgm:pt>
    <dgm:pt modelId="{9D37A2DF-EA95-4B3D-BF8A-0D2BC1C5080E}" type="pres">
      <dgm:prSet presAssocID="{C59186EA-7090-4DE5-9BE4-5B4BB163589E}" presName="Accent" presStyleLbl="node1" presStyleIdx="0" presStyleCnt="3"/>
      <dgm:spPr>
        <a:solidFill>
          <a:srgbClr val="FF0000"/>
        </a:solidFill>
        <a:ln>
          <a:solidFill>
            <a:srgbClr val="FF3300"/>
          </a:solidFill>
        </a:ln>
      </dgm:spPr>
    </dgm:pt>
    <dgm:pt modelId="{79525D19-35A6-4499-8A13-CFBD8F393848}" type="pres">
      <dgm:prSet presAssocID="{C59186EA-7090-4DE5-9BE4-5B4BB163589E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476B0E87-05AA-410E-BF1C-D90E5F1F765F}" type="pres">
      <dgm:prSet presAssocID="{60097F09-BB41-494A-8284-BE813ECF19AC}" presName="Accent2" presStyleCnt="0"/>
      <dgm:spPr/>
    </dgm:pt>
    <dgm:pt modelId="{D94206EF-45D9-4CDF-A945-4B1212F573E7}" type="pres">
      <dgm:prSet presAssocID="{60097F09-BB41-494A-8284-BE813ECF19AC}" presName="Accent" presStyleLbl="node1" presStyleIdx="1" presStyleCnt="3"/>
      <dgm:spPr>
        <a:solidFill>
          <a:srgbClr val="FF0000"/>
        </a:solidFill>
      </dgm:spPr>
    </dgm:pt>
    <dgm:pt modelId="{B0ED9AC8-D794-4815-9EFD-1A6F859EBD5A}" type="pres">
      <dgm:prSet presAssocID="{60097F09-BB41-494A-8284-BE813ECF19AC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D2BF9E0-5087-4F00-B776-9BD1A8B1F982}" type="pres">
      <dgm:prSet presAssocID="{6A4F8D7F-5DC0-4883-A19C-CD354AEB397D}" presName="Accent3" presStyleCnt="0"/>
      <dgm:spPr/>
    </dgm:pt>
    <dgm:pt modelId="{BA068210-B633-4F5F-93E4-017B107DA132}" type="pres">
      <dgm:prSet presAssocID="{6A4F8D7F-5DC0-4883-A19C-CD354AEB397D}" presName="Accent" presStyleLbl="node1" presStyleIdx="2" presStyleCnt="3"/>
      <dgm:spPr>
        <a:solidFill>
          <a:srgbClr val="FF0000"/>
        </a:solidFill>
      </dgm:spPr>
    </dgm:pt>
    <dgm:pt modelId="{E07C0871-AE81-4FB4-A1B2-167CEA2EB034}" type="pres">
      <dgm:prSet presAssocID="{6A4F8D7F-5DC0-4883-A19C-CD354AEB397D}" presName="Parent3" presStyleLbl="revTx" presStyleIdx="2" presStyleCnt="3" custScaleX="119787">
        <dgm:presLayoutVars>
          <dgm:chMax val="1"/>
          <dgm:chPref val="1"/>
          <dgm:bulletEnabled val="1"/>
        </dgm:presLayoutVars>
      </dgm:prSet>
      <dgm:spPr/>
    </dgm:pt>
  </dgm:ptLst>
  <dgm:cxnLst>
    <dgm:cxn modelId="{2299280B-BC4A-4429-B552-D4B6BC481E5F}" srcId="{073BD211-9E65-4A46-BB44-AD656B1FC425}" destId="{C59186EA-7090-4DE5-9BE4-5B4BB163589E}" srcOrd="0" destOrd="0" parTransId="{E9CBE58B-6872-46BE-947E-3593CBE6B626}" sibTransId="{031F3C1F-6C36-4884-BA84-D8A34BDB4EE1}"/>
    <dgm:cxn modelId="{78C79024-B91E-474E-B2B9-9B4513CC67BB}" type="presOf" srcId="{6A4F8D7F-5DC0-4883-A19C-CD354AEB397D}" destId="{E07C0871-AE81-4FB4-A1B2-167CEA2EB034}" srcOrd="0" destOrd="0" presId="urn:microsoft.com/office/officeart/2009/layout/CircleArrowProcess"/>
    <dgm:cxn modelId="{26ACF247-6755-4DF5-BF78-1AA5A63E72B5}" type="presOf" srcId="{60097F09-BB41-494A-8284-BE813ECF19AC}" destId="{B0ED9AC8-D794-4815-9EFD-1A6F859EBD5A}" srcOrd="0" destOrd="0" presId="urn:microsoft.com/office/officeart/2009/layout/CircleArrowProcess"/>
    <dgm:cxn modelId="{3DBE4F82-6B97-4886-8C3D-9C400D38B3A0}" type="presOf" srcId="{C59186EA-7090-4DE5-9BE4-5B4BB163589E}" destId="{79525D19-35A6-4499-8A13-CFBD8F393848}" srcOrd="0" destOrd="0" presId="urn:microsoft.com/office/officeart/2009/layout/CircleArrowProcess"/>
    <dgm:cxn modelId="{86F1BA88-2F1C-441B-8F42-F51AAB19AD92}" srcId="{073BD211-9E65-4A46-BB44-AD656B1FC425}" destId="{6A4F8D7F-5DC0-4883-A19C-CD354AEB397D}" srcOrd="2" destOrd="0" parTransId="{F2B61B17-9AD7-4977-8DEE-C50FAE6B5ADE}" sibTransId="{D7DEAC22-39CD-4C37-939E-4BFB5216A8B9}"/>
    <dgm:cxn modelId="{FE0B2297-D9FE-4783-9A59-A9336631C81D}" srcId="{073BD211-9E65-4A46-BB44-AD656B1FC425}" destId="{60097F09-BB41-494A-8284-BE813ECF19AC}" srcOrd="1" destOrd="0" parTransId="{7C43D711-1EB3-46B9-A1ED-78F8BE054938}" sibTransId="{A5A44611-E9B0-4363-8F1E-AB72B7CE3C51}"/>
    <dgm:cxn modelId="{D6765CF8-6F0E-40B1-9D2E-BB50DEE0704D}" type="presOf" srcId="{073BD211-9E65-4A46-BB44-AD656B1FC425}" destId="{9B658B71-0FBF-4D8E-9784-C78A19DDEC4B}" srcOrd="0" destOrd="0" presId="urn:microsoft.com/office/officeart/2009/layout/CircleArrowProcess"/>
    <dgm:cxn modelId="{294C7884-2226-42CB-94AF-31A1502FDD36}" type="presParOf" srcId="{9B658B71-0FBF-4D8E-9784-C78A19DDEC4B}" destId="{3E10BEF4-28C0-4028-98D2-D2CA39E373FD}" srcOrd="0" destOrd="0" presId="urn:microsoft.com/office/officeart/2009/layout/CircleArrowProcess"/>
    <dgm:cxn modelId="{E6B43C43-1F59-4269-B237-F8246A1EE540}" type="presParOf" srcId="{3E10BEF4-28C0-4028-98D2-D2CA39E373FD}" destId="{9D37A2DF-EA95-4B3D-BF8A-0D2BC1C5080E}" srcOrd="0" destOrd="0" presId="urn:microsoft.com/office/officeart/2009/layout/CircleArrowProcess"/>
    <dgm:cxn modelId="{4E33F36F-4048-4B5C-BD95-F8E03F6A1E4A}" type="presParOf" srcId="{9B658B71-0FBF-4D8E-9784-C78A19DDEC4B}" destId="{79525D19-35A6-4499-8A13-CFBD8F393848}" srcOrd="1" destOrd="0" presId="urn:microsoft.com/office/officeart/2009/layout/CircleArrowProcess"/>
    <dgm:cxn modelId="{5701F2A7-01BF-4E21-8E4A-33844E86BC5A}" type="presParOf" srcId="{9B658B71-0FBF-4D8E-9784-C78A19DDEC4B}" destId="{476B0E87-05AA-410E-BF1C-D90E5F1F765F}" srcOrd="2" destOrd="0" presId="urn:microsoft.com/office/officeart/2009/layout/CircleArrowProcess"/>
    <dgm:cxn modelId="{F43DABE8-DE4D-40C4-B217-44B6694AC92F}" type="presParOf" srcId="{476B0E87-05AA-410E-BF1C-D90E5F1F765F}" destId="{D94206EF-45D9-4CDF-A945-4B1212F573E7}" srcOrd="0" destOrd="0" presId="urn:microsoft.com/office/officeart/2009/layout/CircleArrowProcess"/>
    <dgm:cxn modelId="{A6572B32-AA26-43E4-B340-1517E9AF90C7}" type="presParOf" srcId="{9B658B71-0FBF-4D8E-9784-C78A19DDEC4B}" destId="{B0ED9AC8-D794-4815-9EFD-1A6F859EBD5A}" srcOrd="3" destOrd="0" presId="urn:microsoft.com/office/officeart/2009/layout/CircleArrowProcess"/>
    <dgm:cxn modelId="{A7687935-C080-4CBE-8930-2CDB784E2FDD}" type="presParOf" srcId="{9B658B71-0FBF-4D8E-9784-C78A19DDEC4B}" destId="{9D2BF9E0-5087-4F00-B776-9BD1A8B1F982}" srcOrd="4" destOrd="0" presId="urn:microsoft.com/office/officeart/2009/layout/CircleArrowProcess"/>
    <dgm:cxn modelId="{44E10547-2281-4FFC-B1D1-B98AB0DBEAF0}" type="presParOf" srcId="{9D2BF9E0-5087-4F00-B776-9BD1A8B1F982}" destId="{BA068210-B633-4F5F-93E4-017B107DA132}" srcOrd="0" destOrd="0" presId="urn:microsoft.com/office/officeart/2009/layout/CircleArrowProcess"/>
    <dgm:cxn modelId="{442ABA58-FCC6-484A-8137-9C31BF60B97A}" type="presParOf" srcId="{9B658B71-0FBF-4D8E-9784-C78A19DDEC4B}" destId="{E07C0871-AE81-4FB4-A1B2-167CEA2EB034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BF59883-C04B-46ED-82D2-3CBAEC6AA0FC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520DE95-2075-4500-BF1D-1D7A616BE5B5}">
      <dgm:prSet phldrT="[Testo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it-IT" dirty="0"/>
            <a:t>Monomia</a:t>
          </a:r>
        </a:p>
      </dgm:t>
    </dgm:pt>
    <dgm:pt modelId="{DC18EE2A-DECC-4F81-9E64-C4B41CA81C43}" type="parTrans" cxnId="{AED91BB1-942F-4D7F-8FF5-636FDBCEC138}">
      <dgm:prSet/>
      <dgm:spPr/>
      <dgm:t>
        <a:bodyPr/>
        <a:lstStyle/>
        <a:p>
          <a:endParaRPr lang="it-IT"/>
        </a:p>
      </dgm:t>
    </dgm:pt>
    <dgm:pt modelId="{A1323DBB-2775-4AF9-9167-10D3CEC63067}" type="sibTrans" cxnId="{AED91BB1-942F-4D7F-8FF5-636FDBCEC138}">
      <dgm:prSet/>
      <dgm:spPr/>
      <dgm:t>
        <a:bodyPr/>
        <a:lstStyle/>
        <a:p>
          <a:endParaRPr lang="it-IT"/>
        </a:p>
      </dgm:t>
    </dgm:pt>
    <dgm:pt modelId="{D6E43C64-5DD9-467D-AD89-CC5D83D6F5B9}">
      <dgm:prSet phldrT="[Testo]"/>
      <dgm:spPr/>
      <dgm:t>
        <a:bodyPr/>
        <a:lstStyle/>
        <a:p>
          <a:r>
            <a:rPr lang="it-IT" b="1" dirty="0"/>
            <a:t>TARIFFA MONOMIA TARSU (</a:t>
          </a:r>
          <a:r>
            <a:rPr lang="it-IT" b="1" dirty="0" err="1"/>
            <a:t>dlgs</a:t>
          </a:r>
          <a:r>
            <a:rPr lang="it-IT" b="1" dirty="0"/>
            <a:t>. 507/93)</a:t>
          </a:r>
        </a:p>
      </dgm:t>
    </dgm:pt>
    <dgm:pt modelId="{CFB8BABD-E3FB-4DAE-87ED-ADCCA1946CA3}" type="parTrans" cxnId="{35881110-EE7C-49BA-B5FC-616C7FF635A6}">
      <dgm:prSet/>
      <dgm:spPr/>
      <dgm:t>
        <a:bodyPr/>
        <a:lstStyle/>
        <a:p>
          <a:endParaRPr lang="it-IT"/>
        </a:p>
      </dgm:t>
    </dgm:pt>
    <dgm:pt modelId="{EA29FF03-5B43-46E9-AB35-21A04FE6306C}" type="sibTrans" cxnId="{35881110-EE7C-49BA-B5FC-616C7FF635A6}">
      <dgm:prSet/>
      <dgm:spPr/>
      <dgm:t>
        <a:bodyPr/>
        <a:lstStyle/>
        <a:p>
          <a:endParaRPr lang="it-IT"/>
        </a:p>
      </dgm:t>
    </dgm:pt>
    <dgm:pt modelId="{AD6DD975-C78E-4E63-BA99-60FEEB0F1AFD}">
      <dgm:prSet phldrT="[Testo]"/>
      <dgm:spPr/>
      <dgm:t>
        <a:bodyPr/>
        <a:lstStyle/>
        <a:p>
          <a:r>
            <a:rPr lang="it-IT" b="1" dirty="0"/>
            <a:t>Riparto UD/UND</a:t>
          </a:r>
        </a:p>
      </dgm:t>
    </dgm:pt>
    <dgm:pt modelId="{8C3A3ACE-9A78-41E0-A67A-2CC201D17F4C}" type="parTrans" cxnId="{FBF04239-A602-4480-A4FC-05F35FEBE53D}">
      <dgm:prSet/>
      <dgm:spPr/>
      <dgm:t>
        <a:bodyPr/>
        <a:lstStyle/>
        <a:p>
          <a:endParaRPr lang="it-IT"/>
        </a:p>
      </dgm:t>
    </dgm:pt>
    <dgm:pt modelId="{99DC9475-D8F6-459D-B960-3B0ACC5E060C}" type="sibTrans" cxnId="{FBF04239-A602-4480-A4FC-05F35FEBE53D}">
      <dgm:prSet/>
      <dgm:spPr/>
      <dgm:t>
        <a:bodyPr/>
        <a:lstStyle/>
        <a:p>
          <a:endParaRPr lang="it-IT"/>
        </a:p>
      </dgm:t>
    </dgm:pt>
    <dgm:pt modelId="{E0F8ED0F-7042-42FA-9BBA-C28DE81DC442}">
      <dgm:prSet phldrT="[Testo]"/>
      <dgm:spPr>
        <a:solidFill>
          <a:schemeClr val="bg2">
            <a:lumMod val="40000"/>
            <a:lumOff val="60000"/>
          </a:schemeClr>
        </a:solidFill>
        <a:ln>
          <a:solidFill>
            <a:schemeClr val="accent2">
              <a:lumMod val="75000"/>
              <a:lumOff val="25000"/>
            </a:schemeClr>
          </a:solidFill>
        </a:ln>
      </dgm:spPr>
      <dgm:t>
        <a:bodyPr/>
        <a:lstStyle/>
        <a:p>
          <a:r>
            <a: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Binomia</a:t>
          </a:r>
        </a:p>
        <a:p>
          <a:r>
            <a:rPr lang="it-IT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Presuntiva</a:t>
          </a:r>
        </a:p>
      </dgm:t>
    </dgm:pt>
    <dgm:pt modelId="{92036B7B-628F-4EB6-AFF2-DD6EDC2FF6A0}" type="parTrans" cxnId="{94CF8A63-6C0D-48CB-81E7-596C1FD4FA3D}">
      <dgm:prSet/>
      <dgm:spPr/>
      <dgm:t>
        <a:bodyPr/>
        <a:lstStyle/>
        <a:p>
          <a:endParaRPr lang="it-IT"/>
        </a:p>
      </dgm:t>
    </dgm:pt>
    <dgm:pt modelId="{A0E45301-666D-4A9D-B427-40E1EE7BEA14}" type="sibTrans" cxnId="{94CF8A63-6C0D-48CB-81E7-596C1FD4FA3D}">
      <dgm:prSet/>
      <dgm:spPr/>
      <dgm:t>
        <a:bodyPr/>
        <a:lstStyle/>
        <a:p>
          <a:endParaRPr lang="it-IT"/>
        </a:p>
      </dgm:t>
    </dgm:pt>
    <dgm:pt modelId="{ACA80630-A144-4F7F-B380-1CD66B58029F}">
      <dgm:prSet phldrT="[Testo]"/>
      <dgm:spPr/>
      <dgm:t>
        <a:bodyPr/>
        <a:lstStyle/>
        <a:p>
          <a:r>
            <a:rPr lang="it-IT" b="1" dirty="0"/>
            <a:t>TARIFFA BINOMIA </a:t>
          </a:r>
          <a:r>
            <a:rPr lang="it-IT" b="1" dirty="0" err="1"/>
            <a:t>dPR</a:t>
          </a:r>
          <a:r>
            <a:rPr lang="it-IT" b="1" dirty="0"/>
            <a:t> 158/99 (schema presuntivo)</a:t>
          </a:r>
        </a:p>
      </dgm:t>
    </dgm:pt>
    <dgm:pt modelId="{C5B523DA-D2A5-44D6-8176-BC1A3D914FBF}" type="parTrans" cxnId="{494181EB-48B9-47F3-B8A0-CB06C0F1EE4C}">
      <dgm:prSet/>
      <dgm:spPr/>
      <dgm:t>
        <a:bodyPr/>
        <a:lstStyle/>
        <a:p>
          <a:endParaRPr lang="it-IT"/>
        </a:p>
      </dgm:t>
    </dgm:pt>
    <dgm:pt modelId="{E0A3E54A-FDFC-42A0-8247-9D68040E9507}" type="sibTrans" cxnId="{494181EB-48B9-47F3-B8A0-CB06C0F1EE4C}">
      <dgm:prSet/>
      <dgm:spPr/>
      <dgm:t>
        <a:bodyPr/>
        <a:lstStyle/>
        <a:p>
          <a:endParaRPr lang="it-IT"/>
        </a:p>
      </dgm:t>
    </dgm:pt>
    <dgm:pt modelId="{A889E316-46F6-4326-9DFB-19EAF71B0D52}">
      <dgm:prSet phldrT="[Testo]"/>
      <dgm:spPr/>
      <dgm:t>
        <a:bodyPr/>
        <a:lstStyle/>
        <a:p>
          <a:r>
            <a:rPr lang="it-IT" b="1" dirty="0"/>
            <a:t>QUADRIPARTIZIONE dei costi FISSI e VARIABILI divisi tra UD e UND</a:t>
          </a:r>
        </a:p>
      </dgm:t>
    </dgm:pt>
    <dgm:pt modelId="{4A1D12D9-6CC8-4886-9B67-863BB289951B}" type="parTrans" cxnId="{B4FAFF47-037E-45FE-8256-D9B09C659FF6}">
      <dgm:prSet/>
      <dgm:spPr/>
      <dgm:t>
        <a:bodyPr/>
        <a:lstStyle/>
        <a:p>
          <a:endParaRPr lang="it-IT"/>
        </a:p>
      </dgm:t>
    </dgm:pt>
    <dgm:pt modelId="{7CC1619B-587A-49F7-BF25-F7BA5DB3D08C}" type="sibTrans" cxnId="{B4FAFF47-037E-45FE-8256-D9B09C659FF6}">
      <dgm:prSet/>
      <dgm:spPr/>
      <dgm:t>
        <a:bodyPr/>
        <a:lstStyle/>
        <a:p>
          <a:endParaRPr lang="it-IT"/>
        </a:p>
      </dgm:t>
    </dgm:pt>
    <dgm:pt modelId="{1A88D39B-F1C9-4E88-862C-E1BD1B8859BA}">
      <dgm:prSet phldrT="[Testo]"/>
      <dgm:spPr>
        <a:solidFill>
          <a:srgbClr val="FFFF00"/>
        </a:solidFill>
        <a:ln>
          <a:solidFill>
            <a:srgbClr val="FFC000"/>
          </a:solidFill>
        </a:ln>
      </dgm:spPr>
      <dgm:t>
        <a:bodyPr/>
        <a:lstStyle/>
        <a:p>
          <a:r>
            <a:rPr lang="it-IT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Tributo Puntuale</a:t>
          </a:r>
        </a:p>
      </dgm:t>
    </dgm:pt>
    <dgm:pt modelId="{7339DBCD-CFEC-4C55-8DDC-7AF194C1F81A}" type="parTrans" cxnId="{B3FFC042-FC7F-42EF-952F-60D3F53345D0}">
      <dgm:prSet/>
      <dgm:spPr/>
      <dgm:t>
        <a:bodyPr/>
        <a:lstStyle/>
        <a:p>
          <a:endParaRPr lang="it-IT"/>
        </a:p>
      </dgm:t>
    </dgm:pt>
    <dgm:pt modelId="{DCB0410C-225C-470C-B4CA-F6EDE1B49EDA}" type="sibTrans" cxnId="{B3FFC042-FC7F-42EF-952F-60D3F53345D0}">
      <dgm:prSet/>
      <dgm:spPr/>
      <dgm:t>
        <a:bodyPr/>
        <a:lstStyle/>
        <a:p>
          <a:endParaRPr lang="it-IT"/>
        </a:p>
      </dgm:t>
    </dgm:pt>
    <dgm:pt modelId="{CC52679D-BFE6-4C69-8BCA-269DA42DEA3D}">
      <dgm:prSet phldrT="[Testo]"/>
      <dgm:spPr/>
      <dgm:t>
        <a:bodyPr/>
        <a:lstStyle/>
        <a:p>
          <a:r>
            <a:rPr lang="it-IT" b="1" dirty="0"/>
            <a:t>TARIFFA </a:t>
          </a:r>
          <a:r>
            <a:rPr lang="it-IT" b="1" dirty="0" err="1"/>
            <a:t>dPR</a:t>
          </a:r>
          <a:r>
            <a:rPr lang="it-IT" b="1" dirty="0"/>
            <a:t> 158/99 (con calibratura individuale)</a:t>
          </a:r>
        </a:p>
      </dgm:t>
    </dgm:pt>
    <dgm:pt modelId="{C076ACCE-6AA2-47AA-AD94-5502CC32E6D7}" type="parTrans" cxnId="{8988C669-4256-41EB-A5C3-855FC9DBB534}">
      <dgm:prSet/>
      <dgm:spPr/>
      <dgm:t>
        <a:bodyPr/>
        <a:lstStyle/>
        <a:p>
          <a:endParaRPr lang="it-IT"/>
        </a:p>
      </dgm:t>
    </dgm:pt>
    <dgm:pt modelId="{1677DC84-FE6E-4832-8935-417C2851AD02}" type="sibTrans" cxnId="{8988C669-4256-41EB-A5C3-855FC9DBB534}">
      <dgm:prSet/>
      <dgm:spPr/>
      <dgm:t>
        <a:bodyPr/>
        <a:lstStyle/>
        <a:p>
          <a:endParaRPr lang="it-IT"/>
        </a:p>
      </dgm:t>
    </dgm:pt>
    <dgm:pt modelId="{18997920-0D44-4B0B-ABC9-E93A713BAC43}">
      <dgm:prSet phldrT="[Testo]"/>
      <dgm:spPr/>
      <dgm:t>
        <a:bodyPr/>
        <a:lstStyle/>
        <a:p>
          <a:r>
            <a:rPr lang="it-IT" b="1" dirty="0"/>
            <a:t>QUADRIPARTIZIONE dei costi FISSI e VARIABILI divisi tra UD e UND  ma inizia a diffondersi l’uso dei vettori di costo</a:t>
          </a:r>
        </a:p>
      </dgm:t>
    </dgm:pt>
    <dgm:pt modelId="{47B84DB0-8038-4B60-9F66-11BB5C88AB2B}" type="parTrans" cxnId="{2EEB080C-C90B-4C25-8A92-D2390BFAFAC0}">
      <dgm:prSet/>
      <dgm:spPr/>
      <dgm:t>
        <a:bodyPr/>
        <a:lstStyle/>
        <a:p>
          <a:endParaRPr lang="it-IT"/>
        </a:p>
      </dgm:t>
    </dgm:pt>
    <dgm:pt modelId="{44B21F2A-C344-439B-B7C1-2A6D7D0F54B7}" type="sibTrans" cxnId="{2EEB080C-C90B-4C25-8A92-D2390BFAFAC0}">
      <dgm:prSet/>
      <dgm:spPr/>
      <dgm:t>
        <a:bodyPr/>
        <a:lstStyle/>
        <a:p>
          <a:endParaRPr lang="it-IT"/>
        </a:p>
      </dgm:t>
    </dgm:pt>
    <dgm:pt modelId="{5E0087D0-926A-4849-BD62-EB8611E0D4F4}">
      <dgm:prSet phldrT="[Testo]"/>
      <dgm:spPr/>
      <dgm:t>
        <a:bodyPr/>
        <a:lstStyle/>
        <a:p>
          <a:r>
            <a:rPr lang="it-IT" b="1" dirty="0"/>
            <a:t>Parametro di articolazione = superficie dei locali</a:t>
          </a:r>
        </a:p>
      </dgm:t>
    </dgm:pt>
    <dgm:pt modelId="{99424FD6-DB96-4A66-98BE-F3105880F71F}" type="parTrans" cxnId="{7330F5D1-9773-48F0-9F58-DAE311E6256E}">
      <dgm:prSet/>
      <dgm:spPr/>
      <dgm:t>
        <a:bodyPr/>
        <a:lstStyle/>
        <a:p>
          <a:endParaRPr lang="it-IT"/>
        </a:p>
      </dgm:t>
    </dgm:pt>
    <dgm:pt modelId="{8A69A543-40B7-47C3-942C-88290CEDC8A8}" type="sibTrans" cxnId="{7330F5D1-9773-48F0-9F58-DAE311E6256E}">
      <dgm:prSet/>
      <dgm:spPr/>
      <dgm:t>
        <a:bodyPr/>
        <a:lstStyle/>
        <a:p>
          <a:endParaRPr lang="it-IT"/>
        </a:p>
      </dgm:t>
    </dgm:pt>
    <dgm:pt modelId="{A88F4959-6D3B-4710-AC4A-D725A916A80F}">
      <dgm:prSet phldrT="[Testo]"/>
      <dgm:spPr/>
      <dgm:t>
        <a:bodyPr/>
        <a:lstStyle/>
        <a:p>
          <a:r>
            <a:rPr lang="it-IT" b="1" dirty="0"/>
            <a:t>Parametri di articolazione: N componenti nucleo e superficie locali (mq)</a:t>
          </a:r>
        </a:p>
      </dgm:t>
    </dgm:pt>
    <dgm:pt modelId="{A9D414C5-00D2-4A11-B8FD-BFF99878707F}" type="parTrans" cxnId="{101BDAC3-B9E2-46D1-93F8-A8F3DAFFFD04}">
      <dgm:prSet/>
      <dgm:spPr/>
      <dgm:t>
        <a:bodyPr/>
        <a:lstStyle/>
        <a:p>
          <a:endParaRPr lang="it-IT"/>
        </a:p>
      </dgm:t>
    </dgm:pt>
    <dgm:pt modelId="{BD02FA18-51B6-419C-AC9F-D5A39F2C2574}" type="sibTrans" cxnId="{101BDAC3-B9E2-46D1-93F8-A8F3DAFFFD04}">
      <dgm:prSet/>
      <dgm:spPr/>
      <dgm:t>
        <a:bodyPr/>
        <a:lstStyle/>
        <a:p>
          <a:endParaRPr lang="it-IT"/>
        </a:p>
      </dgm:t>
    </dgm:pt>
    <dgm:pt modelId="{6CA96598-7AA8-490F-82FA-AE1B4FEEBAB0}">
      <dgm:prSet phldrT="[Testo]"/>
      <dgm:spPr/>
      <dgm:t>
        <a:bodyPr/>
        <a:lstStyle/>
        <a:p>
          <a:r>
            <a:rPr lang="it-IT" b="1" dirty="0"/>
            <a:t>Partitore </a:t>
          </a:r>
          <a:r>
            <a:rPr lang="it-IT" b="1" dirty="0" err="1"/>
            <a:t>Kqualità</a:t>
          </a:r>
          <a:endParaRPr lang="it-IT" b="1" dirty="0"/>
        </a:p>
      </dgm:t>
    </dgm:pt>
    <dgm:pt modelId="{54F8DAA3-9072-4BF7-87A1-CD03DCC524BF}" type="parTrans" cxnId="{F322C3BD-BD3A-47BB-8F8C-DFED1AB7337C}">
      <dgm:prSet/>
      <dgm:spPr/>
      <dgm:t>
        <a:bodyPr/>
        <a:lstStyle/>
        <a:p>
          <a:endParaRPr lang="it-IT"/>
        </a:p>
      </dgm:t>
    </dgm:pt>
    <dgm:pt modelId="{FCCF79EB-532A-4E1F-8AB4-589086DAE4F2}" type="sibTrans" cxnId="{F322C3BD-BD3A-47BB-8F8C-DFED1AB7337C}">
      <dgm:prSet/>
      <dgm:spPr/>
      <dgm:t>
        <a:bodyPr/>
        <a:lstStyle/>
        <a:p>
          <a:endParaRPr lang="it-IT"/>
        </a:p>
      </dgm:t>
    </dgm:pt>
    <dgm:pt modelId="{BC79178E-EABF-4D55-BEA6-247450BF586E}">
      <dgm:prSet phldrT="[Testo]"/>
      <dgm:spPr>
        <a:solidFill>
          <a:srgbClr val="FFC000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it-IT" b="1" dirty="0">
              <a:solidFill>
                <a:schemeClr val="tx1"/>
              </a:solidFill>
            </a:rPr>
            <a:t>Tariffa Corrispettiva</a:t>
          </a:r>
        </a:p>
      </dgm:t>
    </dgm:pt>
    <dgm:pt modelId="{B39063F2-A4C0-4B77-BC4C-E8E33D960C45}" type="parTrans" cxnId="{CA1D3667-D9C3-43B6-83B7-04BB2B56499A}">
      <dgm:prSet/>
      <dgm:spPr/>
      <dgm:t>
        <a:bodyPr/>
        <a:lstStyle/>
        <a:p>
          <a:endParaRPr lang="it-IT"/>
        </a:p>
      </dgm:t>
    </dgm:pt>
    <dgm:pt modelId="{6E5CC406-C114-43A1-92C5-53605DB4DDB7}" type="sibTrans" cxnId="{CA1D3667-D9C3-43B6-83B7-04BB2B56499A}">
      <dgm:prSet/>
      <dgm:spPr/>
      <dgm:t>
        <a:bodyPr/>
        <a:lstStyle/>
        <a:p>
          <a:endParaRPr lang="it-IT"/>
        </a:p>
      </dgm:t>
    </dgm:pt>
    <dgm:pt modelId="{DBE444C5-4100-4571-B133-91DF60E5A6AF}">
      <dgm:prSet phldrT="[Testo]"/>
      <dgm:spPr/>
      <dgm:t>
        <a:bodyPr/>
        <a:lstStyle/>
        <a:p>
          <a:r>
            <a:rPr lang="it-IT" b="1" dirty="0"/>
            <a:t>Partitori Ministeriali (Ka, Kb, Kc, </a:t>
          </a:r>
          <a:r>
            <a:rPr lang="it-IT" b="1" dirty="0" err="1"/>
            <a:t>Kd</a:t>
          </a:r>
          <a:r>
            <a:rPr lang="it-IT" b="1" dirty="0"/>
            <a:t>)</a:t>
          </a:r>
        </a:p>
      </dgm:t>
    </dgm:pt>
    <dgm:pt modelId="{2B9B5CB1-CD7F-4A78-908C-8B6872CDE773}" type="parTrans" cxnId="{2160FA7C-13DE-4EA0-82B6-8CD8835AB8A9}">
      <dgm:prSet/>
      <dgm:spPr/>
      <dgm:t>
        <a:bodyPr/>
        <a:lstStyle/>
        <a:p>
          <a:endParaRPr lang="it-IT"/>
        </a:p>
      </dgm:t>
    </dgm:pt>
    <dgm:pt modelId="{570441AB-6BC6-493B-A33A-CF05134A64ED}" type="sibTrans" cxnId="{2160FA7C-13DE-4EA0-82B6-8CD8835AB8A9}">
      <dgm:prSet/>
      <dgm:spPr/>
      <dgm:t>
        <a:bodyPr/>
        <a:lstStyle/>
        <a:p>
          <a:endParaRPr lang="it-IT"/>
        </a:p>
      </dgm:t>
    </dgm:pt>
    <dgm:pt modelId="{E35BE39F-C48B-4842-9D3C-A1BE67BC5796}">
      <dgm:prSet phldrT="[Testo]"/>
      <dgm:spPr/>
      <dgm:t>
        <a:bodyPr/>
        <a:lstStyle/>
        <a:p>
          <a:r>
            <a:rPr lang="it-IT" b="1" dirty="0"/>
            <a:t>Parametri di articolazione: N componenti nucleo, superficie locali (mq) e risultati della misurazione</a:t>
          </a:r>
        </a:p>
      </dgm:t>
    </dgm:pt>
    <dgm:pt modelId="{5B54D82E-1BF2-484C-9170-A5923E4C2E53}" type="parTrans" cxnId="{A47DECCC-058A-4732-BB37-CB309D5F58E3}">
      <dgm:prSet/>
      <dgm:spPr/>
      <dgm:t>
        <a:bodyPr/>
        <a:lstStyle/>
        <a:p>
          <a:endParaRPr lang="it-IT"/>
        </a:p>
      </dgm:t>
    </dgm:pt>
    <dgm:pt modelId="{9EA0B149-1E28-4566-82E2-C90571AFEB63}" type="sibTrans" cxnId="{A47DECCC-058A-4732-BB37-CB309D5F58E3}">
      <dgm:prSet/>
      <dgm:spPr/>
      <dgm:t>
        <a:bodyPr/>
        <a:lstStyle/>
        <a:p>
          <a:endParaRPr lang="it-IT"/>
        </a:p>
      </dgm:t>
    </dgm:pt>
    <dgm:pt modelId="{2DD2C1B6-0D14-4ACC-8EB1-72EA568AB2A6}">
      <dgm:prSet/>
      <dgm:spPr/>
      <dgm:t>
        <a:bodyPr/>
        <a:lstStyle/>
        <a:p>
          <a:r>
            <a:rPr lang="it-IT" b="1" dirty="0"/>
            <a:t>TARIFFE TRINOMIE, QUADRINOMIE e SERVIZI A RICHIESTA INDIVIDUALE</a:t>
          </a:r>
        </a:p>
      </dgm:t>
    </dgm:pt>
    <dgm:pt modelId="{A82F3FA4-3A5F-4E6A-81E1-E8212721043F}" type="parTrans" cxnId="{BA68828B-0186-4860-B39A-E1855072CEDC}">
      <dgm:prSet/>
      <dgm:spPr/>
      <dgm:t>
        <a:bodyPr/>
        <a:lstStyle/>
        <a:p>
          <a:endParaRPr lang="it-IT"/>
        </a:p>
      </dgm:t>
    </dgm:pt>
    <dgm:pt modelId="{7FB8D162-D111-4F6D-AF5C-E05A76BB2323}" type="sibTrans" cxnId="{BA68828B-0186-4860-B39A-E1855072CEDC}">
      <dgm:prSet/>
      <dgm:spPr/>
      <dgm:t>
        <a:bodyPr/>
        <a:lstStyle/>
        <a:p>
          <a:endParaRPr lang="it-IT"/>
        </a:p>
      </dgm:t>
    </dgm:pt>
    <dgm:pt modelId="{5508D58E-57C6-48DC-AC2C-677D17DEC6CD}">
      <dgm:prSet/>
      <dgm:spPr/>
      <dgm:t>
        <a:bodyPr/>
        <a:lstStyle/>
        <a:p>
          <a:r>
            <a:rPr lang="it-IT" b="1" dirty="0"/>
            <a:t> Si supera spesso la QUADRIPARTIZIONE DEL COSTO (uso esteso dei vettori di costo)</a:t>
          </a:r>
        </a:p>
      </dgm:t>
    </dgm:pt>
    <dgm:pt modelId="{D69CD3C2-20A3-4DE4-83FD-ED6200EC326B}" type="parTrans" cxnId="{95B9EC5F-6536-439E-969F-E419AFE1DF0C}">
      <dgm:prSet/>
      <dgm:spPr/>
      <dgm:t>
        <a:bodyPr/>
        <a:lstStyle/>
        <a:p>
          <a:endParaRPr lang="it-IT"/>
        </a:p>
      </dgm:t>
    </dgm:pt>
    <dgm:pt modelId="{085AFE29-3D87-4809-991D-047EFC4C041E}" type="sibTrans" cxnId="{95B9EC5F-6536-439E-969F-E419AFE1DF0C}">
      <dgm:prSet/>
      <dgm:spPr/>
      <dgm:t>
        <a:bodyPr/>
        <a:lstStyle/>
        <a:p>
          <a:endParaRPr lang="it-IT"/>
        </a:p>
      </dgm:t>
    </dgm:pt>
    <dgm:pt modelId="{4D2406B1-0FFC-42A0-804C-63E9419AD4C5}">
      <dgm:prSet/>
      <dgm:spPr/>
      <dgm:t>
        <a:bodyPr/>
        <a:lstStyle/>
        <a:p>
          <a:r>
            <a:rPr lang="it-IT" b="1" dirty="0"/>
            <a:t> Parametri di articolazione: N componenti nucleo, superficie locali (mq) e  risultati della misurazione </a:t>
          </a:r>
        </a:p>
      </dgm:t>
    </dgm:pt>
    <dgm:pt modelId="{1CDD25D8-04AC-46F1-A0A2-54449A0685FA}" type="parTrans" cxnId="{527DE3FB-4CE8-405F-A6C1-0B584DDB20C5}">
      <dgm:prSet/>
      <dgm:spPr/>
      <dgm:t>
        <a:bodyPr/>
        <a:lstStyle/>
        <a:p>
          <a:endParaRPr lang="it-IT"/>
        </a:p>
      </dgm:t>
    </dgm:pt>
    <dgm:pt modelId="{D19E9891-6DD0-4FC7-9D84-8C1DC45740CE}" type="sibTrans" cxnId="{527DE3FB-4CE8-405F-A6C1-0B584DDB20C5}">
      <dgm:prSet/>
      <dgm:spPr/>
      <dgm:t>
        <a:bodyPr/>
        <a:lstStyle/>
        <a:p>
          <a:endParaRPr lang="it-IT"/>
        </a:p>
      </dgm:t>
    </dgm:pt>
    <dgm:pt modelId="{E185B4B1-802A-4C25-91A8-D14A060DCE93}">
      <dgm:prSet phldrT="[Testo]"/>
      <dgm:spPr/>
      <dgm:t>
        <a:bodyPr/>
        <a:lstStyle/>
        <a:p>
          <a:r>
            <a:rPr lang="it-IT" b="1" dirty="0"/>
            <a:t>Partitori Ministeriali Ka, Kb e altri partitori rilevati dalle misurazioni</a:t>
          </a:r>
        </a:p>
      </dgm:t>
    </dgm:pt>
    <dgm:pt modelId="{34A3BFA2-B834-49DD-B3B7-C97C17AD4339}" type="parTrans" cxnId="{21C1F341-71D0-4830-9939-FAF4F1352E74}">
      <dgm:prSet/>
      <dgm:spPr/>
      <dgm:t>
        <a:bodyPr/>
        <a:lstStyle/>
        <a:p>
          <a:endParaRPr lang="it-IT"/>
        </a:p>
      </dgm:t>
    </dgm:pt>
    <dgm:pt modelId="{C3AFE8AC-39FD-4D3E-9138-D4B19C5EB81A}" type="sibTrans" cxnId="{21C1F341-71D0-4830-9939-FAF4F1352E74}">
      <dgm:prSet/>
      <dgm:spPr/>
      <dgm:t>
        <a:bodyPr/>
        <a:lstStyle/>
        <a:p>
          <a:endParaRPr lang="it-IT"/>
        </a:p>
      </dgm:t>
    </dgm:pt>
    <dgm:pt modelId="{A58F7C59-D8A5-43C7-8679-B614265C5C35}">
      <dgm:prSet/>
      <dgm:spPr/>
      <dgm:t>
        <a:bodyPr/>
        <a:lstStyle/>
        <a:p>
          <a:r>
            <a:rPr lang="it-IT" b="1" dirty="0"/>
            <a:t> Partitori rilevati dalle misurazioni e possibile uso dei partitori ministeriali (ka,kb,kc,kd) per le quote non misurate</a:t>
          </a:r>
        </a:p>
      </dgm:t>
    </dgm:pt>
    <dgm:pt modelId="{DA43CE21-878B-4191-9E46-AD0B1351E985}" type="parTrans" cxnId="{9D30DE76-FC71-48F5-8416-1762DF6B3122}">
      <dgm:prSet/>
      <dgm:spPr/>
      <dgm:t>
        <a:bodyPr/>
        <a:lstStyle/>
        <a:p>
          <a:endParaRPr lang="it-IT"/>
        </a:p>
      </dgm:t>
    </dgm:pt>
    <dgm:pt modelId="{BC41DAE9-FC93-4729-A3C0-9B8C137AB26E}" type="sibTrans" cxnId="{9D30DE76-FC71-48F5-8416-1762DF6B3122}">
      <dgm:prSet/>
      <dgm:spPr/>
      <dgm:t>
        <a:bodyPr/>
        <a:lstStyle/>
        <a:p>
          <a:endParaRPr lang="it-IT"/>
        </a:p>
      </dgm:t>
    </dgm:pt>
    <dgm:pt modelId="{B91A6682-A9F0-4786-A64A-994D4226CB69}" type="pres">
      <dgm:prSet presAssocID="{ABF59883-C04B-46ED-82D2-3CBAEC6AA0FC}" presName="linearFlow" presStyleCnt="0">
        <dgm:presLayoutVars>
          <dgm:dir/>
          <dgm:animLvl val="lvl"/>
          <dgm:resizeHandles val="exact"/>
        </dgm:presLayoutVars>
      </dgm:prSet>
      <dgm:spPr/>
    </dgm:pt>
    <dgm:pt modelId="{EE7A7DCA-82C6-40A7-B7FB-DB610B86EF25}" type="pres">
      <dgm:prSet presAssocID="{3520DE95-2075-4500-BF1D-1D7A616BE5B5}" presName="composite" presStyleCnt="0"/>
      <dgm:spPr/>
    </dgm:pt>
    <dgm:pt modelId="{6031097B-6906-4B88-90B9-CB45FF2F6317}" type="pres">
      <dgm:prSet presAssocID="{3520DE95-2075-4500-BF1D-1D7A616BE5B5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95711E6D-DA32-4B25-82E6-DB43067079A1}" type="pres">
      <dgm:prSet presAssocID="{3520DE95-2075-4500-BF1D-1D7A616BE5B5}" presName="descendantText" presStyleLbl="alignAcc1" presStyleIdx="0" presStyleCnt="4" custScaleX="99400" custLinFactNeighborX="289" custLinFactNeighborY="3783">
        <dgm:presLayoutVars>
          <dgm:bulletEnabled val="1"/>
        </dgm:presLayoutVars>
      </dgm:prSet>
      <dgm:spPr/>
    </dgm:pt>
    <dgm:pt modelId="{56EB006D-4125-4C4E-BAB3-5DB7D5C83F9C}" type="pres">
      <dgm:prSet presAssocID="{A1323DBB-2775-4AF9-9167-10D3CEC63067}" presName="sp" presStyleCnt="0"/>
      <dgm:spPr/>
    </dgm:pt>
    <dgm:pt modelId="{40F96CFB-0CCF-4580-AB58-FC7321C817D3}" type="pres">
      <dgm:prSet presAssocID="{E0F8ED0F-7042-42FA-9BBA-C28DE81DC442}" presName="composite" presStyleCnt="0"/>
      <dgm:spPr/>
    </dgm:pt>
    <dgm:pt modelId="{216CAB30-DAD3-4B5E-A8B6-612AD4CDC63D}" type="pres">
      <dgm:prSet presAssocID="{E0F8ED0F-7042-42FA-9BBA-C28DE81DC442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23143B1-E08C-4064-85E5-8BB06ECD4814}" type="pres">
      <dgm:prSet presAssocID="{E0F8ED0F-7042-42FA-9BBA-C28DE81DC442}" presName="descendantText" presStyleLbl="alignAcc1" presStyleIdx="1" presStyleCnt="4" custScaleX="99419" custLinFactNeighborY="-1653">
        <dgm:presLayoutVars>
          <dgm:bulletEnabled val="1"/>
        </dgm:presLayoutVars>
      </dgm:prSet>
      <dgm:spPr/>
    </dgm:pt>
    <dgm:pt modelId="{93B945D1-884E-44A3-AC33-32A53F11D517}" type="pres">
      <dgm:prSet presAssocID="{A0E45301-666D-4A9D-B427-40E1EE7BEA14}" presName="sp" presStyleCnt="0"/>
      <dgm:spPr/>
    </dgm:pt>
    <dgm:pt modelId="{E0341384-E90B-49DE-8BCA-1EDF1FB2836A}" type="pres">
      <dgm:prSet presAssocID="{1A88D39B-F1C9-4E88-862C-E1BD1B8859BA}" presName="composite" presStyleCnt="0"/>
      <dgm:spPr/>
    </dgm:pt>
    <dgm:pt modelId="{F33E0981-4D02-4A8C-915C-F1187241831B}" type="pres">
      <dgm:prSet presAssocID="{1A88D39B-F1C9-4E88-862C-E1BD1B8859BA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16DCDB07-6C62-4D96-A606-1C6C64C67E7D}" type="pres">
      <dgm:prSet presAssocID="{1A88D39B-F1C9-4E88-862C-E1BD1B8859BA}" presName="descendantText" presStyleLbl="alignAcc1" presStyleIdx="2" presStyleCnt="4" custScaleX="99236">
        <dgm:presLayoutVars>
          <dgm:bulletEnabled val="1"/>
        </dgm:presLayoutVars>
      </dgm:prSet>
      <dgm:spPr/>
    </dgm:pt>
    <dgm:pt modelId="{064FC480-6B81-4C15-A960-3DD6F86DFF80}" type="pres">
      <dgm:prSet presAssocID="{DCB0410C-225C-470C-B4CA-F6EDE1B49EDA}" presName="sp" presStyleCnt="0"/>
      <dgm:spPr/>
    </dgm:pt>
    <dgm:pt modelId="{F0158108-9647-4272-9E5D-672131B4DBE0}" type="pres">
      <dgm:prSet presAssocID="{BC79178E-EABF-4D55-BEA6-247450BF586E}" presName="composite" presStyleCnt="0"/>
      <dgm:spPr/>
    </dgm:pt>
    <dgm:pt modelId="{921F5810-62EA-42CC-8C4E-801422C060F7}" type="pres">
      <dgm:prSet presAssocID="{BC79178E-EABF-4D55-BEA6-247450BF586E}" presName="parentText" presStyleLbl="alignNode1" presStyleIdx="3" presStyleCnt="4" custScaleY="112343">
        <dgm:presLayoutVars>
          <dgm:chMax val="1"/>
          <dgm:bulletEnabled val="1"/>
        </dgm:presLayoutVars>
      </dgm:prSet>
      <dgm:spPr/>
    </dgm:pt>
    <dgm:pt modelId="{7AE1175F-233B-426E-B3AA-E3AA04F8E767}" type="pres">
      <dgm:prSet presAssocID="{BC79178E-EABF-4D55-BEA6-247450BF586E}" presName="descendantText" presStyleLbl="alignAcc1" presStyleIdx="3" presStyleCnt="4" custScaleX="99602">
        <dgm:presLayoutVars>
          <dgm:bulletEnabled val="1"/>
        </dgm:presLayoutVars>
      </dgm:prSet>
      <dgm:spPr/>
    </dgm:pt>
  </dgm:ptLst>
  <dgm:cxnLst>
    <dgm:cxn modelId="{2EEB080C-C90B-4C25-8A92-D2390BFAFAC0}" srcId="{1A88D39B-F1C9-4E88-862C-E1BD1B8859BA}" destId="{18997920-0D44-4B0B-ABC9-E93A713BAC43}" srcOrd="1" destOrd="0" parTransId="{47B84DB0-8038-4B60-9F66-11BB5C88AB2B}" sibTransId="{44B21F2A-C344-439B-B7C1-2A6D7D0F54B7}"/>
    <dgm:cxn modelId="{35881110-EE7C-49BA-B5FC-616C7FF635A6}" srcId="{3520DE95-2075-4500-BF1D-1D7A616BE5B5}" destId="{D6E43C64-5DD9-467D-AD89-CC5D83D6F5B9}" srcOrd="0" destOrd="0" parTransId="{CFB8BABD-E3FB-4DAE-87ED-ADCCA1946CA3}" sibTransId="{EA29FF03-5B43-46E9-AB35-21A04FE6306C}"/>
    <dgm:cxn modelId="{5AE4F918-A81F-4762-9748-C9951368E360}" type="presOf" srcId="{2DD2C1B6-0D14-4ACC-8EB1-72EA568AB2A6}" destId="{7AE1175F-233B-426E-B3AA-E3AA04F8E767}" srcOrd="0" destOrd="0" presId="urn:microsoft.com/office/officeart/2005/8/layout/chevron2"/>
    <dgm:cxn modelId="{18ED271C-5170-4AA8-AE5A-C02B10D666BF}" type="presOf" srcId="{E0F8ED0F-7042-42FA-9BBA-C28DE81DC442}" destId="{216CAB30-DAD3-4B5E-A8B6-612AD4CDC63D}" srcOrd="0" destOrd="0" presId="urn:microsoft.com/office/officeart/2005/8/layout/chevron2"/>
    <dgm:cxn modelId="{BA12482C-1507-40FA-932D-333F5BF003DF}" type="presOf" srcId="{A889E316-46F6-4326-9DFB-19EAF71B0D52}" destId="{623143B1-E08C-4064-85E5-8BB06ECD4814}" srcOrd="0" destOrd="1" presId="urn:microsoft.com/office/officeart/2005/8/layout/chevron2"/>
    <dgm:cxn modelId="{FBF04239-A602-4480-A4FC-05F35FEBE53D}" srcId="{3520DE95-2075-4500-BF1D-1D7A616BE5B5}" destId="{AD6DD975-C78E-4E63-BA99-60FEEB0F1AFD}" srcOrd="1" destOrd="0" parTransId="{8C3A3ACE-9A78-41E0-A67A-2CC201D17F4C}" sibTransId="{99DC9475-D8F6-459D-B960-3B0ACC5E060C}"/>
    <dgm:cxn modelId="{BF9C0C3B-F761-483F-9B6F-B183C2DA1C5F}" type="presOf" srcId="{A88F4959-6D3B-4710-AC4A-D725A916A80F}" destId="{623143B1-E08C-4064-85E5-8BB06ECD4814}" srcOrd="0" destOrd="2" presId="urn:microsoft.com/office/officeart/2005/8/layout/chevron2"/>
    <dgm:cxn modelId="{95B9EC5F-6536-439E-969F-E419AFE1DF0C}" srcId="{BC79178E-EABF-4D55-BEA6-247450BF586E}" destId="{5508D58E-57C6-48DC-AC2C-677D17DEC6CD}" srcOrd="1" destOrd="0" parTransId="{D69CD3C2-20A3-4DE4-83FD-ED6200EC326B}" sibTransId="{085AFE29-3D87-4809-991D-047EFC4C041E}"/>
    <dgm:cxn modelId="{21C1F341-71D0-4830-9939-FAF4F1352E74}" srcId="{1A88D39B-F1C9-4E88-862C-E1BD1B8859BA}" destId="{E185B4B1-802A-4C25-91A8-D14A060DCE93}" srcOrd="3" destOrd="0" parTransId="{34A3BFA2-B834-49DD-B3B7-C97C17AD4339}" sibTransId="{C3AFE8AC-39FD-4D3E-9138-D4B19C5EB81A}"/>
    <dgm:cxn modelId="{B3FFC042-FC7F-42EF-952F-60D3F53345D0}" srcId="{ABF59883-C04B-46ED-82D2-3CBAEC6AA0FC}" destId="{1A88D39B-F1C9-4E88-862C-E1BD1B8859BA}" srcOrd="2" destOrd="0" parTransId="{7339DBCD-CFEC-4C55-8DDC-7AF194C1F81A}" sibTransId="{DCB0410C-225C-470C-B4CA-F6EDE1B49EDA}"/>
    <dgm:cxn modelId="{94CF8A63-6C0D-48CB-81E7-596C1FD4FA3D}" srcId="{ABF59883-C04B-46ED-82D2-3CBAEC6AA0FC}" destId="{E0F8ED0F-7042-42FA-9BBA-C28DE81DC442}" srcOrd="1" destOrd="0" parTransId="{92036B7B-628F-4EB6-AFF2-DD6EDC2FF6A0}" sibTransId="{A0E45301-666D-4A9D-B427-40E1EE7BEA14}"/>
    <dgm:cxn modelId="{CA1D3667-D9C3-43B6-83B7-04BB2B56499A}" srcId="{ABF59883-C04B-46ED-82D2-3CBAEC6AA0FC}" destId="{BC79178E-EABF-4D55-BEA6-247450BF586E}" srcOrd="3" destOrd="0" parTransId="{B39063F2-A4C0-4B77-BC4C-E8E33D960C45}" sibTransId="{6E5CC406-C114-43A1-92C5-53605DB4DDB7}"/>
    <dgm:cxn modelId="{B4FAFF47-037E-45FE-8256-D9B09C659FF6}" srcId="{E0F8ED0F-7042-42FA-9BBA-C28DE81DC442}" destId="{A889E316-46F6-4326-9DFB-19EAF71B0D52}" srcOrd="1" destOrd="0" parTransId="{4A1D12D9-6CC8-4886-9B67-863BB289951B}" sibTransId="{7CC1619B-587A-49F7-BF25-F7BA5DB3D08C}"/>
    <dgm:cxn modelId="{8988C669-4256-41EB-A5C3-855FC9DBB534}" srcId="{1A88D39B-F1C9-4E88-862C-E1BD1B8859BA}" destId="{CC52679D-BFE6-4C69-8BCA-269DA42DEA3D}" srcOrd="0" destOrd="0" parTransId="{C076ACCE-6AA2-47AA-AD94-5502CC32E6D7}" sibTransId="{1677DC84-FE6E-4832-8935-417C2851AD02}"/>
    <dgm:cxn modelId="{CE5C924C-6B57-4417-AA85-AE1FAEAB1CB6}" type="presOf" srcId="{CC52679D-BFE6-4C69-8BCA-269DA42DEA3D}" destId="{16DCDB07-6C62-4D96-A606-1C6C64C67E7D}" srcOrd="0" destOrd="0" presId="urn:microsoft.com/office/officeart/2005/8/layout/chevron2"/>
    <dgm:cxn modelId="{0FE87873-0BCB-4801-A2A3-E44EF80C9AE1}" type="presOf" srcId="{1A88D39B-F1C9-4E88-862C-E1BD1B8859BA}" destId="{F33E0981-4D02-4A8C-915C-F1187241831B}" srcOrd="0" destOrd="0" presId="urn:microsoft.com/office/officeart/2005/8/layout/chevron2"/>
    <dgm:cxn modelId="{9D30DE76-FC71-48F5-8416-1762DF6B3122}" srcId="{BC79178E-EABF-4D55-BEA6-247450BF586E}" destId="{A58F7C59-D8A5-43C7-8679-B614265C5C35}" srcOrd="3" destOrd="0" parTransId="{DA43CE21-878B-4191-9E46-AD0B1351E985}" sibTransId="{BC41DAE9-FC93-4729-A3C0-9B8C137AB26E}"/>
    <dgm:cxn modelId="{7EA7157C-4CBC-4AC4-AE5F-ABFB28A787E4}" type="presOf" srcId="{DBE444C5-4100-4571-B133-91DF60E5A6AF}" destId="{623143B1-E08C-4064-85E5-8BB06ECD4814}" srcOrd="0" destOrd="3" presId="urn:microsoft.com/office/officeart/2005/8/layout/chevron2"/>
    <dgm:cxn modelId="{2160FA7C-13DE-4EA0-82B6-8CD8835AB8A9}" srcId="{E0F8ED0F-7042-42FA-9BBA-C28DE81DC442}" destId="{DBE444C5-4100-4571-B133-91DF60E5A6AF}" srcOrd="3" destOrd="0" parTransId="{2B9B5CB1-CD7F-4A78-908C-8B6872CDE773}" sibTransId="{570441AB-6BC6-493B-A33A-CF05134A64ED}"/>
    <dgm:cxn modelId="{C990B583-1CB9-4A17-BB4E-811F321299B3}" type="presOf" srcId="{5508D58E-57C6-48DC-AC2C-677D17DEC6CD}" destId="{7AE1175F-233B-426E-B3AA-E3AA04F8E767}" srcOrd="0" destOrd="1" presId="urn:microsoft.com/office/officeart/2005/8/layout/chevron2"/>
    <dgm:cxn modelId="{0010478A-9E42-4C05-9010-A9464BB43D86}" type="presOf" srcId="{4D2406B1-0FFC-42A0-804C-63E9419AD4C5}" destId="{7AE1175F-233B-426E-B3AA-E3AA04F8E767}" srcOrd="0" destOrd="2" presId="urn:microsoft.com/office/officeart/2005/8/layout/chevron2"/>
    <dgm:cxn modelId="{BA68828B-0186-4860-B39A-E1855072CEDC}" srcId="{BC79178E-EABF-4D55-BEA6-247450BF586E}" destId="{2DD2C1B6-0D14-4ACC-8EB1-72EA568AB2A6}" srcOrd="0" destOrd="0" parTransId="{A82F3FA4-3A5F-4E6A-81E1-E8212721043F}" sibTransId="{7FB8D162-D111-4F6D-AF5C-E05A76BB2323}"/>
    <dgm:cxn modelId="{5A13FF9A-4CAE-49E5-934D-4010137E1C93}" type="presOf" srcId="{5E0087D0-926A-4849-BD62-EB8611E0D4F4}" destId="{95711E6D-DA32-4B25-82E6-DB43067079A1}" srcOrd="0" destOrd="2" presId="urn:microsoft.com/office/officeart/2005/8/layout/chevron2"/>
    <dgm:cxn modelId="{017F779D-2634-42FA-A426-81CAD8DC945C}" type="presOf" srcId="{AD6DD975-C78E-4E63-BA99-60FEEB0F1AFD}" destId="{95711E6D-DA32-4B25-82E6-DB43067079A1}" srcOrd="0" destOrd="1" presId="urn:microsoft.com/office/officeart/2005/8/layout/chevron2"/>
    <dgm:cxn modelId="{AED91BB1-942F-4D7F-8FF5-636FDBCEC138}" srcId="{ABF59883-C04B-46ED-82D2-3CBAEC6AA0FC}" destId="{3520DE95-2075-4500-BF1D-1D7A616BE5B5}" srcOrd="0" destOrd="0" parTransId="{DC18EE2A-DECC-4F81-9E64-C4B41CA81C43}" sibTransId="{A1323DBB-2775-4AF9-9167-10D3CEC63067}"/>
    <dgm:cxn modelId="{F322C3BD-BD3A-47BB-8F8C-DFED1AB7337C}" srcId="{3520DE95-2075-4500-BF1D-1D7A616BE5B5}" destId="{6CA96598-7AA8-490F-82FA-AE1B4FEEBAB0}" srcOrd="3" destOrd="0" parTransId="{54F8DAA3-9072-4BF7-87A1-CD03DCC524BF}" sibTransId="{FCCF79EB-532A-4E1F-8AB4-589086DAE4F2}"/>
    <dgm:cxn modelId="{1D384EBE-B8F4-453D-B4AD-7435CCF397AD}" type="presOf" srcId="{ABF59883-C04B-46ED-82D2-3CBAEC6AA0FC}" destId="{B91A6682-A9F0-4786-A64A-994D4226CB69}" srcOrd="0" destOrd="0" presId="urn:microsoft.com/office/officeart/2005/8/layout/chevron2"/>
    <dgm:cxn modelId="{D487D0C1-B161-49F4-BA7C-83F5428FCF24}" type="presOf" srcId="{ACA80630-A144-4F7F-B380-1CD66B58029F}" destId="{623143B1-E08C-4064-85E5-8BB06ECD4814}" srcOrd="0" destOrd="0" presId="urn:microsoft.com/office/officeart/2005/8/layout/chevron2"/>
    <dgm:cxn modelId="{101BDAC3-B9E2-46D1-93F8-A8F3DAFFFD04}" srcId="{E0F8ED0F-7042-42FA-9BBA-C28DE81DC442}" destId="{A88F4959-6D3B-4710-AC4A-D725A916A80F}" srcOrd="2" destOrd="0" parTransId="{A9D414C5-00D2-4A11-B8FD-BFF99878707F}" sibTransId="{BD02FA18-51B6-419C-AC9F-D5A39F2C2574}"/>
    <dgm:cxn modelId="{C826C4C7-0C5F-40FF-BDF9-8D4FA86445A9}" type="presOf" srcId="{D6E43C64-5DD9-467D-AD89-CC5D83D6F5B9}" destId="{95711E6D-DA32-4B25-82E6-DB43067079A1}" srcOrd="0" destOrd="0" presId="urn:microsoft.com/office/officeart/2005/8/layout/chevron2"/>
    <dgm:cxn modelId="{A47DECCC-058A-4732-BB37-CB309D5F58E3}" srcId="{1A88D39B-F1C9-4E88-862C-E1BD1B8859BA}" destId="{E35BE39F-C48B-4842-9D3C-A1BE67BC5796}" srcOrd="2" destOrd="0" parTransId="{5B54D82E-1BF2-484C-9170-A5923E4C2E53}" sibTransId="{9EA0B149-1E28-4566-82E2-C90571AFEB63}"/>
    <dgm:cxn modelId="{06AB45CD-B5CD-4A93-BD16-A8BEB6A36945}" type="presOf" srcId="{E35BE39F-C48B-4842-9D3C-A1BE67BC5796}" destId="{16DCDB07-6C62-4D96-A606-1C6C64C67E7D}" srcOrd="0" destOrd="2" presId="urn:microsoft.com/office/officeart/2005/8/layout/chevron2"/>
    <dgm:cxn modelId="{7330F5D1-9773-48F0-9F58-DAE311E6256E}" srcId="{3520DE95-2075-4500-BF1D-1D7A616BE5B5}" destId="{5E0087D0-926A-4849-BD62-EB8611E0D4F4}" srcOrd="2" destOrd="0" parTransId="{99424FD6-DB96-4A66-98BE-F3105880F71F}" sibTransId="{8A69A543-40B7-47C3-942C-88290CEDC8A8}"/>
    <dgm:cxn modelId="{8C5035D7-388F-47DA-8969-6752B7F9B48B}" type="presOf" srcId="{E185B4B1-802A-4C25-91A8-D14A060DCE93}" destId="{16DCDB07-6C62-4D96-A606-1C6C64C67E7D}" srcOrd="0" destOrd="3" presId="urn:microsoft.com/office/officeart/2005/8/layout/chevron2"/>
    <dgm:cxn modelId="{B2B1BFD7-F382-490B-BBAF-4174CF02C3F4}" type="presOf" srcId="{18997920-0D44-4B0B-ABC9-E93A713BAC43}" destId="{16DCDB07-6C62-4D96-A606-1C6C64C67E7D}" srcOrd="0" destOrd="1" presId="urn:microsoft.com/office/officeart/2005/8/layout/chevron2"/>
    <dgm:cxn modelId="{1453D3DD-8DB7-4414-AFB9-C4EBF164D28D}" type="presOf" srcId="{A58F7C59-D8A5-43C7-8679-B614265C5C35}" destId="{7AE1175F-233B-426E-B3AA-E3AA04F8E767}" srcOrd="0" destOrd="3" presId="urn:microsoft.com/office/officeart/2005/8/layout/chevron2"/>
    <dgm:cxn modelId="{7D7E94DE-475F-4F5A-9C31-6864CC5C6AC1}" type="presOf" srcId="{BC79178E-EABF-4D55-BEA6-247450BF586E}" destId="{921F5810-62EA-42CC-8C4E-801422C060F7}" srcOrd="0" destOrd="0" presId="urn:microsoft.com/office/officeart/2005/8/layout/chevron2"/>
    <dgm:cxn modelId="{494181EB-48B9-47F3-B8A0-CB06C0F1EE4C}" srcId="{E0F8ED0F-7042-42FA-9BBA-C28DE81DC442}" destId="{ACA80630-A144-4F7F-B380-1CD66B58029F}" srcOrd="0" destOrd="0" parTransId="{C5B523DA-D2A5-44D6-8176-BC1A3D914FBF}" sibTransId="{E0A3E54A-FDFC-42A0-8247-9D68040E9507}"/>
    <dgm:cxn modelId="{BF1D3DF6-611A-49FE-90DB-8A9C92BC4329}" type="presOf" srcId="{6CA96598-7AA8-490F-82FA-AE1B4FEEBAB0}" destId="{95711E6D-DA32-4B25-82E6-DB43067079A1}" srcOrd="0" destOrd="3" presId="urn:microsoft.com/office/officeart/2005/8/layout/chevron2"/>
    <dgm:cxn modelId="{527DE3FB-4CE8-405F-A6C1-0B584DDB20C5}" srcId="{BC79178E-EABF-4D55-BEA6-247450BF586E}" destId="{4D2406B1-0FFC-42A0-804C-63E9419AD4C5}" srcOrd="2" destOrd="0" parTransId="{1CDD25D8-04AC-46F1-A0A2-54449A0685FA}" sibTransId="{D19E9891-6DD0-4FC7-9D84-8C1DC45740CE}"/>
    <dgm:cxn modelId="{09AAECFF-31BF-45B4-95FE-8A895AB75C24}" type="presOf" srcId="{3520DE95-2075-4500-BF1D-1D7A616BE5B5}" destId="{6031097B-6906-4B88-90B9-CB45FF2F6317}" srcOrd="0" destOrd="0" presId="urn:microsoft.com/office/officeart/2005/8/layout/chevron2"/>
    <dgm:cxn modelId="{6FF1F075-EA71-4EC7-91E4-8ECA98DD535F}" type="presParOf" srcId="{B91A6682-A9F0-4786-A64A-994D4226CB69}" destId="{EE7A7DCA-82C6-40A7-B7FB-DB610B86EF25}" srcOrd="0" destOrd="0" presId="urn:microsoft.com/office/officeart/2005/8/layout/chevron2"/>
    <dgm:cxn modelId="{04A22258-E903-4B7B-81CB-7D2956BA25F3}" type="presParOf" srcId="{EE7A7DCA-82C6-40A7-B7FB-DB610B86EF25}" destId="{6031097B-6906-4B88-90B9-CB45FF2F6317}" srcOrd="0" destOrd="0" presId="urn:microsoft.com/office/officeart/2005/8/layout/chevron2"/>
    <dgm:cxn modelId="{636117D0-64E2-4DC5-B9A2-59C68BE02FE4}" type="presParOf" srcId="{EE7A7DCA-82C6-40A7-B7FB-DB610B86EF25}" destId="{95711E6D-DA32-4B25-82E6-DB43067079A1}" srcOrd="1" destOrd="0" presId="urn:microsoft.com/office/officeart/2005/8/layout/chevron2"/>
    <dgm:cxn modelId="{3AFD823F-9A09-43AD-9C39-8F18684A7199}" type="presParOf" srcId="{B91A6682-A9F0-4786-A64A-994D4226CB69}" destId="{56EB006D-4125-4C4E-BAB3-5DB7D5C83F9C}" srcOrd="1" destOrd="0" presId="urn:microsoft.com/office/officeart/2005/8/layout/chevron2"/>
    <dgm:cxn modelId="{ED86901E-49E2-484D-98B3-6F21F4CA9BDA}" type="presParOf" srcId="{B91A6682-A9F0-4786-A64A-994D4226CB69}" destId="{40F96CFB-0CCF-4580-AB58-FC7321C817D3}" srcOrd="2" destOrd="0" presId="urn:microsoft.com/office/officeart/2005/8/layout/chevron2"/>
    <dgm:cxn modelId="{7188DD85-CD39-4978-987A-909E95744BDF}" type="presParOf" srcId="{40F96CFB-0CCF-4580-AB58-FC7321C817D3}" destId="{216CAB30-DAD3-4B5E-A8B6-612AD4CDC63D}" srcOrd="0" destOrd="0" presId="urn:microsoft.com/office/officeart/2005/8/layout/chevron2"/>
    <dgm:cxn modelId="{62DA0301-63F2-4BD4-ABD5-5EED07E86B89}" type="presParOf" srcId="{40F96CFB-0CCF-4580-AB58-FC7321C817D3}" destId="{623143B1-E08C-4064-85E5-8BB06ECD4814}" srcOrd="1" destOrd="0" presId="urn:microsoft.com/office/officeart/2005/8/layout/chevron2"/>
    <dgm:cxn modelId="{1D315CE3-93DD-422F-847F-E321EE7D0B06}" type="presParOf" srcId="{B91A6682-A9F0-4786-A64A-994D4226CB69}" destId="{93B945D1-884E-44A3-AC33-32A53F11D517}" srcOrd="3" destOrd="0" presId="urn:microsoft.com/office/officeart/2005/8/layout/chevron2"/>
    <dgm:cxn modelId="{ED91AE88-044B-4C19-AE69-D779A1CCF998}" type="presParOf" srcId="{B91A6682-A9F0-4786-A64A-994D4226CB69}" destId="{E0341384-E90B-49DE-8BCA-1EDF1FB2836A}" srcOrd="4" destOrd="0" presId="urn:microsoft.com/office/officeart/2005/8/layout/chevron2"/>
    <dgm:cxn modelId="{7BAA0E55-6164-4227-AFAD-E5D7831F0A68}" type="presParOf" srcId="{E0341384-E90B-49DE-8BCA-1EDF1FB2836A}" destId="{F33E0981-4D02-4A8C-915C-F1187241831B}" srcOrd="0" destOrd="0" presId="urn:microsoft.com/office/officeart/2005/8/layout/chevron2"/>
    <dgm:cxn modelId="{B54ABCB5-3E6E-42FB-A52C-DE2D2A4D9599}" type="presParOf" srcId="{E0341384-E90B-49DE-8BCA-1EDF1FB2836A}" destId="{16DCDB07-6C62-4D96-A606-1C6C64C67E7D}" srcOrd="1" destOrd="0" presId="urn:microsoft.com/office/officeart/2005/8/layout/chevron2"/>
    <dgm:cxn modelId="{D535991E-F7D8-4982-8B87-D47877D2054E}" type="presParOf" srcId="{B91A6682-A9F0-4786-A64A-994D4226CB69}" destId="{064FC480-6B81-4C15-A960-3DD6F86DFF80}" srcOrd="5" destOrd="0" presId="urn:microsoft.com/office/officeart/2005/8/layout/chevron2"/>
    <dgm:cxn modelId="{CC544DDC-DDEC-4688-90B2-EF95DEA11105}" type="presParOf" srcId="{B91A6682-A9F0-4786-A64A-994D4226CB69}" destId="{F0158108-9647-4272-9E5D-672131B4DBE0}" srcOrd="6" destOrd="0" presId="urn:microsoft.com/office/officeart/2005/8/layout/chevron2"/>
    <dgm:cxn modelId="{AB195BD4-C998-4CA1-AB7D-F7A87C8E73DA}" type="presParOf" srcId="{F0158108-9647-4272-9E5D-672131B4DBE0}" destId="{921F5810-62EA-42CC-8C4E-801422C060F7}" srcOrd="0" destOrd="0" presId="urn:microsoft.com/office/officeart/2005/8/layout/chevron2"/>
    <dgm:cxn modelId="{5007368E-8D4E-453D-A5D0-2BC937F995B5}" type="presParOf" srcId="{F0158108-9647-4272-9E5D-672131B4DBE0}" destId="{7AE1175F-233B-426E-B3AA-E3AA04F8E76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37A2DF-EA95-4B3D-BF8A-0D2BC1C5080E}">
      <dsp:nvSpPr>
        <dsp:cNvPr id="0" name=""/>
        <dsp:cNvSpPr/>
      </dsp:nvSpPr>
      <dsp:spPr>
        <a:xfrm>
          <a:off x="1395882" y="226898"/>
          <a:ext cx="2415688" cy="2416056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rgbClr val="FF0000"/>
        </a:solidFill>
        <a:ln w="19050" cap="flat" cmpd="sng" algn="ctr">
          <a:solidFill>
            <a:srgbClr val="FF33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525D19-35A6-4499-8A13-CFBD8F393848}">
      <dsp:nvSpPr>
        <dsp:cNvPr id="0" name=""/>
        <dsp:cNvSpPr/>
      </dsp:nvSpPr>
      <dsp:spPr>
        <a:xfrm>
          <a:off x="1929828" y="1099167"/>
          <a:ext cx="1342351" cy="67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kern="1200" dirty="0"/>
            <a:t>Gestori</a:t>
          </a:r>
        </a:p>
      </dsp:txBody>
      <dsp:txXfrm>
        <a:off x="1929828" y="1099167"/>
        <a:ext cx="1342351" cy="671015"/>
      </dsp:txXfrm>
    </dsp:sp>
    <dsp:sp modelId="{D94206EF-45D9-4CDF-A945-4B1212F573E7}">
      <dsp:nvSpPr>
        <dsp:cNvPr id="0" name=""/>
        <dsp:cNvSpPr/>
      </dsp:nvSpPr>
      <dsp:spPr>
        <a:xfrm>
          <a:off x="724933" y="1615101"/>
          <a:ext cx="2415688" cy="2416056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ED9AC8-D794-4815-9EFD-1A6F859EBD5A}">
      <dsp:nvSpPr>
        <dsp:cNvPr id="0" name=""/>
        <dsp:cNvSpPr/>
      </dsp:nvSpPr>
      <dsp:spPr>
        <a:xfrm>
          <a:off x="1261601" y="2495401"/>
          <a:ext cx="1342351" cy="67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000" b="1" kern="1200" dirty="0"/>
            <a:t>ETC</a:t>
          </a:r>
        </a:p>
      </dsp:txBody>
      <dsp:txXfrm>
        <a:off x="1261601" y="2495401"/>
        <a:ext cx="1342351" cy="671015"/>
      </dsp:txXfrm>
    </dsp:sp>
    <dsp:sp modelId="{BA068210-B633-4F5F-93E4-017B107DA132}">
      <dsp:nvSpPr>
        <dsp:cNvPr id="0" name=""/>
        <dsp:cNvSpPr/>
      </dsp:nvSpPr>
      <dsp:spPr>
        <a:xfrm>
          <a:off x="1567815" y="3169427"/>
          <a:ext cx="2075450" cy="207628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C0871-AE81-4FB4-A1B2-167CEA2EB034}">
      <dsp:nvSpPr>
        <dsp:cNvPr id="0" name=""/>
        <dsp:cNvSpPr/>
      </dsp:nvSpPr>
      <dsp:spPr>
        <a:xfrm>
          <a:off x="1800198" y="3893642"/>
          <a:ext cx="1607962" cy="6710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dirty="0"/>
            <a:t>Comune</a:t>
          </a:r>
        </a:p>
      </dsp:txBody>
      <dsp:txXfrm>
        <a:off x="1800198" y="3893642"/>
        <a:ext cx="1607962" cy="6710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1097B-6906-4B88-90B9-CB45FF2F6317}">
      <dsp:nvSpPr>
        <dsp:cNvPr id="0" name=""/>
        <dsp:cNvSpPr/>
      </dsp:nvSpPr>
      <dsp:spPr>
        <a:xfrm rot="5400000">
          <a:off x="-213472" y="228248"/>
          <a:ext cx="1490530" cy="1043371"/>
        </a:xfrm>
        <a:prstGeom prst="chevron">
          <a:avLst/>
        </a:prstGeom>
        <a:solidFill>
          <a:schemeClr val="bg2">
            <a:lumMod val="7500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Monomia</a:t>
          </a:r>
        </a:p>
      </dsp:txBody>
      <dsp:txXfrm rot="-5400000">
        <a:off x="10108" y="526355"/>
        <a:ext cx="1043371" cy="447159"/>
      </dsp:txXfrm>
    </dsp:sp>
    <dsp:sp modelId="{95711E6D-DA32-4B25-82E6-DB43067079A1}">
      <dsp:nvSpPr>
        <dsp:cNvPr id="0" name=""/>
        <dsp:cNvSpPr/>
      </dsp:nvSpPr>
      <dsp:spPr>
        <a:xfrm rot="5400000">
          <a:off x="5668383" y="-4522744"/>
          <a:ext cx="968844" cy="1009697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TARIFFA MONOMIA TARSU (</a:t>
          </a:r>
          <a:r>
            <a:rPr lang="it-IT" sz="1300" b="1" kern="1200" dirty="0" err="1"/>
            <a:t>dlgs</a:t>
          </a:r>
          <a:r>
            <a:rPr lang="it-IT" sz="1300" b="1" kern="1200" dirty="0"/>
            <a:t>. 507/93)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Riparto UD/UND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Parametro di articolazione = superficie dei locali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Partitore </a:t>
          </a:r>
          <a:r>
            <a:rPr lang="it-IT" sz="1300" b="1" kern="1200" dirty="0" err="1"/>
            <a:t>Kqualità</a:t>
          </a:r>
          <a:endParaRPr lang="it-IT" sz="1300" b="1" kern="1200" dirty="0"/>
        </a:p>
      </dsp:txBody>
      <dsp:txXfrm rot="-5400000">
        <a:off x="1104319" y="88615"/>
        <a:ext cx="10049678" cy="874254"/>
      </dsp:txXfrm>
    </dsp:sp>
    <dsp:sp modelId="{216CAB30-DAD3-4B5E-A8B6-612AD4CDC63D}">
      <dsp:nvSpPr>
        <dsp:cNvPr id="0" name=""/>
        <dsp:cNvSpPr/>
      </dsp:nvSpPr>
      <dsp:spPr>
        <a:xfrm rot="5400000">
          <a:off x="-213472" y="1579627"/>
          <a:ext cx="1490530" cy="1043371"/>
        </a:xfrm>
        <a:prstGeom prst="chevron">
          <a:avLst/>
        </a:prstGeom>
        <a:solidFill>
          <a:schemeClr val="bg2">
            <a:lumMod val="40000"/>
            <a:lumOff val="60000"/>
          </a:schemeClr>
        </a:solidFill>
        <a:ln w="19050" cap="flat" cmpd="sng" algn="ctr">
          <a:solidFill>
            <a:schemeClr val="accent2">
              <a:lumMod val="75000"/>
              <a:lumOff val="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Binomia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Presuntiva</a:t>
          </a:r>
        </a:p>
      </dsp:txBody>
      <dsp:txXfrm rot="-5400000">
        <a:off x="10108" y="1877734"/>
        <a:ext cx="1043371" cy="447159"/>
      </dsp:txXfrm>
    </dsp:sp>
    <dsp:sp modelId="{623143B1-E08C-4064-85E5-8BB06ECD4814}">
      <dsp:nvSpPr>
        <dsp:cNvPr id="0" name=""/>
        <dsp:cNvSpPr/>
      </dsp:nvSpPr>
      <dsp:spPr>
        <a:xfrm rot="5400000">
          <a:off x="5648016" y="-3224996"/>
          <a:ext cx="968844" cy="1009890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TARIFFA BINOMIA </a:t>
          </a:r>
          <a:r>
            <a:rPr lang="it-IT" sz="1300" b="1" kern="1200" dirty="0" err="1"/>
            <a:t>dPR</a:t>
          </a:r>
          <a:r>
            <a:rPr lang="it-IT" sz="1300" b="1" kern="1200" dirty="0"/>
            <a:t> 158/99 (schema presuntivo)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QUADRIPARTIZIONE dei costi FISSI e VARIABILI divisi tra UD e UND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Parametri di articolazione: N componenti nucleo e superficie locali (mq)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Partitori Ministeriali (Ka, Kb, Kc, </a:t>
          </a:r>
          <a:r>
            <a:rPr lang="it-IT" sz="1300" b="1" kern="1200" dirty="0" err="1"/>
            <a:t>Kd</a:t>
          </a:r>
          <a:r>
            <a:rPr lang="it-IT" sz="1300" b="1" kern="1200" dirty="0"/>
            <a:t>)</a:t>
          </a:r>
        </a:p>
      </dsp:txBody>
      <dsp:txXfrm rot="-5400000">
        <a:off x="1082987" y="1387328"/>
        <a:ext cx="10051608" cy="874254"/>
      </dsp:txXfrm>
    </dsp:sp>
    <dsp:sp modelId="{F33E0981-4D02-4A8C-915C-F1187241831B}">
      <dsp:nvSpPr>
        <dsp:cNvPr id="0" name=""/>
        <dsp:cNvSpPr/>
      </dsp:nvSpPr>
      <dsp:spPr>
        <a:xfrm rot="5400000">
          <a:off x="-213472" y="2931006"/>
          <a:ext cx="1490530" cy="1043371"/>
        </a:xfrm>
        <a:prstGeom prst="chevron">
          <a:avLst/>
        </a:prstGeom>
        <a:solidFill>
          <a:srgbClr val="FFFF00"/>
        </a:solidFill>
        <a:ln w="190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Tributo Puntuale</a:t>
          </a:r>
        </a:p>
      </dsp:txBody>
      <dsp:txXfrm rot="-5400000">
        <a:off x="10108" y="3229113"/>
        <a:ext cx="1043371" cy="447159"/>
      </dsp:txXfrm>
    </dsp:sp>
    <dsp:sp modelId="{16DCDB07-6C62-4D96-A606-1C6C64C67E7D}">
      <dsp:nvSpPr>
        <dsp:cNvPr id="0" name=""/>
        <dsp:cNvSpPr/>
      </dsp:nvSpPr>
      <dsp:spPr>
        <a:xfrm rot="5400000">
          <a:off x="5648016" y="-1848308"/>
          <a:ext cx="968844" cy="1008031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TARIFFA </a:t>
          </a:r>
          <a:r>
            <a:rPr lang="it-IT" sz="1300" b="1" kern="1200" dirty="0" err="1"/>
            <a:t>dPR</a:t>
          </a:r>
          <a:r>
            <a:rPr lang="it-IT" sz="1300" b="1" kern="1200" dirty="0"/>
            <a:t> 158/99 (con calibratura individuale)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QUADRIPARTIZIONE dei costi FISSI e VARIABILI divisi tra UD e UND  ma inizia a diffondersi l’uso dei vettori di costo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Parametri di articolazione: N componenti nucleo, superficie locali (mq) e risultati della misurazione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Partitori Ministeriali Ka, Kb e altri partitori rilevati dalle misurazioni</a:t>
          </a:r>
        </a:p>
      </dsp:txBody>
      <dsp:txXfrm rot="-5400000">
        <a:off x="1092282" y="2754721"/>
        <a:ext cx="10033019" cy="874254"/>
      </dsp:txXfrm>
    </dsp:sp>
    <dsp:sp modelId="{921F5810-62EA-42CC-8C4E-801422C060F7}">
      <dsp:nvSpPr>
        <dsp:cNvPr id="0" name=""/>
        <dsp:cNvSpPr/>
      </dsp:nvSpPr>
      <dsp:spPr>
        <a:xfrm rot="5400000">
          <a:off x="-305460" y="4374373"/>
          <a:ext cx="1674506" cy="1043371"/>
        </a:xfrm>
        <a:prstGeom prst="chevron">
          <a:avLst/>
        </a:prstGeom>
        <a:solidFill>
          <a:srgbClr val="FFC000"/>
        </a:solidFill>
        <a:ln w="19050" cap="flat" cmpd="sng" algn="ctr">
          <a:solidFill>
            <a:schemeClr val="accent4">
              <a:lumMod val="7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b="1" kern="1200" dirty="0">
              <a:solidFill>
                <a:schemeClr val="tx1"/>
              </a:solidFill>
            </a:rPr>
            <a:t>Tariffa Corrispettiva</a:t>
          </a:r>
        </a:p>
      </dsp:txBody>
      <dsp:txXfrm rot="-5400000">
        <a:off x="10108" y="4580492"/>
        <a:ext cx="1043371" cy="631135"/>
      </dsp:txXfrm>
    </dsp:sp>
    <dsp:sp modelId="{7AE1175F-233B-426E-B3AA-E3AA04F8E767}">
      <dsp:nvSpPr>
        <dsp:cNvPr id="0" name=""/>
        <dsp:cNvSpPr/>
      </dsp:nvSpPr>
      <dsp:spPr>
        <a:xfrm rot="5400000">
          <a:off x="5648016" y="-423529"/>
          <a:ext cx="968844" cy="1011749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TARIFFE TRINOMIE, QUADRINOMIE e SERVIZI A RICHIESTA INDIVIDUALE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 Si supera spesso la QUADRIPARTIZIONE DEL COSTO (uso esteso dei vettori di costo)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 Parametri di articolazione: N componenti nucleo, superficie locali (mq) e  risultati della misurazione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300" b="1" kern="1200" dirty="0"/>
            <a:t> Partitori rilevati dalle misurazioni e possibile uso dei partitori ministeriali (ka,kb,kc,kd) per le quote non misurate</a:t>
          </a:r>
        </a:p>
      </dsp:txBody>
      <dsp:txXfrm rot="-5400000">
        <a:off x="1073693" y="4198089"/>
        <a:ext cx="10070197" cy="874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71CB9E0-109F-4D7E-ABAA-F2D288D99F9E}" type="datetimeFigureOut">
              <a:rPr lang="it-IT" smtClean="0"/>
              <a:t>15/09/2025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06FCD745-0613-4983-868F-934B6CC5333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4522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CD745-0613-4983-868F-934B6CC53339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80565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24619-0406-32B6-A6B5-6B1B9EEFD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E5AD7EF-79F2-C317-EB55-5ACD182E4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45830F0-41F6-928C-5D42-F81876958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D69408-92AA-4FFA-D200-75A78B872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CB10A-A778-441F-8D7D-0410DAF3D9F2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243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9872C-4A41-BD40-B2C6-61263BA46961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865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25F8CE1D-35A6-0F21-70CF-0E9B00B812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0fc1d8d7e8_0_10:notes">
            <a:extLst>
              <a:ext uri="{FF2B5EF4-FFF2-40B4-BE49-F238E27FC236}">
                <a16:creationId xmlns:a16="http://schemas.microsoft.com/office/drawing/2014/main" id="{C6C4D71B-4F0E-2B27-7104-1C8E849644A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0fc1d8d7e8_0_10:notes">
            <a:extLst>
              <a:ext uri="{FF2B5EF4-FFF2-40B4-BE49-F238E27FC236}">
                <a16:creationId xmlns:a16="http://schemas.microsoft.com/office/drawing/2014/main" id="{A84C1CA4-8F3B-5EBA-6DAB-68587ABB57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spcFirstLastPara="1" wrap="square" lIns="96645" tIns="96645" rIns="96645" bIns="96645" anchor="t" anchorCtr="0">
            <a:noAutofit/>
          </a:bodyPr>
          <a:lstStyle/>
          <a:p>
            <a:pPr algn="l"/>
            <a:endParaRPr lang="it-IT" sz="1900" dirty="0">
              <a:latin typeface="Univers" panose="020B0503020202020204" pitchFamily="34" charset="0"/>
            </a:endParaRPr>
          </a:p>
          <a:p>
            <a:pPr algn="l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95854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EC233-BABC-239B-F970-B8D7BA21B5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49FFF5CF-86DD-FB68-CD17-9D018AD047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785372" indent="-302066"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208265" indent="-241653"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691571" indent="-241653"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174878" indent="-241653"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fld id="{A1E28C95-27FF-4181-80C6-8F44A56F025A}" type="slidenum">
              <a:rPr lang="it-IT" altLang="it-IT" sz="1300"/>
              <a:pPr/>
              <a:t>29</a:t>
            </a:fld>
            <a:endParaRPr lang="it-IT" altLang="it-IT" sz="1300"/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3A0B937E-DEB2-A246-0197-7402C16D00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97781045-C231-AFD4-AAAD-14A140EEA0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  <a:ea typeface="ヒラギノ角ゴ Pro W3" panose="020B030000000000000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4072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D1C6AD-D98E-B499-80FA-4CE8BEE57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CC681A1C-1338-9728-C9D4-65DC2BD1CC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C62A0FE4-8B16-A496-782C-A11D78E69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479A5BB-DF7F-7538-11B2-6CEE7E2BEB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CB10A-A778-441F-8D7D-0410DAF3D9F2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6045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CDAC4-5F35-2CC6-BF0B-1F3B38A80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099A1009-69C2-EBAC-77AF-D276C8F583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D856A05-3008-CBB8-AA14-718852DF07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9886CD-50F2-A199-4BC4-BCEB4D0047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CB10A-A778-441F-8D7D-0410DAF3D9F2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18158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61F64-B826-68A8-180C-C81AD99D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4CBC437-E178-0A64-F1B3-4A69BE56C4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A7CEB495-4684-57C9-25F8-C7261FEAEE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A03EBB4-F1E2-605C-E315-4B39C518B8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CB10A-A778-441F-8D7D-0410DAF3D9F2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9803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5F393-6A27-EDF6-8696-3CA241414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F95A31F-1916-0EF0-82CB-3890A44F53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28C5AECF-B1FD-3AFB-40C4-9F57B82C8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9397A02-BBB3-927F-6823-61B054FDF2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CB10A-A778-441F-8D7D-0410DAF3D9F2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02390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07F58-93BC-0BB5-2659-BEE94868D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DB2DBA7D-7C3D-B8C9-AFD9-5CAF3A442A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058BA84-B834-DCA3-3618-929C882D55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19858D-3D26-9804-C8F9-3BC3845702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5CB10A-A778-441F-8D7D-0410DAF3D9F2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2201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F5A0B8B6-05E0-F5C5-12E1-54D9C644E4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DDE08A3F-8545-FEB3-9AB6-9D64B68ACD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BD4F4647-2A08-7FF5-7651-8A49DB799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A2746D6F-F7AE-DAD7-3A14-F8F790988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4D73793-2BCB-F901-CBE1-F7DFB6F71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2499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6EB61132-C18D-B1EB-F79A-663E56B7C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0C5CC69C-493D-3C2F-AA6C-689B5409D3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013FE7A-3CF6-A67A-EF4B-729283F23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5166632B-D0B3-ECF1-1323-81348E79D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5CB818E-4DB4-4889-45FA-A45FD11FAD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25775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id="{8AB499A8-2B0E-A1BC-B64A-78EBF479BC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id="{FE29F121-014D-6474-2C40-E10325162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0D447443-A6B6-B723-272B-A5F37D402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307CCFAD-82D7-4904-54A2-2A4B16493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12AADBCC-2945-E419-1646-663B7B6DF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959169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,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it-IT" noProof="0" dirty="0"/>
              <a:t>TITOLO </a:t>
            </a:r>
            <a:r>
              <a:rPr lang="en-US" altLang="it-IT" dirty="0"/>
              <a:t>(CALIBRI 24 MAIUSCOLO)</a:t>
            </a:r>
            <a:endParaRPr lang="en-US" noProof="0" dirty="0"/>
          </a:p>
        </p:txBody>
      </p:sp>
      <p:sp>
        <p:nvSpPr>
          <p:cNvPr id="5" name="Subtitle 2"/>
          <p:cNvSpPr>
            <a:spLocks noGrp="1"/>
          </p:cNvSpPr>
          <p:nvPr>
            <p:ph type="body" sz="quarter" idx="32" hasCustomPrompt="1"/>
          </p:nvPr>
        </p:nvSpPr>
        <p:spPr>
          <a:xfrm>
            <a:off x="431802" y="744000"/>
            <a:ext cx="11339513" cy="360000"/>
          </a:xfrm>
        </p:spPr>
        <p:txBody>
          <a:bodyPr/>
          <a:lstStyle>
            <a:lvl1pPr marL="0" indent="0">
              <a:buNone/>
              <a:defRPr sz="2400"/>
            </a:lvl1pPr>
            <a:lvl2pPr marL="266687" indent="0">
              <a:buNone/>
              <a:defRPr/>
            </a:lvl2pPr>
            <a:lvl3pPr marL="542898" indent="0">
              <a:buNone/>
              <a:defRPr/>
            </a:lvl3pPr>
            <a:lvl4pPr marL="809585" indent="0">
              <a:buNone/>
              <a:defRPr/>
            </a:lvl4pPr>
            <a:lvl5pPr marL="1076272" indent="0">
              <a:buNone/>
              <a:defRPr/>
            </a:lvl5pPr>
          </a:lstStyle>
          <a:p>
            <a:pPr lvl="0"/>
            <a:r>
              <a:rPr lang="it-IT" noProof="0" dirty="0"/>
              <a:t>Sottotitolo </a:t>
            </a:r>
            <a:r>
              <a:rPr lang="en-US" altLang="it-IT" dirty="0"/>
              <a:t>(</a:t>
            </a:r>
            <a:r>
              <a:rPr lang="en-US" altLang="it-IT" dirty="0" err="1"/>
              <a:t>CaIibri</a:t>
            </a:r>
            <a:r>
              <a:rPr lang="en-US" altLang="it-IT" dirty="0"/>
              <a:t> Light 18)</a:t>
            </a:r>
            <a:endParaRPr lang="it-IT" noProof="0" dirty="0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34" hasCustomPrompt="1"/>
          </p:nvPr>
        </p:nvSpPr>
        <p:spPr>
          <a:xfrm>
            <a:off x="431801" y="1248560"/>
            <a:ext cx="11339513" cy="4949040"/>
          </a:xfrm>
        </p:spPr>
        <p:txBody>
          <a:bodyPr/>
          <a:lstStyle>
            <a:lvl1pPr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it-IT" dirty="0"/>
              <a:t>Fare clic per modificare gli stili del testo dello schema </a:t>
            </a:r>
            <a:r>
              <a:rPr lang="it-IT" altLang="it-IT" dirty="0"/>
              <a:t>(Calibri Light 12)</a:t>
            </a:r>
            <a:endParaRPr lang="it-IT" dirty="0"/>
          </a:p>
          <a:p>
            <a:pPr lvl="1"/>
            <a:r>
              <a:rPr lang="it-IT" dirty="0"/>
              <a:t>Secondo livello </a:t>
            </a:r>
            <a:r>
              <a:rPr lang="it-IT" altLang="it-IT" dirty="0"/>
              <a:t>(Calibri Light 12)</a:t>
            </a:r>
            <a:endParaRPr lang="it-IT" dirty="0"/>
          </a:p>
          <a:p>
            <a:pPr lvl="2"/>
            <a:r>
              <a:rPr lang="it-IT" dirty="0"/>
              <a:t>Terzo livello </a:t>
            </a:r>
            <a:r>
              <a:rPr lang="it-IT" altLang="it-IT" dirty="0"/>
              <a:t>(Calibri Light 12)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677665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58852" y="1736725"/>
            <a:ext cx="9287933" cy="4114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35776D-BC27-C485-9DD0-EE1F714E85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latin typeface="Arial" charset="0"/>
                <a:ea typeface="ヒラギノ角ゴ Pro W3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23CB103-83C4-0D4B-B811-CABB672082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B15D9-D453-40DF-8CF2-2FDFE492491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674456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167640"/>
            <a:ext cx="11328400" cy="431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it-IT" noProof="0" dirty="0"/>
              <a:t>TITOLO </a:t>
            </a:r>
            <a:r>
              <a:rPr lang="en-US" altLang="it-IT" dirty="0"/>
              <a:t>(CALIBRI 24 MAIUSCOLO)</a:t>
            </a:r>
            <a:endParaRPr lang="en-US" noProof="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4" y="743840"/>
            <a:ext cx="11339513" cy="36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200020" indent="0">
              <a:buNone/>
              <a:defRPr/>
            </a:lvl2pPr>
            <a:lvl3pPr marL="407184" indent="0">
              <a:buNone/>
              <a:defRPr/>
            </a:lvl3pPr>
            <a:lvl4pPr marL="607204" indent="0">
              <a:buNone/>
              <a:defRPr/>
            </a:lvl4pPr>
            <a:lvl5pPr marL="807224" indent="0">
              <a:buNone/>
              <a:defRPr/>
            </a:lvl5pPr>
          </a:lstStyle>
          <a:p>
            <a:pPr lvl="0"/>
            <a:r>
              <a:rPr lang="it-IT" noProof="0" dirty="0"/>
              <a:t>Sottotitolo </a:t>
            </a:r>
            <a:r>
              <a:rPr lang="en-US" altLang="it-IT" dirty="0"/>
              <a:t>(</a:t>
            </a:r>
            <a:r>
              <a:rPr lang="en-US" altLang="it-IT" dirty="0" err="1"/>
              <a:t>CaIibri</a:t>
            </a:r>
            <a:r>
              <a:rPr lang="en-US" altLang="it-IT" dirty="0"/>
              <a:t> Light 18)</a:t>
            </a:r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97684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6933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F67FB66-26F7-7487-0037-8C9B16FAC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02863045-FFF7-91ED-10FE-B686AED96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E26B6D4F-9F1A-5A29-8DBF-7FB348C4E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0DE8FB60-74CD-4A9C-74A3-6A82A0B56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52CDF762-F3A3-5EB1-C7CE-8288F3F1F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670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ED7AC52-E079-0AE3-DDB4-60BFC4AC4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A04E181C-DB5F-449C-1D2E-D27F546A2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AFBD4A62-A273-6CDF-1E04-0D2A469D2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444ECF15-6002-014E-051D-8A7D55EA3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60D28E6C-5EA2-410D-9B8F-FAB53012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34570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37B4983-8B09-AE7D-22E2-3D2C005EB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70E1B65C-883C-28F6-84BD-622917ECD7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0882B729-C882-F13A-25D5-12D3B7437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662829AE-BBAE-C079-8B18-CA834C671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84A2B750-A74C-FB01-1D77-3338E583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F3BAC79F-4530-F70A-A447-054252DDE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78815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8A4D8516-6EBD-DACC-7F56-2EA698DFE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8BC1A8BF-3EC7-2246-7588-E4D3629B87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id="{4BDE471E-032D-89DB-4912-B9A57CF9D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id="{9C710AA6-9D10-D52E-0860-4548C0BFE8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id="{7E5450C2-1C8F-CE77-E4D5-48BCD37D7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id="{98E1BE77-0596-EAE8-0A5C-7A7E52091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id="{0623C8A1-582C-5A7F-780E-360576CE6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id="{EDCDE34C-0144-04C2-030E-55948DDE2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050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A35C8FB-1E0F-0EB8-B0FE-F22C7D6BE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id="{6F44EF79-8435-7DA5-0495-B359477E9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id="{556C73AC-F5C6-4E7B-FB6E-75BCF89F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id="{547550A9-A4C4-603A-732C-445F8CB4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6807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id="{202250B7-A18A-9C0C-4123-8D45738ED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id="{40DAFD90-189B-B003-588B-87BFB55C3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id="{4F0DE5EF-203A-6A35-FDBA-D4CB7C295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0535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4D7BEE67-0236-EA3D-BCCC-944C8A7C4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id="{F2B0B9E5-EC87-1102-FD18-C6CABF0488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65C2E10D-EEB3-6A1D-BB33-650EA4F7A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B1BDE68E-B66C-1230-FE60-4634A2E2A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04CC6523-C689-EAF1-CAB4-19ED7AECD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C0FB2468-51DA-4EA0-4AFF-F3E6BEC0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0392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9A5FE856-BAFA-B3E9-1A42-16375EFD8B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id="{B539C627-7A5A-2BB0-742A-AE2E5484D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id="{83828578-1AB1-14BB-A171-AFADBF6303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id="{881B8659-4C6D-DA1B-A6E1-E48B045B1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id="{CAB3D454-68CA-E305-4C6D-112C5EF29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id="{1DFB3727-242F-64A8-9539-8C2D47EA2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23835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id="{A073949E-C7CE-6282-FE45-1A3995EF4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id="{0126CCCC-D6DA-D37A-3672-4C65774264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id="{D1814909-9760-1BA0-A2FC-22D24BC2B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id="{DD24516A-5758-0628-43A7-41E3C73D39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id="{C27CEA09-84C7-DAFD-1E79-40B2710AB4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6EBB7D-B14E-480D-933F-77A1A182ADD5}" type="slidenum">
              <a:rPr lang="ca-ES" smtClean="0"/>
              <a:t>‹N›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6024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image" Target="../media/image34.pn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24" Type="http://schemas.openxmlformats.org/officeDocument/2006/relationships/image" Target="../media/image40.pn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10" Type="http://schemas.openxmlformats.org/officeDocument/2006/relationships/image" Target="../media/image26.pn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Relationship Id="rId22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8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id="{CB43F8DA-FDD8-573A-E724-C181B1747F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id="{6C8B6F41-2570-3A5C-D965-65CC5A0EFE8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/>
          </a:p>
        </p:txBody>
      </p:sp>
      <p:pic>
        <p:nvPicPr>
          <p:cNvPr id="4" name="Imatge 3" descr="Imatge que conté text, captura de pantalla, Font, disseny&#10;&#10;Pot ser que el contingut generat per IA no sigui correcte.">
            <a:extLst>
              <a:ext uri="{FF2B5EF4-FFF2-40B4-BE49-F238E27FC236}">
                <a16:creationId xmlns:a16="http://schemas.microsoft.com/office/drawing/2014/main" id="{89656B8E-9300-433E-46E0-C02081DC69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17362" cy="6874235"/>
          </a:xfrm>
          <a:prstGeom prst="rect">
            <a:avLst/>
          </a:prstGeom>
        </p:spPr>
      </p:pic>
      <p:grpSp>
        <p:nvGrpSpPr>
          <p:cNvPr id="5" name="Agrupa 4">
            <a:extLst>
              <a:ext uri="{FF2B5EF4-FFF2-40B4-BE49-F238E27FC236}">
                <a16:creationId xmlns:a16="http://schemas.microsoft.com/office/drawing/2014/main" id="{86EF9DAC-4857-E366-A636-6114C07B0FA0}"/>
              </a:ext>
            </a:extLst>
          </p:cNvPr>
          <p:cNvGrpSpPr/>
          <p:nvPr/>
        </p:nvGrpSpPr>
        <p:grpSpPr>
          <a:xfrm>
            <a:off x="5344232" y="579262"/>
            <a:ext cx="6408665" cy="4211813"/>
            <a:chOff x="5344231" y="566770"/>
            <a:chExt cx="6408665" cy="4316276"/>
          </a:xfrm>
        </p:grpSpPr>
        <p:cxnSp>
          <p:nvCxnSpPr>
            <p:cNvPr id="6" name="Connector de fletxa recta 5">
              <a:extLst>
                <a:ext uri="{FF2B5EF4-FFF2-40B4-BE49-F238E27FC236}">
                  <a16:creationId xmlns:a16="http://schemas.microsoft.com/office/drawing/2014/main" id="{3EC86AC4-8FCA-6C5F-863F-CE8D8C4383D1}"/>
                </a:ext>
              </a:extLst>
            </p:cNvPr>
            <p:cNvCxnSpPr/>
            <p:nvPr/>
          </p:nvCxnSpPr>
          <p:spPr>
            <a:xfrm flipV="1">
              <a:off x="5444166" y="4882689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or de fletxa recta 6">
              <a:extLst>
                <a:ext uri="{FF2B5EF4-FFF2-40B4-BE49-F238E27FC236}">
                  <a16:creationId xmlns:a16="http://schemas.microsoft.com/office/drawing/2014/main" id="{BEFF9A91-B7B2-625C-3E04-7C85FD41EB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44231" y="566770"/>
              <a:ext cx="6308730" cy="357"/>
            </a:xfrm>
            <a:prstGeom prst="straightConnector1">
              <a:avLst/>
            </a:prstGeom>
            <a:ln w="12700">
              <a:solidFill>
                <a:srgbClr val="004138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ítol 1">
            <a:extLst>
              <a:ext uri="{FF2B5EF4-FFF2-40B4-BE49-F238E27FC236}">
                <a16:creationId xmlns:a16="http://schemas.microsoft.com/office/drawing/2014/main" id="{F9DBF1E9-1DF2-EAED-6FE3-768E645168E5}"/>
              </a:ext>
            </a:extLst>
          </p:cNvPr>
          <p:cNvSpPr txBox="1">
            <a:spLocks/>
          </p:cNvSpPr>
          <p:nvPr/>
        </p:nvSpPr>
        <p:spPr>
          <a:xfrm>
            <a:off x="4996206" y="910002"/>
            <a:ext cx="6985262" cy="281232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4000" dirty="0" err="1"/>
              <a:t>Estandardització</a:t>
            </a:r>
            <a:r>
              <a:rPr lang="it-IT" sz="4000" dirty="0"/>
              <a:t> </a:t>
            </a:r>
            <a:r>
              <a:rPr lang="it-IT" sz="4000" dirty="0" err="1"/>
              <a:t>dels</a:t>
            </a:r>
            <a:r>
              <a:rPr lang="it-IT" sz="4000" dirty="0"/>
              <a:t> </a:t>
            </a:r>
            <a:r>
              <a:rPr lang="it-IT" sz="4000" dirty="0" err="1"/>
              <a:t>càlculs</a:t>
            </a:r>
            <a:r>
              <a:rPr lang="it-IT" sz="4000" dirty="0"/>
              <a:t> del cost del </a:t>
            </a:r>
            <a:r>
              <a:rPr lang="it-IT" sz="4000" dirty="0" err="1"/>
              <a:t>servei</a:t>
            </a:r>
            <a:r>
              <a:rPr lang="it-IT" sz="4000" dirty="0"/>
              <a:t> </a:t>
            </a:r>
            <a:r>
              <a:rPr lang="it-IT" sz="4000" dirty="0" err="1"/>
              <a:t>regulats</a:t>
            </a:r>
            <a:r>
              <a:rPr lang="it-IT" sz="4000" dirty="0"/>
              <a:t> per Arera</a:t>
            </a:r>
          </a:p>
          <a:p>
            <a:pPr algn="l"/>
            <a:endParaRPr lang="it-IT" sz="4000" dirty="0">
              <a:solidFill>
                <a:srgbClr val="004138"/>
              </a:solidFill>
              <a:latin typeface="Arial"/>
              <a:cs typeface="Arial"/>
            </a:endParaRPr>
          </a:p>
          <a:p>
            <a:pPr algn="l"/>
            <a:r>
              <a:rPr lang="it-IT" sz="4000" dirty="0"/>
              <a:t>Standardizzazione e definizione dei costi del servizio regolato da Arera</a:t>
            </a:r>
            <a:endParaRPr lang="ca-ES" sz="4000" dirty="0"/>
          </a:p>
        </p:txBody>
      </p:sp>
      <p:sp>
        <p:nvSpPr>
          <p:cNvPr id="9" name="Subtítol 2">
            <a:extLst>
              <a:ext uri="{FF2B5EF4-FFF2-40B4-BE49-F238E27FC236}">
                <a16:creationId xmlns:a16="http://schemas.microsoft.com/office/drawing/2014/main" id="{FA47F415-E3B1-A5B0-F4B8-A0201E6C7F11}"/>
              </a:ext>
            </a:extLst>
          </p:cNvPr>
          <p:cNvSpPr txBox="1">
            <a:spLocks/>
          </p:cNvSpPr>
          <p:nvPr/>
        </p:nvSpPr>
        <p:spPr>
          <a:xfrm>
            <a:off x="5386339" y="4887021"/>
            <a:ext cx="6393788" cy="5959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a-ES" sz="2300" b="1" dirty="0">
                <a:solidFill>
                  <a:srgbClr val="004138"/>
                </a:solidFill>
                <a:latin typeface="Arial"/>
                <a:cs typeface="Arial"/>
              </a:rPr>
              <a:t>WALTER GIACETTI</a:t>
            </a:r>
          </a:p>
          <a:p>
            <a:pPr algn="l"/>
            <a:endParaRPr lang="ca-ES" sz="2300" dirty="0"/>
          </a:p>
        </p:txBody>
      </p:sp>
      <p:sp>
        <p:nvSpPr>
          <p:cNvPr id="10" name="Subtítol 2">
            <a:extLst>
              <a:ext uri="{FF2B5EF4-FFF2-40B4-BE49-F238E27FC236}">
                <a16:creationId xmlns:a16="http://schemas.microsoft.com/office/drawing/2014/main" id="{D8462CFA-13ED-AB79-9F86-2EF78E719E1F}"/>
              </a:ext>
            </a:extLst>
          </p:cNvPr>
          <p:cNvSpPr txBox="1">
            <a:spLocks/>
          </p:cNvSpPr>
          <p:nvPr/>
        </p:nvSpPr>
        <p:spPr>
          <a:xfrm>
            <a:off x="5349347" y="5483011"/>
            <a:ext cx="6426022" cy="7082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Direttore Generale di A&amp;T2000 spa </a:t>
            </a:r>
          </a:p>
          <a:p>
            <a:pPr algn="l">
              <a:lnSpc>
                <a:spcPct val="150000"/>
              </a:lnSpc>
            </a:pPr>
            <a:r>
              <a:rPr lang="ca-ES" sz="2300" dirty="0">
                <a:solidFill>
                  <a:srgbClr val="004138"/>
                </a:solidFill>
                <a:latin typeface="Arial"/>
                <a:cs typeface="Arial"/>
              </a:rPr>
              <a:t>Consulente Istituto Finanza Enti Locali</a:t>
            </a:r>
            <a:endParaRPr lang="ca-ES" sz="2300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20D5BDB5-75FF-46E1-044A-E4260EA17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3189" y="5610859"/>
            <a:ext cx="933102" cy="427286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54551E10-5E72-BE1C-C4F7-1E974A9DA8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9740" y="6226942"/>
            <a:ext cx="745688" cy="473872"/>
          </a:xfrm>
          <a:prstGeom prst="rect">
            <a:avLst/>
          </a:prstGeom>
        </p:spPr>
      </p:pic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C0003C63-95E4-6E45-996E-01248503D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75368" y="6528160"/>
            <a:ext cx="416631" cy="365125"/>
          </a:xfrm>
        </p:spPr>
        <p:txBody>
          <a:bodyPr/>
          <a:lstStyle/>
          <a:p>
            <a:fld id="{C46EBB7D-B14E-480D-933F-77A1A182ADD5}" type="slidenum">
              <a:rPr lang="ca-ES" sz="1400" smtClean="0"/>
              <a:t>1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17010402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1D21F-CC3A-A538-CE69-BA1450B51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B8A77D-7939-B869-8C17-CA3952D1C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703" y="89900"/>
            <a:ext cx="7201222" cy="431800"/>
          </a:xfrm>
        </p:spPr>
        <p:txBody>
          <a:bodyPr>
            <a:noAutofit/>
          </a:bodyPr>
          <a:lstStyle/>
          <a:p>
            <a:r>
              <a:rPr lang="it-IT" sz="3600" b="1" dirty="0">
                <a:solidFill>
                  <a:srgbClr val="FFFF00"/>
                </a:solidFill>
                <a:highlight>
                  <a:srgbClr val="000000"/>
                </a:highlight>
              </a:rPr>
              <a:t>I principi della regolazione ARERA</a:t>
            </a:r>
          </a:p>
        </p:txBody>
      </p:sp>
      <p:sp>
        <p:nvSpPr>
          <p:cNvPr id="7" name="Ellipse 32">
            <a:extLst>
              <a:ext uri="{FF2B5EF4-FFF2-40B4-BE49-F238E27FC236}">
                <a16:creationId xmlns:a16="http://schemas.microsoft.com/office/drawing/2014/main" id="{900430C2-DFCF-64CB-808F-0DC6A5BAEEE2}"/>
              </a:ext>
            </a:extLst>
          </p:cNvPr>
          <p:cNvSpPr>
            <a:spLocks noChangeAspect="1"/>
          </p:cNvSpPr>
          <p:nvPr/>
        </p:nvSpPr>
        <p:spPr bwMode="gray">
          <a:xfrm>
            <a:off x="2057847" y="949504"/>
            <a:ext cx="7709590" cy="1173340"/>
          </a:xfrm>
          <a:prstGeom prst="ellipse">
            <a:avLst/>
          </a:prstGeom>
          <a:solidFill>
            <a:schemeClr val="tx2"/>
          </a:solidFill>
          <a:ln w="19050">
            <a:noFill/>
            <a:round/>
            <a:headEnd/>
            <a:tailEnd/>
          </a:ln>
          <a:effectLst/>
        </p:spPr>
        <p:txBody>
          <a:bodyPr wrap="square" lIns="0" tIns="0" rIns="0" bIns="0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2800" b="1" dirty="0">
                <a:solidFill>
                  <a:srgbClr val="FFFF00"/>
                </a:solidFill>
                <a:latin typeface="Calibri"/>
              </a:rPr>
              <a:t>Full Cost Recovery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92F13C0-8EA6-84B3-AA1C-FA60339A460B}"/>
              </a:ext>
            </a:extLst>
          </p:cNvPr>
          <p:cNvSpPr txBox="1"/>
          <p:nvPr/>
        </p:nvSpPr>
        <p:spPr>
          <a:xfrm>
            <a:off x="257174" y="2379198"/>
            <a:ext cx="11677651" cy="4154984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2400" dirty="0"/>
              <a:t>Il principio della piena copertura dei costi o full cost recovery esprime la necessità dell’aderenza delle tariffe pagate dall’utente ai costi sostenuti dal gestore per l’erogazione del servizio: le tariffe devono rispecchiare i costi efficienti di investimento e di esercizio del gestore. 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La copertura delle tariffe è prevista al 100% </a:t>
            </a:r>
            <a:r>
              <a:rPr lang="it-IT" sz="2400" dirty="0"/>
              <a:t>dei costi (norma introdotta dal </a:t>
            </a:r>
            <a:r>
              <a:rPr lang="it-IT" sz="2400" dirty="0" err="1"/>
              <a:t>dlgs</a:t>
            </a:r>
            <a:r>
              <a:rPr lang="it-IT" sz="2400" dirty="0"/>
              <a:t>. 22/1997 e confermata da ARERA), precedentemente il Dlgs 507/1993 prevedeva una copertura minima del 50%.</a:t>
            </a:r>
          </a:p>
          <a:p>
            <a:pPr algn="just"/>
            <a:r>
              <a:rPr lang="it-IT" sz="2400" dirty="0"/>
              <a:t>Tale principio cerca di coniugare l’esigenza di contenimento della tariffa richiesta all’utente con quelle di sostenibilità e di sviluppo industriale del servizio in un ottica di 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Equilibrio Economico e Finanziario del o dei gestori</a:t>
            </a:r>
            <a:r>
              <a:rPr lang="it-IT" sz="2400" dirty="0"/>
              <a:t>. L’utente è chiamato a contribuire alla copertura (solo) dei costi, operativi e di capitale, effettivamente sostenuti per l’erogazione del servizio sommati alla quota di «</a:t>
            </a:r>
            <a:r>
              <a:rPr lang="it-IT" sz="2400" i="1" dirty="0"/>
              <a:t>sharing</a:t>
            </a:r>
            <a:r>
              <a:rPr lang="it-IT" sz="2400" dirty="0"/>
              <a:t>» di competenza del gestore.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28535542-15C9-144C-4E6C-52413595360C}"/>
              </a:ext>
            </a:extLst>
          </p:cNvPr>
          <p:cNvSpPr txBox="1">
            <a:spLocks/>
          </p:cNvSpPr>
          <p:nvPr/>
        </p:nvSpPr>
        <p:spPr>
          <a:xfrm flipH="1">
            <a:off x="11811000" y="6534182"/>
            <a:ext cx="381000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200" smtClean="0"/>
              <a:pPr/>
              <a:t>10</a:t>
            </a:fld>
            <a:endParaRPr lang="ca-ES" sz="1200"/>
          </a:p>
        </p:txBody>
      </p:sp>
    </p:spTree>
    <p:extLst>
      <p:ext uri="{BB962C8B-B14F-4D97-AF65-F5344CB8AC3E}">
        <p14:creationId xmlns:p14="http://schemas.microsoft.com/office/powerpoint/2010/main" val="1220095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681037" y="962520"/>
            <a:ext cx="10829925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b="1" dirty="0"/>
              <a:t>Fino al 2019 il PEF conteneva i </a:t>
            </a:r>
            <a:r>
              <a:rPr lang="it-IT" sz="3200" b="1" u="sng" dirty="0"/>
              <a:t>costi previsionali che dovevano essere sostenuti dall’ente locale </a:t>
            </a:r>
            <a:r>
              <a:rPr lang="it-IT" sz="2400" b="1" dirty="0"/>
              <a:t>(Comune) con riferimento a: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/>
              <a:t>costi interni degli uffici (es. Ufficio Ambiente,  Ufficio Tributi)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/>
              <a:t>costi esterni per forniture (es. attrezzature, bidoni, sacchi,…)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/>
              <a:t>corrispettivi dovuti ai gestori affidatari del servizio (spazzamento, raccolta, altri servizi affini..)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sz="2400" b="1" dirty="0"/>
              <a:t>corrispettivi di trattamento/smaltimento </a:t>
            </a:r>
          </a:p>
        </p:txBody>
      </p:sp>
      <p:sp>
        <p:nvSpPr>
          <p:cNvPr id="3" name="Rettangolo 2"/>
          <p:cNvSpPr/>
          <p:nvPr/>
        </p:nvSpPr>
        <p:spPr>
          <a:xfrm>
            <a:off x="681037" y="4317643"/>
            <a:ext cx="10472738" cy="2400657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lvl="1" algn="ctr"/>
            <a:r>
              <a:rPr lang="it-IT" sz="3000" b="1" dirty="0">
                <a:solidFill>
                  <a:srgbClr val="FFFF00"/>
                </a:solidFill>
              </a:rPr>
              <a:t>Il MTR ARERA fin dalla sua prima versione (2020) impone di redigere il PEF inserendo nell’anno </a:t>
            </a:r>
            <a:r>
              <a:rPr lang="it-IT" sz="3000" b="1" i="1" dirty="0">
                <a:solidFill>
                  <a:srgbClr val="FFFF00"/>
                </a:solidFill>
              </a:rPr>
              <a:t>n</a:t>
            </a:r>
            <a:r>
              <a:rPr lang="it-IT" sz="3000" b="1" dirty="0">
                <a:solidFill>
                  <a:srgbClr val="FFFF00"/>
                </a:solidFill>
              </a:rPr>
              <a:t>, al posto dei corrispettivi dovuti ai gestori affidatari, i costi operativi e di capitale risultanti dal bilancio di questi ultimi nell’anno </a:t>
            </a:r>
            <a:r>
              <a:rPr lang="it-IT" sz="3000" b="1" i="1" dirty="0">
                <a:solidFill>
                  <a:srgbClr val="FFFF00"/>
                </a:solidFill>
              </a:rPr>
              <a:t>n</a:t>
            </a:r>
            <a:r>
              <a:rPr lang="it-IT" sz="3000" b="1" dirty="0">
                <a:solidFill>
                  <a:srgbClr val="FFFF00"/>
                </a:solidFill>
              </a:rPr>
              <a:t>-2 (</a:t>
            </a:r>
            <a:r>
              <a:rPr lang="it-IT" sz="3000" b="1" i="1" dirty="0">
                <a:solidFill>
                  <a:srgbClr val="FFFF00"/>
                </a:solidFill>
              </a:rPr>
              <a:t>lag regolatorio)</a:t>
            </a: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992000" y="21666"/>
            <a:ext cx="7992433" cy="64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3619" tIns="43619" rIns="43619" bIns="43619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it-IT" altLang="it-IT" sz="3600" b="1" dirty="0">
                <a:solidFill>
                  <a:srgbClr val="FFFF00"/>
                </a:solidFill>
                <a:highlight>
                  <a:srgbClr val="000000"/>
                </a:highlight>
                <a:latin typeface="+mj-lt"/>
              </a:rPr>
              <a:t>IL PEF: Piano Economico Finanziario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9448800" y="6425646"/>
            <a:ext cx="2743200" cy="365125"/>
          </a:xfrm>
        </p:spPr>
        <p:txBody>
          <a:bodyPr/>
          <a:lstStyle/>
          <a:p>
            <a:fld id="{2EB0747E-A4AA-4EAB-BE5C-8D056B0ACE49}" type="slidenum">
              <a:rPr lang="it-IT" smtClean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7423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184242" y="0"/>
            <a:ext cx="7350284" cy="562521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I costi secondo MTR</a:t>
            </a:r>
          </a:p>
        </p:txBody>
      </p:sp>
      <p:sp>
        <p:nvSpPr>
          <p:cNvPr id="4" name="Ellipse 29">
            <a:extLst>
              <a:ext uri="{FF2B5EF4-FFF2-40B4-BE49-F238E27FC236}">
                <a16:creationId xmlns:a16="http://schemas.microsoft.com/office/drawing/2014/main" id="{C6E98793-C372-4205-887B-FCFFB4F9DE6A}"/>
              </a:ext>
            </a:extLst>
          </p:cNvPr>
          <p:cNvSpPr>
            <a:spLocks noChangeAspect="1"/>
          </p:cNvSpPr>
          <p:nvPr/>
        </p:nvSpPr>
        <p:spPr bwMode="gray">
          <a:xfrm>
            <a:off x="7491359" y="2326223"/>
            <a:ext cx="2450817" cy="2433878"/>
          </a:xfrm>
          <a:prstGeom prst="ellipse">
            <a:avLst/>
          </a:prstGeom>
          <a:solidFill>
            <a:srgbClr val="FF330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efficienti</a:t>
            </a:r>
          </a:p>
        </p:txBody>
      </p:sp>
      <p:sp>
        <p:nvSpPr>
          <p:cNvPr id="5" name="Ellipse 29">
            <a:extLst>
              <a:ext uri="{FF2B5EF4-FFF2-40B4-BE49-F238E27FC236}">
                <a16:creationId xmlns:a16="http://schemas.microsoft.com/office/drawing/2014/main" id="{F309174C-CA4F-4C4E-AE97-302009EA18BF}"/>
              </a:ext>
            </a:extLst>
          </p:cNvPr>
          <p:cNvSpPr>
            <a:spLocks noChangeAspect="1"/>
          </p:cNvSpPr>
          <p:nvPr/>
        </p:nvSpPr>
        <p:spPr bwMode="gray">
          <a:xfrm>
            <a:off x="4870591" y="2326223"/>
            <a:ext cx="2450817" cy="2433878"/>
          </a:xfrm>
          <a:prstGeom prst="ellipse">
            <a:avLst/>
          </a:prstGeom>
          <a:solidFill>
            <a:srgbClr val="FFC00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effettivi</a:t>
            </a:r>
          </a:p>
        </p:txBody>
      </p:sp>
      <p:sp>
        <p:nvSpPr>
          <p:cNvPr id="6" name="Ellipse 29">
            <a:extLst>
              <a:ext uri="{FF2B5EF4-FFF2-40B4-BE49-F238E27FC236}">
                <a16:creationId xmlns:a16="http://schemas.microsoft.com/office/drawing/2014/main" id="{9C259FBA-2E10-45FD-A18F-01F13BF2ECB1}"/>
              </a:ext>
            </a:extLst>
          </p:cNvPr>
          <p:cNvSpPr>
            <a:spLocks noChangeAspect="1"/>
          </p:cNvSpPr>
          <p:nvPr/>
        </p:nvSpPr>
        <p:spPr bwMode="gray">
          <a:xfrm>
            <a:off x="2197054" y="2337353"/>
            <a:ext cx="2450817" cy="2433878"/>
          </a:xfrm>
          <a:prstGeom prst="ellipse">
            <a:avLst/>
          </a:prstGeom>
          <a:solidFill>
            <a:srgbClr val="00B05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ammissibili</a:t>
            </a:r>
            <a:endParaRPr lang="it-IT" sz="3600" dirty="0">
              <a:solidFill>
                <a:srgbClr val="F2F2F2"/>
              </a:solidFill>
              <a:latin typeface="Calibri"/>
            </a:endParaRPr>
          </a:p>
        </p:txBody>
      </p:sp>
      <p:sp>
        <p:nvSpPr>
          <p:cNvPr id="7" name="Ellipse 32">
            <a:extLst>
              <a:ext uri="{FF2B5EF4-FFF2-40B4-BE49-F238E27FC236}">
                <a16:creationId xmlns:a16="http://schemas.microsoft.com/office/drawing/2014/main" id="{96E51531-1D94-4066-A678-1BEE6C5BBD82}"/>
              </a:ext>
            </a:extLst>
          </p:cNvPr>
          <p:cNvSpPr>
            <a:spLocks noChangeAspect="1"/>
          </p:cNvSpPr>
          <p:nvPr/>
        </p:nvSpPr>
        <p:spPr bwMode="gray">
          <a:xfrm>
            <a:off x="2232585" y="984012"/>
            <a:ext cx="7709590" cy="1173340"/>
          </a:xfrm>
          <a:prstGeom prst="ellipse">
            <a:avLst/>
          </a:prstGeom>
          <a:solidFill>
            <a:schemeClr val="tx2"/>
          </a:solidFill>
          <a:ln w="19050">
            <a:noFill/>
            <a:round/>
            <a:headEnd/>
            <a:tailEnd/>
          </a:ln>
          <a:effectLst/>
        </p:spPr>
        <p:txBody>
          <a:bodyPr wrap="square" lIns="0" tIns="0" rIns="0" bIns="0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2800" b="1" dirty="0">
                <a:solidFill>
                  <a:srgbClr val="F2F2F2"/>
                </a:solidFill>
                <a:latin typeface="Calibri"/>
              </a:rPr>
              <a:t>Copertura dei costi di esercizio e di investimento</a:t>
            </a: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4712ED75-2A84-96E2-7562-D375D916F141}"/>
              </a:ext>
            </a:extLst>
          </p:cNvPr>
          <p:cNvSpPr txBox="1">
            <a:spLocks/>
          </p:cNvSpPr>
          <p:nvPr/>
        </p:nvSpPr>
        <p:spPr>
          <a:xfrm>
            <a:off x="333375" y="4922579"/>
            <a:ext cx="11858625" cy="1612354"/>
          </a:xfrm>
          <a:prstGeom prst="rect">
            <a:avLst/>
          </a:prstGeom>
          <a:solidFill>
            <a:schemeClr val="tx1"/>
          </a:solidFill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b="1" dirty="0">
                <a:solidFill>
                  <a:srgbClr val="FFFF00"/>
                </a:solidFill>
              </a:rPr>
              <a:t>L’ammontare totale del costo determinato secondo il MTR ARERA rappresenta </a:t>
            </a:r>
            <a:r>
              <a:rPr lang="it-IT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costo massimo che può essere coperto con le entrate tariffarie per l’erogazione del servizio</a:t>
            </a:r>
            <a:r>
              <a:rPr lang="it-IT" b="1" dirty="0">
                <a:solidFill>
                  <a:srgbClr val="FFFF00"/>
                </a:solidFill>
              </a:rPr>
              <a:t>. Tali costi sono soggetti a possibili detrazioni da parte dell’ETC che devono tuttavia essere motivate e in ogni caso debbono </a:t>
            </a:r>
            <a:r>
              <a:rPr lang="it-IT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salvaguardare l’Equilibrio Economico Finanziario della gestione</a:t>
            </a:r>
          </a:p>
        </p:txBody>
      </p:sp>
      <p:sp>
        <p:nvSpPr>
          <p:cNvPr id="8" name="Segnaposto numero diapositiva 2">
            <a:extLst>
              <a:ext uri="{FF2B5EF4-FFF2-40B4-BE49-F238E27FC236}">
                <a16:creationId xmlns:a16="http://schemas.microsoft.com/office/drawing/2014/main" id="{74C96310-3B18-260A-D560-36CE1E63876D}"/>
              </a:ext>
            </a:extLst>
          </p:cNvPr>
          <p:cNvSpPr txBox="1">
            <a:spLocks/>
          </p:cNvSpPr>
          <p:nvPr/>
        </p:nvSpPr>
        <p:spPr>
          <a:xfrm>
            <a:off x="11782425" y="6534933"/>
            <a:ext cx="495300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200" smtClean="0"/>
              <a:pPr/>
              <a:t>12</a:t>
            </a:fld>
            <a:endParaRPr lang="ca-ES" sz="1200" dirty="0"/>
          </a:p>
        </p:txBody>
      </p:sp>
    </p:spTree>
    <p:extLst>
      <p:ext uri="{BB962C8B-B14F-4D97-AF65-F5344CB8AC3E}">
        <p14:creationId xmlns:p14="http://schemas.microsoft.com/office/powerpoint/2010/main" val="357983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59224" y="44624"/>
            <a:ext cx="7324013" cy="458335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</a:rPr>
              <a:t>Schema semplificato dei costi </a:t>
            </a:r>
            <a:r>
              <a:rPr lang="it-IT" sz="1800" b="1" dirty="0">
                <a:solidFill>
                  <a:srgbClr val="FFFF00"/>
                </a:solidFill>
              </a:rPr>
              <a:t>secondo MTR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2135560" y="2026584"/>
            <a:ext cx="7920880" cy="25545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Gettito Tariffario = </a:t>
            </a:r>
            <a:r>
              <a:rPr lang="it-IT" sz="4000" b="1" dirty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Gestione + Costi Comuni+ Costi Capitale + </a:t>
            </a:r>
            <a:r>
              <a:rPr lang="it-IT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Componente Conguaglio – Componente Ricavi </a:t>
            </a:r>
            <a:r>
              <a:rPr lang="it-IT" sz="4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(sharing)</a:t>
            </a:r>
            <a:endParaRPr lang="it-IT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uppo 4"/>
          <p:cNvGrpSpPr/>
          <p:nvPr/>
        </p:nvGrpSpPr>
        <p:grpSpPr>
          <a:xfrm>
            <a:off x="5749416" y="5325611"/>
            <a:ext cx="6410577" cy="1379989"/>
            <a:chOff x="1514223" y="743744"/>
            <a:chExt cx="6410577" cy="1161255"/>
          </a:xfrm>
        </p:grpSpPr>
        <p:sp>
          <p:nvSpPr>
            <p:cNvPr id="6" name="CasellaDiTesto 5"/>
            <p:cNvSpPr txBox="1"/>
            <p:nvPr/>
          </p:nvSpPr>
          <p:spPr>
            <a:xfrm>
              <a:off x="2320099" y="743745"/>
              <a:ext cx="496100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b="1" dirty="0"/>
                <a:t>Sempre quelli rilevati nell’ Anno-2 di riferimento</a:t>
              </a:r>
            </a:p>
          </p:txBody>
        </p:sp>
        <p:sp>
          <p:nvSpPr>
            <p:cNvPr id="7" name="Freccia a destra 6"/>
            <p:cNvSpPr/>
            <p:nvPr/>
          </p:nvSpPr>
          <p:spPr>
            <a:xfrm>
              <a:off x="1897724" y="799313"/>
              <a:ext cx="406278" cy="227419"/>
            </a:xfrm>
            <a:prstGeom prst="rightArrow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8" name="Gruppo 7"/>
            <p:cNvGrpSpPr/>
            <p:nvPr/>
          </p:nvGrpSpPr>
          <p:grpSpPr>
            <a:xfrm>
              <a:off x="2243411" y="1107312"/>
              <a:ext cx="4803966" cy="740887"/>
              <a:chOff x="2667000" y="1059038"/>
              <a:chExt cx="4803966" cy="740887"/>
            </a:xfrm>
          </p:grpSpPr>
          <p:grpSp>
            <p:nvGrpSpPr>
              <p:cNvPr id="10" name="Gruppo 9"/>
              <p:cNvGrpSpPr/>
              <p:nvPr/>
            </p:nvGrpSpPr>
            <p:grpSpPr>
              <a:xfrm>
                <a:off x="2667000" y="1380924"/>
                <a:ext cx="1197903" cy="355950"/>
                <a:chOff x="468000" y="1981200"/>
                <a:chExt cx="1970400" cy="685800"/>
              </a:xfrm>
            </p:grpSpPr>
            <p:cxnSp>
              <p:nvCxnSpPr>
                <p:cNvPr id="32" name="Connettore 1 31"/>
                <p:cNvCxnSpPr/>
                <p:nvPr/>
              </p:nvCxnSpPr>
              <p:spPr>
                <a:xfrm>
                  <a:off x="468000" y="2324100"/>
                  <a:ext cx="1970400" cy="0"/>
                </a:xfrm>
                <a:prstGeom prst="line">
                  <a:avLst/>
                </a:prstGeom>
                <a:ln w="254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Connettore 1 32"/>
                <p:cNvCxnSpPr/>
                <p:nvPr/>
              </p:nvCxnSpPr>
              <p:spPr>
                <a:xfrm>
                  <a:off x="468000" y="1981200"/>
                  <a:ext cx="0" cy="685800"/>
                </a:xfrm>
                <a:prstGeom prst="line">
                  <a:avLst/>
                </a:prstGeom>
                <a:ln w="254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1" name="Gruppo 10"/>
              <p:cNvGrpSpPr/>
              <p:nvPr/>
            </p:nvGrpSpPr>
            <p:grpSpPr>
              <a:xfrm>
                <a:off x="3864903" y="1380924"/>
                <a:ext cx="1197903" cy="355950"/>
                <a:chOff x="468000" y="1981200"/>
                <a:chExt cx="1970400" cy="685800"/>
              </a:xfrm>
            </p:grpSpPr>
            <p:cxnSp>
              <p:nvCxnSpPr>
                <p:cNvPr id="30" name="Connettore 1 29"/>
                <p:cNvCxnSpPr/>
                <p:nvPr/>
              </p:nvCxnSpPr>
              <p:spPr>
                <a:xfrm>
                  <a:off x="468000" y="2324100"/>
                  <a:ext cx="1970400" cy="0"/>
                </a:xfrm>
                <a:prstGeom prst="line">
                  <a:avLst/>
                </a:prstGeom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Connettore 1 30"/>
                <p:cNvCxnSpPr/>
                <p:nvPr/>
              </p:nvCxnSpPr>
              <p:spPr>
                <a:xfrm>
                  <a:off x="468000" y="1981200"/>
                  <a:ext cx="0" cy="685800"/>
                </a:xfrm>
                <a:prstGeom prst="line">
                  <a:avLst/>
                </a:prstGeom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" name="Gruppo 11"/>
              <p:cNvGrpSpPr/>
              <p:nvPr/>
            </p:nvGrpSpPr>
            <p:grpSpPr>
              <a:xfrm>
                <a:off x="5072071" y="1380924"/>
                <a:ext cx="1197903" cy="355950"/>
                <a:chOff x="468000" y="1981200"/>
                <a:chExt cx="1970400" cy="685800"/>
              </a:xfrm>
            </p:grpSpPr>
            <p:cxnSp>
              <p:nvCxnSpPr>
                <p:cNvPr id="28" name="Connettore 1 27"/>
                <p:cNvCxnSpPr/>
                <p:nvPr/>
              </p:nvCxnSpPr>
              <p:spPr>
                <a:xfrm>
                  <a:off x="468000" y="2324100"/>
                  <a:ext cx="1970400" cy="0"/>
                </a:xfrm>
                <a:prstGeom prst="line">
                  <a:avLst/>
                </a:prstGeom>
                <a:ln w="254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ttore 1 28"/>
                <p:cNvCxnSpPr/>
                <p:nvPr/>
              </p:nvCxnSpPr>
              <p:spPr>
                <a:xfrm>
                  <a:off x="468000" y="1981200"/>
                  <a:ext cx="0" cy="685800"/>
                </a:xfrm>
                <a:prstGeom prst="line">
                  <a:avLst/>
                </a:prstGeom>
                <a:ln w="25400">
                  <a:solidFill>
                    <a:schemeClr val="bg2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" name="Gruppo 12"/>
              <p:cNvGrpSpPr/>
              <p:nvPr/>
            </p:nvGrpSpPr>
            <p:grpSpPr>
              <a:xfrm>
                <a:off x="6273063" y="1380924"/>
                <a:ext cx="1197903" cy="355950"/>
                <a:chOff x="468000" y="1981200"/>
                <a:chExt cx="1970400" cy="685800"/>
              </a:xfrm>
            </p:grpSpPr>
            <p:cxnSp>
              <p:nvCxnSpPr>
                <p:cNvPr id="26" name="Connettore 1 25"/>
                <p:cNvCxnSpPr/>
                <p:nvPr/>
              </p:nvCxnSpPr>
              <p:spPr>
                <a:xfrm>
                  <a:off x="468000" y="2324100"/>
                  <a:ext cx="1970400" cy="0"/>
                </a:xfrm>
                <a:prstGeom prst="line">
                  <a:avLst/>
                </a:prstGeom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nettore 1 26"/>
                <p:cNvCxnSpPr/>
                <p:nvPr/>
              </p:nvCxnSpPr>
              <p:spPr>
                <a:xfrm>
                  <a:off x="468000" y="1981200"/>
                  <a:ext cx="0" cy="685800"/>
                </a:xfrm>
                <a:prstGeom prst="line">
                  <a:avLst/>
                </a:prstGeom>
                <a:ln w="25400"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4" name="CasellaDiTesto 13"/>
              <p:cNvSpPr txBox="1"/>
              <p:nvPr/>
            </p:nvSpPr>
            <p:spPr>
              <a:xfrm>
                <a:off x="4189184" y="1219200"/>
                <a:ext cx="741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/>
                  <a:t>2025</a:t>
                </a:r>
              </a:p>
            </p:txBody>
          </p:sp>
          <p:sp>
            <p:nvSpPr>
              <p:cNvPr id="15" name="CasellaDiTesto 14"/>
              <p:cNvSpPr txBox="1"/>
              <p:nvPr/>
            </p:nvSpPr>
            <p:spPr>
              <a:xfrm>
                <a:off x="5393652" y="1219200"/>
                <a:ext cx="741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/>
                  <a:t>2026</a:t>
                </a:r>
              </a:p>
            </p:txBody>
          </p:sp>
          <p:sp>
            <p:nvSpPr>
              <p:cNvPr id="16" name="CasellaDiTesto 15"/>
              <p:cNvSpPr txBox="1"/>
              <p:nvPr/>
            </p:nvSpPr>
            <p:spPr>
              <a:xfrm>
                <a:off x="2984714" y="1219200"/>
                <a:ext cx="741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/>
                  <a:t>2024</a:t>
                </a:r>
              </a:p>
            </p:txBody>
          </p:sp>
          <p:sp>
            <p:nvSpPr>
              <p:cNvPr id="17" name="CasellaDiTesto 16"/>
              <p:cNvSpPr txBox="1"/>
              <p:nvPr/>
            </p:nvSpPr>
            <p:spPr>
              <a:xfrm>
                <a:off x="6598121" y="1219200"/>
                <a:ext cx="741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/>
                  <a:t>2027</a:t>
                </a:r>
              </a:p>
            </p:txBody>
          </p:sp>
          <p:grpSp>
            <p:nvGrpSpPr>
              <p:cNvPr id="18" name="Gruppo 17"/>
              <p:cNvGrpSpPr/>
              <p:nvPr/>
            </p:nvGrpSpPr>
            <p:grpSpPr>
              <a:xfrm>
                <a:off x="4495800" y="1600200"/>
                <a:ext cx="2501054" cy="199725"/>
                <a:chOff x="4495800" y="1600200"/>
                <a:chExt cx="2501054" cy="199725"/>
              </a:xfrm>
            </p:grpSpPr>
            <p:cxnSp>
              <p:nvCxnSpPr>
                <p:cNvPr id="23" name="Connettore 1 22"/>
                <p:cNvCxnSpPr/>
                <p:nvPr/>
              </p:nvCxnSpPr>
              <p:spPr>
                <a:xfrm>
                  <a:off x="4495800" y="1799748"/>
                  <a:ext cx="2501054" cy="0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Connettore 1 23"/>
                <p:cNvCxnSpPr/>
                <p:nvPr/>
              </p:nvCxnSpPr>
              <p:spPr>
                <a:xfrm flipV="1">
                  <a:off x="4510800" y="1600200"/>
                  <a:ext cx="0" cy="197355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prstDash val="dash"/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Connettore 1 24"/>
                <p:cNvCxnSpPr/>
                <p:nvPr/>
              </p:nvCxnSpPr>
              <p:spPr>
                <a:xfrm flipV="1">
                  <a:off x="6980400" y="1602570"/>
                  <a:ext cx="0" cy="197355"/>
                </a:xfrm>
                <a:prstGeom prst="line">
                  <a:avLst/>
                </a:prstGeom>
                <a:ln w="34925">
                  <a:solidFill>
                    <a:schemeClr val="tx1">
                      <a:lumMod val="65000"/>
                      <a:lumOff val="35000"/>
                    </a:schemeClr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9" name="Gruppo 18"/>
              <p:cNvGrpSpPr/>
              <p:nvPr/>
            </p:nvGrpSpPr>
            <p:grpSpPr>
              <a:xfrm>
                <a:off x="3276600" y="1059038"/>
                <a:ext cx="2501054" cy="232708"/>
                <a:chOff x="3276600" y="1059038"/>
                <a:chExt cx="2501054" cy="232708"/>
              </a:xfrm>
            </p:grpSpPr>
            <p:cxnSp>
              <p:nvCxnSpPr>
                <p:cNvPr id="20" name="Connettore 1 19"/>
                <p:cNvCxnSpPr/>
                <p:nvPr/>
              </p:nvCxnSpPr>
              <p:spPr>
                <a:xfrm>
                  <a:off x="3276600" y="1068992"/>
                  <a:ext cx="2501054" cy="0"/>
                </a:xfrm>
                <a:prstGeom prst="line">
                  <a:avLst/>
                </a:prstGeom>
                <a:ln w="34925">
                  <a:solidFill>
                    <a:srgbClr val="2100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Connettore 1 20"/>
                <p:cNvCxnSpPr/>
                <p:nvPr/>
              </p:nvCxnSpPr>
              <p:spPr>
                <a:xfrm>
                  <a:off x="3284220" y="1059038"/>
                  <a:ext cx="0" cy="232708"/>
                </a:xfrm>
                <a:prstGeom prst="line">
                  <a:avLst/>
                </a:prstGeom>
                <a:ln w="34925">
                  <a:solidFill>
                    <a:srgbClr val="2100FF"/>
                  </a:solidFill>
                  <a:prstDash val="dash"/>
                  <a:headEnd type="non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ttore 1 21"/>
                <p:cNvCxnSpPr/>
                <p:nvPr/>
              </p:nvCxnSpPr>
              <p:spPr>
                <a:xfrm>
                  <a:off x="5764258" y="1069170"/>
                  <a:ext cx="0" cy="212445"/>
                </a:xfrm>
                <a:prstGeom prst="line">
                  <a:avLst/>
                </a:prstGeom>
                <a:ln w="34925">
                  <a:solidFill>
                    <a:srgbClr val="2100FF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9" name="Rettangolo 8"/>
            <p:cNvSpPr/>
            <p:nvPr/>
          </p:nvSpPr>
          <p:spPr>
            <a:xfrm>
              <a:off x="1514223" y="743744"/>
              <a:ext cx="6410577" cy="1161255"/>
            </a:xfrm>
            <a:prstGeom prst="rect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4" name="CasellaDiTesto 33"/>
          <p:cNvSpPr txBox="1"/>
          <p:nvPr/>
        </p:nvSpPr>
        <p:spPr>
          <a:xfrm>
            <a:off x="10427" y="5229200"/>
            <a:ext cx="5738989" cy="16312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FFFF00"/>
                </a:solidFill>
              </a:rPr>
              <a:t>Costi riconosciuti ricavati  dai consuntivi delle fonti contabili obbligatorie (bilancio)</a:t>
            </a:r>
          </a:p>
          <a:p>
            <a:pPr algn="ctr"/>
            <a:r>
              <a:rPr lang="it-IT" sz="2000" b="1" dirty="0">
                <a:solidFill>
                  <a:srgbClr val="FFFF00"/>
                </a:solidFill>
              </a:rPr>
              <a:t>Eccezione: </a:t>
            </a:r>
            <a:r>
              <a:rPr lang="it-IT" sz="2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Costi Previsionali (COI,CQ,ANT)  a cui sono associate regole specifiche di rendicontazione</a:t>
            </a:r>
          </a:p>
        </p:txBody>
      </p:sp>
      <p:sp>
        <p:nvSpPr>
          <p:cNvPr id="36" name="CasellaDiTesto 35"/>
          <p:cNvSpPr txBox="1"/>
          <p:nvPr/>
        </p:nvSpPr>
        <p:spPr>
          <a:xfrm>
            <a:off x="6205861" y="4581129"/>
            <a:ext cx="51923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      Componenti determinate anche dall’ETC sulla base di parametri ARERA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295275" y="714175"/>
            <a:ext cx="11620500" cy="120032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/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L’assunto di base è che l’articolazione generale dei costi ammissibili deve essere controbilanciata dalle entrate tariffarie di riferimento, </a:t>
            </a:r>
            <a:r>
              <a:rPr lang="it-IT" sz="2400" b="1" u="sng" dirty="0">
                <a:solidFill>
                  <a:srgbClr val="FFFF00"/>
                </a:solidFill>
                <a:highlight>
                  <a:srgbClr val="000000"/>
                </a:highlight>
              </a:rPr>
              <a:t>i costi sono riferiti al bilancio dei gestori dell’anno n-2</a:t>
            </a:r>
          </a:p>
        </p:txBody>
      </p:sp>
      <p:sp>
        <p:nvSpPr>
          <p:cNvPr id="38" name="CasellaDiTesto 37"/>
          <p:cNvSpPr txBox="1"/>
          <p:nvPr/>
        </p:nvSpPr>
        <p:spPr>
          <a:xfrm>
            <a:off x="2259224" y="4598260"/>
            <a:ext cx="4238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Componenti determinate dal Gestore sulla base delle regole MTR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8C1D537-5518-4B53-1CAE-BE834172F2B6}"/>
              </a:ext>
            </a:extLst>
          </p:cNvPr>
          <p:cNvSpPr txBox="1">
            <a:spLocks/>
          </p:cNvSpPr>
          <p:nvPr/>
        </p:nvSpPr>
        <p:spPr>
          <a:xfrm>
            <a:off x="11743098" y="6421495"/>
            <a:ext cx="555094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200" smtClean="0"/>
              <a:pPr/>
              <a:t>13</a:t>
            </a:fld>
            <a:endParaRPr lang="ca-ES" sz="1200"/>
          </a:p>
        </p:txBody>
      </p:sp>
    </p:spTree>
    <p:extLst>
      <p:ext uri="{BB962C8B-B14F-4D97-AF65-F5344CB8AC3E}">
        <p14:creationId xmlns:p14="http://schemas.microsoft.com/office/powerpoint/2010/main" val="108850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19771" y="95249"/>
            <a:ext cx="7457629" cy="512935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I costi secondo MTR</a:t>
            </a:r>
          </a:p>
        </p:txBody>
      </p:sp>
      <p:sp>
        <p:nvSpPr>
          <p:cNvPr id="4" name="Ellipse 29">
            <a:extLst>
              <a:ext uri="{FF2B5EF4-FFF2-40B4-BE49-F238E27FC236}">
                <a16:creationId xmlns:a16="http://schemas.microsoft.com/office/drawing/2014/main" id="{C6E98793-C372-4205-887B-FCFFB4F9DE6A}"/>
              </a:ext>
            </a:extLst>
          </p:cNvPr>
          <p:cNvSpPr>
            <a:spLocks noChangeAspect="1"/>
          </p:cNvSpPr>
          <p:nvPr/>
        </p:nvSpPr>
        <p:spPr bwMode="gray">
          <a:xfrm>
            <a:off x="7749640" y="1755371"/>
            <a:ext cx="2450817" cy="1997479"/>
          </a:xfrm>
          <a:prstGeom prst="ellipse">
            <a:avLst/>
          </a:prstGeom>
          <a:solidFill>
            <a:srgbClr val="FF330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3600" dirty="0" err="1">
                <a:solidFill>
                  <a:srgbClr val="F2F2F2"/>
                </a:solidFill>
                <a:latin typeface="Calibri"/>
              </a:rPr>
              <a:t>Remuneraz</a:t>
            </a:r>
            <a:r>
              <a:rPr lang="it-IT" sz="3600" dirty="0">
                <a:solidFill>
                  <a:srgbClr val="F2F2F2"/>
                </a:solidFill>
                <a:latin typeface="Calibri"/>
              </a:rPr>
              <a:t>.</a:t>
            </a:r>
          </a:p>
          <a:p>
            <a:pPr algn="ctr" defTabSz="514299">
              <a:lnSpc>
                <a:spcPct val="80000"/>
              </a:lnSpc>
              <a:defRPr/>
            </a:pPr>
            <a:r>
              <a:rPr lang="it-IT" sz="3600" dirty="0">
                <a:solidFill>
                  <a:srgbClr val="F2F2F2"/>
                </a:solidFill>
                <a:latin typeface="Calibri"/>
              </a:rPr>
              <a:t>Gestore</a:t>
            </a:r>
          </a:p>
        </p:txBody>
      </p:sp>
      <p:sp>
        <p:nvSpPr>
          <p:cNvPr id="5" name="Ellipse 29">
            <a:extLst>
              <a:ext uri="{FF2B5EF4-FFF2-40B4-BE49-F238E27FC236}">
                <a16:creationId xmlns:a16="http://schemas.microsoft.com/office/drawing/2014/main" id="{F309174C-CA4F-4C4E-AE97-302009EA18BF}"/>
              </a:ext>
            </a:extLst>
          </p:cNvPr>
          <p:cNvSpPr>
            <a:spLocks noChangeAspect="1"/>
          </p:cNvSpPr>
          <p:nvPr/>
        </p:nvSpPr>
        <p:spPr bwMode="gray">
          <a:xfrm>
            <a:off x="4857778" y="1755371"/>
            <a:ext cx="2450817" cy="1997479"/>
          </a:xfrm>
          <a:prstGeom prst="ellipse">
            <a:avLst/>
          </a:prstGeom>
          <a:solidFill>
            <a:srgbClr val="FFC00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Poste </a:t>
            </a:r>
          </a:p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rettificative</a:t>
            </a:r>
          </a:p>
        </p:txBody>
      </p:sp>
      <p:sp>
        <p:nvSpPr>
          <p:cNvPr id="6" name="Ellipse 29">
            <a:extLst>
              <a:ext uri="{FF2B5EF4-FFF2-40B4-BE49-F238E27FC236}">
                <a16:creationId xmlns:a16="http://schemas.microsoft.com/office/drawing/2014/main" id="{9C259FBA-2E10-45FD-A18F-01F13BF2ECB1}"/>
              </a:ext>
            </a:extLst>
          </p:cNvPr>
          <p:cNvSpPr>
            <a:spLocks noChangeAspect="1"/>
          </p:cNvSpPr>
          <p:nvPr/>
        </p:nvSpPr>
        <p:spPr bwMode="gray">
          <a:xfrm>
            <a:off x="1919537" y="1766501"/>
            <a:ext cx="2450817" cy="1997479"/>
          </a:xfrm>
          <a:prstGeom prst="ellipse">
            <a:avLst/>
          </a:prstGeom>
          <a:solidFill>
            <a:srgbClr val="00B05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Costi lordi </a:t>
            </a:r>
          </a:p>
          <a:p>
            <a:pPr algn="ctr" defTabSz="514299">
              <a:lnSpc>
                <a:spcPct val="80000"/>
              </a:lnSpc>
              <a:defRPr/>
            </a:pPr>
            <a:r>
              <a:rPr lang="it-IT" sz="4000" dirty="0">
                <a:solidFill>
                  <a:srgbClr val="F2F2F2"/>
                </a:solidFill>
                <a:latin typeface="Calibri"/>
              </a:rPr>
              <a:t>totali</a:t>
            </a:r>
            <a:endParaRPr lang="it-IT" sz="3600" dirty="0">
              <a:solidFill>
                <a:srgbClr val="F2F2F2"/>
              </a:solidFill>
              <a:latin typeface="Calibri"/>
            </a:endParaRPr>
          </a:p>
        </p:txBody>
      </p:sp>
      <p:sp>
        <p:nvSpPr>
          <p:cNvPr id="7" name="Ellipse 32">
            <a:extLst>
              <a:ext uri="{FF2B5EF4-FFF2-40B4-BE49-F238E27FC236}">
                <a16:creationId xmlns:a16="http://schemas.microsoft.com/office/drawing/2014/main" id="{96E51531-1D94-4066-A678-1BEE6C5BBD82}"/>
              </a:ext>
            </a:extLst>
          </p:cNvPr>
          <p:cNvSpPr>
            <a:spLocks noChangeAspect="1"/>
          </p:cNvSpPr>
          <p:nvPr/>
        </p:nvSpPr>
        <p:spPr bwMode="gray">
          <a:xfrm>
            <a:off x="2219772" y="670112"/>
            <a:ext cx="7709590" cy="1051907"/>
          </a:xfrm>
          <a:prstGeom prst="ellipse">
            <a:avLst/>
          </a:prstGeom>
          <a:solidFill>
            <a:schemeClr val="tx2"/>
          </a:solidFill>
          <a:ln w="19050">
            <a:noFill/>
            <a:round/>
            <a:headEnd/>
            <a:tailEnd/>
          </a:ln>
          <a:effectLst/>
        </p:spPr>
        <p:txBody>
          <a:bodyPr wrap="square" lIns="0" tIns="0" rIns="0" bIns="0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2800" b="1" dirty="0">
                <a:solidFill>
                  <a:srgbClr val="FFFF00"/>
                </a:solidFill>
                <a:latin typeface="Calibri"/>
              </a:rPr>
              <a:t>Entrata Tariffaria di riferimento</a:t>
            </a:r>
          </a:p>
        </p:txBody>
      </p:sp>
      <p:sp>
        <p:nvSpPr>
          <p:cNvPr id="3" name="Rettangolo 2"/>
          <p:cNvSpPr/>
          <p:nvPr/>
        </p:nvSpPr>
        <p:spPr>
          <a:xfrm>
            <a:off x="224527" y="3828866"/>
            <a:ext cx="5456448" cy="2893100"/>
          </a:xfrm>
          <a:prstGeom prst="rect">
            <a:avLst/>
          </a:prstGeom>
          <a:ln w="762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it-IT" sz="1400" dirty="0"/>
              <a:t>- accantonamenti, diversi dagli ammortamenti, operati in eccesso rispetto all’applicazione di norme tributarie;</a:t>
            </a:r>
          </a:p>
          <a:p>
            <a:r>
              <a:rPr lang="it-IT" sz="1400" dirty="0"/>
              <a:t>- gli oneri finanziari e le rettifiche di valori di attività finanziarie;</a:t>
            </a:r>
          </a:p>
          <a:p>
            <a:r>
              <a:rPr lang="it-IT" sz="1400" dirty="0"/>
              <a:t>- le svalutazioni delle immobilizzazioni;</a:t>
            </a:r>
          </a:p>
          <a:p>
            <a:r>
              <a:rPr lang="it-IT" sz="1400" dirty="0"/>
              <a:t>- gli oneri straordinari;</a:t>
            </a:r>
          </a:p>
          <a:p>
            <a:r>
              <a:rPr lang="it-IT" sz="1400" dirty="0"/>
              <a:t>- gli oneri per assicurazioni, qualora non espressamente previste da specifici obblighi normativi;</a:t>
            </a:r>
          </a:p>
          <a:p>
            <a:r>
              <a:rPr lang="it-IT" sz="1400" dirty="0"/>
              <a:t>- gli oneri per sanzioni, penali e risarcimenti, nonché i costi sostenuti per il contenzioso ove l’impresa sia risultata soccombente;</a:t>
            </a:r>
          </a:p>
          <a:p>
            <a:r>
              <a:rPr lang="it-IT" sz="1400" dirty="0"/>
              <a:t>- i costi connessi all’erogazione di liberalità;</a:t>
            </a:r>
          </a:p>
          <a:p>
            <a:r>
              <a:rPr lang="it-IT" sz="1400" dirty="0"/>
              <a:t>- i costi pubblicitari e di </a:t>
            </a:r>
            <a:r>
              <a:rPr lang="it-IT" sz="1400" i="1" dirty="0"/>
              <a:t>marketing</a:t>
            </a:r>
            <a:r>
              <a:rPr lang="it-IT" sz="1400" dirty="0"/>
              <a:t>, ad esclusione di oneri che derivino da obblighi posti in capo ai concessionari;</a:t>
            </a:r>
          </a:p>
          <a:p>
            <a:r>
              <a:rPr lang="it-IT" sz="1400" dirty="0"/>
              <a:t>- le spese di rappresentanza;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7264760" y="2263155"/>
            <a:ext cx="48742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5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endParaRPr lang="it-IT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4367808" y="2191147"/>
            <a:ext cx="487424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5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it-IT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Ellipse 29">
            <a:extLst>
              <a:ext uri="{FF2B5EF4-FFF2-40B4-BE49-F238E27FC236}">
                <a16:creationId xmlns:a16="http://schemas.microsoft.com/office/drawing/2014/main" id="{C6E98793-C372-4205-887B-FCFFB4F9DE6A}"/>
              </a:ext>
            </a:extLst>
          </p:cNvPr>
          <p:cNvSpPr>
            <a:spLocks noChangeAspect="1"/>
          </p:cNvSpPr>
          <p:nvPr/>
        </p:nvSpPr>
        <p:spPr bwMode="gray">
          <a:xfrm>
            <a:off x="6269253" y="4710154"/>
            <a:ext cx="2450817" cy="879087"/>
          </a:xfrm>
          <a:prstGeom prst="ellipse">
            <a:avLst/>
          </a:prstGeom>
          <a:solidFill>
            <a:srgbClr val="FF330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2F2F2"/>
                </a:solidFill>
                <a:latin typeface="Calibri"/>
              </a:rPr>
              <a:t>Sharing ricavi</a:t>
            </a:r>
          </a:p>
        </p:txBody>
      </p:sp>
      <p:cxnSp>
        <p:nvCxnSpPr>
          <p:cNvPr id="15" name="Connettore 4 14"/>
          <p:cNvCxnSpPr>
            <a:cxnSpLocks/>
            <a:stCxn id="5" idx="4"/>
            <a:endCxn id="3" idx="3"/>
          </p:cNvCxnSpPr>
          <p:nvPr/>
        </p:nvCxnSpPr>
        <p:spPr>
          <a:xfrm rot="5400000">
            <a:off x="5120798" y="4313027"/>
            <a:ext cx="1522566" cy="402212"/>
          </a:xfrm>
          <a:prstGeom prst="bentConnector2">
            <a:avLst/>
          </a:prstGeom>
          <a:ln w="57150">
            <a:solidFill>
              <a:schemeClr val="tx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e 29">
            <a:extLst>
              <a:ext uri="{FF2B5EF4-FFF2-40B4-BE49-F238E27FC236}">
                <a16:creationId xmlns:a16="http://schemas.microsoft.com/office/drawing/2014/main" id="{C6E98793-C372-4205-887B-FCFFB4F9DE6A}"/>
              </a:ext>
            </a:extLst>
          </p:cNvPr>
          <p:cNvSpPr>
            <a:spLocks noChangeAspect="1"/>
          </p:cNvSpPr>
          <p:nvPr/>
        </p:nvSpPr>
        <p:spPr bwMode="gray">
          <a:xfrm>
            <a:off x="7613299" y="5524826"/>
            <a:ext cx="3251902" cy="1102704"/>
          </a:xfrm>
          <a:prstGeom prst="ellipse">
            <a:avLst/>
          </a:prstGeom>
          <a:solidFill>
            <a:srgbClr val="FF3300"/>
          </a:solidFill>
          <a:ln w="19050">
            <a:noFill/>
            <a:round/>
            <a:headEnd/>
            <a:tailEnd/>
          </a:ln>
          <a:effectLst/>
        </p:spPr>
        <p:txBody>
          <a:bodyPr wrap="none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2F2F2"/>
                </a:solidFill>
                <a:latin typeface="Calibri"/>
              </a:rPr>
              <a:t>Capitale investito</a:t>
            </a:r>
          </a:p>
          <a:p>
            <a:pPr algn="ctr" defTabSz="514299"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2F2F2"/>
                </a:solidFill>
                <a:latin typeface="Calibri"/>
              </a:rPr>
              <a:t> WACC</a:t>
            </a:r>
          </a:p>
        </p:txBody>
      </p:sp>
      <p:cxnSp>
        <p:nvCxnSpPr>
          <p:cNvPr id="18" name="Connettore 4 17"/>
          <p:cNvCxnSpPr>
            <a:cxnSpLocks/>
            <a:stCxn id="4" idx="4"/>
          </p:cNvCxnSpPr>
          <p:nvPr/>
        </p:nvCxnSpPr>
        <p:spPr>
          <a:xfrm rot="16200000" flipH="1">
            <a:off x="8221161" y="4506738"/>
            <a:ext cx="1771976" cy="264200"/>
          </a:xfrm>
          <a:prstGeom prst="bentConnector3">
            <a:avLst/>
          </a:prstGeom>
          <a:ln w="57150">
            <a:solidFill>
              <a:schemeClr val="tx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4 21"/>
          <p:cNvCxnSpPr>
            <a:cxnSpLocks/>
            <a:stCxn id="4" idx="4"/>
            <a:endCxn id="10" idx="0"/>
          </p:cNvCxnSpPr>
          <p:nvPr/>
        </p:nvCxnSpPr>
        <p:spPr>
          <a:xfrm rot="5400000">
            <a:off x="7756204" y="3491309"/>
            <a:ext cx="957304" cy="1480387"/>
          </a:xfrm>
          <a:prstGeom prst="bentConnector3">
            <a:avLst/>
          </a:prstGeom>
          <a:ln w="57150">
            <a:solidFill>
              <a:schemeClr val="tx2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egnaposto numero diapositiva 2">
            <a:extLst>
              <a:ext uri="{FF2B5EF4-FFF2-40B4-BE49-F238E27FC236}">
                <a16:creationId xmlns:a16="http://schemas.microsoft.com/office/drawing/2014/main" id="{57F0CB89-A666-D373-232F-68D578638955}"/>
              </a:ext>
            </a:extLst>
          </p:cNvPr>
          <p:cNvSpPr txBox="1">
            <a:spLocks/>
          </p:cNvSpPr>
          <p:nvPr/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46EBB7D-B14E-480D-933F-77A1A182ADD5}" type="slidenum">
              <a:rPr lang="ca-ES" sz="1200" smtClean="0"/>
              <a:pPr algn="r"/>
              <a:t>14</a:t>
            </a:fld>
            <a:endParaRPr lang="ca-ES" sz="1200"/>
          </a:p>
        </p:txBody>
      </p:sp>
    </p:spTree>
    <p:extLst>
      <p:ext uri="{BB962C8B-B14F-4D97-AF65-F5344CB8AC3E}">
        <p14:creationId xmlns:p14="http://schemas.microsoft.com/office/powerpoint/2010/main" val="345382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8603A2-DB46-745A-D4A5-528E1A4F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4162A9-E112-64A7-149A-289B79599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997" y="89900"/>
            <a:ext cx="7571928" cy="431800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I principi della regolazione ARERA</a:t>
            </a:r>
          </a:p>
        </p:txBody>
      </p:sp>
      <p:sp>
        <p:nvSpPr>
          <p:cNvPr id="7" name="Ellipse 32">
            <a:extLst>
              <a:ext uri="{FF2B5EF4-FFF2-40B4-BE49-F238E27FC236}">
                <a16:creationId xmlns:a16="http://schemas.microsoft.com/office/drawing/2014/main" id="{BAB662D0-1E45-3BDB-560B-A4B9E018402F}"/>
              </a:ext>
            </a:extLst>
          </p:cNvPr>
          <p:cNvSpPr>
            <a:spLocks noChangeAspect="1"/>
          </p:cNvSpPr>
          <p:nvPr/>
        </p:nvSpPr>
        <p:spPr bwMode="gray">
          <a:xfrm>
            <a:off x="2114997" y="693150"/>
            <a:ext cx="7709590" cy="1535700"/>
          </a:xfrm>
          <a:prstGeom prst="ellipse">
            <a:avLst/>
          </a:prstGeom>
          <a:solidFill>
            <a:schemeClr val="tx2"/>
          </a:solidFill>
          <a:ln w="19050">
            <a:noFill/>
            <a:round/>
            <a:headEnd/>
            <a:tailEnd/>
          </a:ln>
          <a:effectLst/>
        </p:spPr>
        <p:txBody>
          <a:bodyPr wrap="square" lIns="0" tIns="0" rIns="0" bIns="0" rtlCol="0" anchor="ctr"/>
          <a:lstStyle/>
          <a:p>
            <a:pPr algn="ctr" defTabSz="514299">
              <a:lnSpc>
                <a:spcPct val="80000"/>
              </a:lnSpc>
              <a:defRPr/>
            </a:pPr>
            <a:endParaRPr lang="it-IT" sz="2400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 defTabSz="514299"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L’incentivazione allo sviluppo infrastrutturale del settore verso la </a:t>
            </a:r>
            <a:r>
              <a:rPr lang="it-IT" sz="2400" b="1" dirty="0" err="1">
                <a:solidFill>
                  <a:srgbClr val="FFFF00"/>
                </a:solidFill>
                <a:highlight>
                  <a:srgbClr val="000000"/>
                </a:highlight>
              </a:rPr>
              <a:t>Circular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 Economy</a:t>
            </a:r>
            <a:endParaRPr lang="it-IT" sz="2400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pPr algn="ctr" defTabSz="514299">
              <a:lnSpc>
                <a:spcPct val="80000"/>
              </a:lnSpc>
              <a:defRPr/>
            </a:pPr>
            <a:endParaRPr lang="it-IT" sz="2800" b="1" dirty="0">
              <a:solidFill>
                <a:srgbClr val="FFFF00"/>
              </a:solidFill>
              <a:highlight>
                <a:srgbClr val="000000"/>
              </a:highlight>
              <a:latin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143B90D8-9711-68F6-E537-319CAE98396F}"/>
              </a:ext>
            </a:extLst>
          </p:cNvPr>
          <p:cNvSpPr txBox="1"/>
          <p:nvPr/>
        </p:nvSpPr>
        <p:spPr>
          <a:xfrm>
            <a:off x="257174" y="2366895"/>
            <a:ext cx="11677651" cy="4401205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/>
              <a:t>L’introduzione di uno strumento di incentivazione economica alla crescita dei ricavi dalla vendita di materiali e/o energia (</a:t>
            </a:r>
            <a:r>
              <a:rPr lang="it-IT" b="1" dirty="0"/>
              <a:t>sharing sui ricavi</a:t>
            </a:r>
            <a:r>
              <a:rPr lang="it-IT" dirty="0"/>
              <a:t>) che attraverso la distribuzione di una quota del valore prodotto è idoneo a stimolare ed incentivare i gestori verso la valorizzazione dei rifiuti in ottica di raggiungimento degli obiettivi Europei di riciclo e recupero.</a:t>
            </a:r>
          </a:p>
          <a:p>
            <a:pPr algn="just"/>
            <a:r>
              <a:rPr lang="it-IT" dirty="0">
                <a:solidFill>
                  <a:srgbClr val="FFFF00"/>
                </a:solidFill>
                <a:highlight>
                  <a:srgbClr val="000000"/>
                </a:highlight>
              </a:rPr>
              <a:t>Il </a:t>
            </a:r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fattore di sharing previsto dal MTR3 può variare dal 20% al 90% ovvero il gestore può trattenere per se a remunerazione delle attività fino al 80% e non meno del 10% dei ricavi a seconda della sua virtuosità </a:t>
            </a:r>
            <a:r>
              <a:rPr lang="it-IT" dirty="0"/>
              <a:t>che è definita dai coefficienti: </a:t>
            </a:r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𝛾1 </a:t>
            </a:r>
            <a:r>
              <a:rPr lang="it-IT" dirty="0"/>
              <a:t>legato al  rispetto degli obiettivi di raccolta differenziata raggiunti anche tenuto conto della coerenza tra la percentuale di raccolta differenziata conseguita e gli obiettivi ambientali comunitari e </a:t>
            </a:r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𝛾2 </a:t>
            </a:r>
            <a:r>
              <a:rPr lang="it-IT" dirty="0"/>
              <a:t>che tiene conto della percentuale di frazioni estranee rilevata nella raccolta differenziata e della frazione effettivamente avviata a recupero ovvero in dipendenza del macro indicatore </a:t>
            </a:r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R1</a:t>
            </a:r>
            <a:r>
              <a:rPr lang="it-IT" dirty="0"/>
              <a:t>. </a:t>
            </a:r>
          </a:p>
          <a:p>
            <a:r>
              <a:rPr lang="it-IT" dirty="0"/>
              <a:t>	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sz="2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F37D137F-DF85-B27F-86C0-2BE629857F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58" y="5180927"/>
            <a:ext cx="7318367" cy="128237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9933821-2606-632D-808B-E507AA55E2EC}"/>
              </a:ext>
            </a:extLst>
          </p:cNvPr>
          <p:cNvSpPr txBox="1"/>
          <p:nvPr/>
        </p:nvSpPr>
        <p:spPr>
          <a:xfrm>
            <a:off x="8839200" y="5180927"/>
            <a:ext cx="2886075" cy="14773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FF00"/>
                </a:solidFill>
              </a:rPr>
              <a:t>Con MTR2 al gestore potevano essere lasciati dal 40% al 70% dei ricavi da mercato e dal  16% al 67% dei ricavi CONAI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9BC5D98-E6BD-985B-D986-E79FCFE771E7}"/>
              </a:ext>
            </a:extLst>
          </p:cNvPr>
          <p:cNvSpPr txBox="1">
            <a:spLocks/>
          </p:cNvSpPr>
          <p:nvPr/>
        </p:nvSpPr>
        <p:spPr>
          <a:xfrm>
            <a:off x="11820524" y="6620155"/>
            <a:ext cx="419101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46EBB7D-B14E-480D-933F-77A1A182ADD5}" type="slidenum">
              <a:rPr lang="ca-ES" sz="1200" smtClean="0"/>
              <a:pPr algn="r"/>
              <a:t>15</a:t>
            </a:fld>
            <a:endParaRPr lang="ca-ES" sz="1200"/>
          </a:p>
        </p:txBody>
      </p:sp>
    </p:spTree>
    <p:extLst>
      <p:ext uri="{BB962C8B-B14F-4D97-AF65-F5344CB8AC3E}">
        <p14:creationId xmlns:p14="http://schemas.microsoft.com/office/powerpoint/2010/main" val="268970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EDEBB8-B581-6F5D-2D1F-370824358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397C6B-D0C8-06B6-63B3-67A7BF886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4997" y="89900"/>
            <a:ext cx="7571928" cy="431800"/>
          </a:xfrm>
          <a:solidFill>
            <a:schemeClr val="tx1"/>
          </a:solidFill>
        </p:spPr>
        <p:txBody>
          <a:bodyPr>
            <a:noAutofit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L’algoritmo per la definizione dei costi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B69328F-62F2-A6BB-75A8-A104B2C9E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933" y="2108501"/>
            <a:ext cx="9558306" cy="147732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3A619EF-2ECD-18F6-129E-D245EC6A3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33" y="740879"/>
            <a:ext cx="4674516" cy="119349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EB69AE2-EE48-3003-6A04-2AE520D79BE0}"/>
              </a:ext>
            </a:extLst>
          </p:cNvPr>
          <p:cNvSpPr txBox="1"/>
          <p:nvPr/>
        </p:nvSpPr>
        <p:spPr>
          <a:xfrm>
            <a:off x="3605213" y="1621737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Fissi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949D82D-31F5-DBBE-4557-ED2D2F1A2926}"/>
              </a:ext>
            </a:extLst>
          </p:cNvPr>
          <p:cNvSpPr txBox="1"/>
          <p:nvPr/>
        </p:nvSpPr>
        <p:spPr>
          <a:xfrm>
            <a:off x="1621456" y="1621737"/>
            <a:ext cx="20760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variabili</a:t>
            </a:r>
            <a:r>
              <a:rPr lang="it-IT" sz="2400" dirty="0"/>
              <a:t>    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033ABDD7-3DED-405B-9D18-91B74D552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05" y="3872890"/>
            <a:ext cx="11747095" cy="987522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EB009B19-2E9D-89FB-1EA8-DE479A3A7997}"/>
              </a:ext>
            </a:extLst>
          </p:cNvPr>
          <p:cNvSpPr txBox="1"/>
          <p:nvPr/>
        </p:nvSpPr>
        <p:spPr>
          <a:xfrm>
            <a:off x="279618" y="4685809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Fissi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3F2DE319-9456-796C-8770-41466512E9FA}"/>
              </a:ext>
            </a:extLst>
          </p:cNvPr>
          <p:cNvSpPr txBox="1"/>
          <p:nvPr/>
        </p:nvSpPr>
        <p:spPr>
          <a:xfrm>
            <a:off x="88922" y="2964260"/>
            <a:ext cx="20760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variabili</a:t>
            </a:r>
            <a:r>
              <a:rPr lang="it-IT" sz="2400" dirty="0"/>
              <a:t>    </a:t>
            </a: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8D715B16-B093-A8ED-998D-9F4C82878655}"/>
              </a:ext>
            </a:extLst>
          </p:cNvPr>
          <p:cNvSpPr/>
          <p:nvPr/>
        </p:nvSpPr>
        <p:spPr>
          <a:xfrm>
            <a:off x="2659457" y="2896321"/>
            <a:ext cx="3436543" cy="8636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19" name="Connettore 2 18">
            <a:extLst>
              <a:ext uri="{FF2B5EF4-FFF2-40B4-BE49-F238E27FC236}">
                <a16:creationId xmlns:a16="http://schemas.microsoft.com/office/drawing/2014/main" id="{10616E9D-7E5A-F514-A5E5-992ED346A131}"/>
              </a:ext>
            </a:extLst>
          </p:cNvPr>
          <p:cNvCxnSpPr>
            <a:cxnSpLocks/>
            <a:endCxn id="20" idx="3"/>
          </p:cNvCxnSpPr>
          <p:nvPr/>
        </p:nvCxnSpPr>
        <p:spPr>
          <a:xfrm flipH="1">
            <a:off x="1773539" y="3297272"/>
            <a:ext cx="883620" cy="35293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9439806-F8DB-A0D9-F90D-A3460809FAFA}"/>
              </a:ext>
            </a:extLst>
          </p:cNvPr>
          <p:cNvSpPr txBox="1"/>
          <p:nvPr/>
        </p:nvSpPr>
        <p:spPr>
          <a:xfrm>
            <a:off x="411464" y="3419373"/>
            <a:ext cx="1362075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Sharing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C00F13BB-2071-F47D-FDF4-910ADF67C5C0}"/>
              </a:ext>
            </a:extLst>
          </p:cNvPr>
          <p:cNvSpPr/>
          <p:nvPr/>
        </p:nvSpPr>
        <p:spPr>
          <a:xfrm>
            <a:off x="7807107" y="3024102"/>
            <a:ext cx="1760143" cy="5527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43959D6C-54DA-04E9-3403-1DE8A7204964}"/>
              </a:ext>
            </a:extLst>
          </p:cNvPr>
          <p:cNvSpPr/>
          <p:nvPr/>
        </p:nvSpPr>
        <p:spPr>
          <a:xfrm>
            <a:off x="10152239" y="4092415"/>
            <a:ext cx="1760143" cy="6408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>
                <a:solidFill>
                  <a:srgbClr val="FF0000"/>
                </a:solidFill>
              </a:ln>
              <a:noFill/>
            </a:endParaRPr>
          </a:p>
        </p:txBody>
      </p: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7ABC64ED-FB25-5B6D-F257-B547981FEE1E}"/>
              </a:ext>
            </a:extLst>
          </p:cNvPr>
          <p:cNvCxnSpPr>
            <a:cxnSpLocks/>
            <a:stCxn id="21" idx="6"/>
            <a:endCxn id="27" idx="2"/>
          </p:cNvCxnSpPr>
          <p:nvPr/>
        </p:nvCxnSpPr>
        <p:spPr>
          <a:xfrm flipV="1">
            <a:off x="9567250" y="2671029"/>
            <a:ext cx="1501179" cy="62944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ttore 2 24">
            <a:extLst>
              <a:ext uri="{FF2B5EF4-FFF2-40B4-BE49-F238E27FC236}">
                <a16:creationId xmlns:a16="http://schemas.microsoft.com/office/drawing/2014/main" id="{D14A5755-D7F5-B64C-256F-88E082D668A5}"/>
              </a:ext>
            </a:extLst>
          </p:cNvPr>
          <p:cNvCxnSpPr>
            <a:cxnSpLocks/>
            <a:stCxn id="22" idx="0"/>
            <a:endCxn id="27" idx="2"/>
          </p:cNvCxnSpPr>
          <p:nvPr/>
        </p:nvCxnSpPr>
        <p:spPr>
          <a:xfrm flipV="1">
            <a:off x="11032311" y="2671029"/>
            <a:ext cx="36118" cy="14213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1673660D-7859-1021-4BC6-DB182F74B059}"/>
              </a:ext>
            </a:extLst>
          </p:cNvPr>
          <p:cNvSpPr txBox="1"/>
          <p:nvPr/>
        </p:nvSpPr>
        <p:spPr>
          <a:xfrm>
            <a:off x="10224475" y="2209364"/>
            <a:ext cx="1687907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Conguagli</a:t>
            </a:r>
          </a:p>
        </p:txBody>
      </p:sp>
      <p:cxnSp>
        <p:nvCxnSpPr>
          <p:cNvPr id="29" name="Connettore diritto 28">
            <a:extLst>
              <a:ext uri="{FF2B5EF4-FFF2-40B4-BE49-F238E27FC236}">
                <a16:creationId xmlns:a16="http://schemas.microsoft.com/office/drawing/2014/main" id="{000FBA22-3361-C95B-1276-7C457124620A}"/>
              </a:ext>
            </a:extLst>
          </p:cNvPr>
          <p:cNvCxnSpPr/>
          <p:nvPr/>
        </p:nvCxnSpPr>
        <p:spPr>
          <a:xfrm>
            <a:off x="5362575" y="4685809"/>
            <a:ext cx="142875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Connettore diritto 29">
            <a:extLst>
              <a:ext uri="{FF2B5EF4-FFF2-40B4-BE49-F238E27FC236}">
                <a16:creationId xmlns:a16="http://schemas.microsoft.com/office/drawing/2014/main" id="{709B3E21-BFB3-7329-5441-9976921ACD73}"/>
              </a:ext>
            </a:extLst>
          </p:cNvPr>
          <p:cNvCxnSpPr/>
          <p:nvPr/>
        </p:nvCxnSpPr>
        <p:spPr>
          <a:xfrm>
            <a:off x="8610600" y="4685809"/>
            <a:ext cx="142875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Connettore diritto 30">
            <a:extLst>
              <a:ext uri="{FF2B5EF4-FFF2-40B4-BE49-F238E27FC236}">
                <a16:creationId xmlns:a16="http://schemas.microsoft.com/office/drawing/2014/main" id="{9D4F2C34-8F46-1541-B441-9487CBFBA164}"/>
              </a:ext>
            </a:extLst>
          </p:cNvPr>
          <p:cNvCxnSpPr/>
          <p:nvPr/>
        </p:nvCxnSpPr>
        <p:spPr>
          <a:xfrm>
            <a:off x="7069532" y="4704368"/>
            <a:ext cx="142875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2" name="Connettore diritto 31">
            <a:extLst>
              <a:ext uri="{FF2B5EF4-FFF2-40B4-BE49-F238E27FC236}">
                <a16:creationId xmlns:a16="http://schemas.microsoft.com/office/drawing/2014/main" id="{0448FCC4-066C-9191-039B-28C0E151CB82}"/>
              </a:ext>
            </a:extLst>
          </p:cNvPr>
          <p:cNvCxnSpPr/>
          <p:nvPr/>
        </p:nvCxnSpPr>
        <p:spPr>
          <a:xfrm>
            <a:off x="8498282" y="2944719"/>
            <a:ext cx="142875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Connettore diritto 32">
            <a:extLst>
              <a:ext uri="{FF2B5EF4-FFF2-40B4-BE49-F238E27FC236}">
                <a16:creationId xmlns:a16="http://schemas.microsoft.com/office/drawing/2014/main" id="{5A76A169-270F-82F4-BD0B-1149D06A487E}"/>
              </a:ext>
            </a:extLst>
          </p:cNvPr>
          <p:cNvCxnSpPr/>
          <p:nvPr/>
        </p:nvCxnSpPr>
        <p:spPr>
          <a:xfrm>
            <a:off x="6153150" y="3585828"/>
            <a:ext cx="142875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4140FA9D-F7BE-6557-9856-A89856AA7B30}"/>
              </a:ext>
            </a:extLst>
          </p:cNvPr>
          <p:cNvCxnSpPr/>
          <p:nvPr/>
        </p:nvCxnSpPr>
        <p:spPr>
          <a:xfrm>
            <a:off x="6791325" y="2964260"/>
            <a:ext cx="142875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36" name="Immagine 35">
            <a:extLst>
              <a:ext uri="{FF2B5EF4-FFF2-40B4-BE49-F238E27FC236}">
                <a16:creationId xmlns:a16="http://schemas.microsoft.com/office/drawing/2014/main" id="{D664D4DC-FB23-31F6-9D42-342A3F8654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783" y="5755982"/>
            <a:ext cx="4752369" cy="639742"/>
          </a:xfrm>
          <a:prstGeom prst="rect">
            <a:avLst/>
          </a:prstGeom>
        </p:spPr>
      </p:pic>
      <p:cxnSp>
        <p:nvCxnSpPr>
          <p:cNvPr id="37" name="Connettore 2 36">
            <a:extLst>
              <a:ext uri="{FF2B5EF4-FFF2-40B4-BE49-F238E27FC236}">
                <a16:creationId xmlns:a16="http://schemas.microsoft.com/office/drawing/2014/main" id="{36E89ACE-7110-996A-E54F-D0A7EB04E685}"/>
              </a:ext>
            </a:extLst>
          </p:cNvPr>
          <p:cNvCxnSpPr>
            <a:cxnSpLocks/>
          </p:cNvCxnSpPr>
          <p:nvPr/>
        </p:nvCxnSpPr>
        <p:spPr>
          <a:xfrm>
            <a:off x="3661182" y="4633138"/>
            <a:ext cx="367888" cy="12628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DCEAC1AE-0431-8703-122D-C354F0983A29}"/>
              </a:ext>
            </a:extLst>
          </p:cNvPr>
          <p:cNvSpPr txBox="1"/>
          <p:nvPr/>
        </p:nvSpPr>
        <p:spPr>
          <a:xfrm>
            <a:off x="2931191" y="6306435"/>
            <a:ext cx="2195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Comuni</a:t>
            </a:r>
            <a:r>
              <a:rPr lang="it-IT" sz="2400" dirty="0"/>
              <a:t>     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288E96D7-CF98-BDE6-FB73-F268ADEDF2A8}"/>
              </a:ext>
            </a:extLst>
          </p:cNvPr>
          <p:cNvSpPr txBox="1"/>
          <p:nvPr/>
        </p:nvSpPr>
        <p:spPr>
          <a:xfrm>
            <a:off x="6277300" y="1533789"/>
            <a:ext cx="4017190" cy="40011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FF00"/>
                </a:solidFill>
              </a:rPr>
              <a:t>Costi previsionali o Anticipazioni</a:t>
            </a:r>
          </a:p>
        </p:txBody>
      </p:sp>
      <p:cxnSp>
        <p:nvCxnSpPr>
          <p:cNvPr id="41" name="Connettore diritto 40">
            <a:extLst>
              <a:ext uri="{FF2B5EF4-FFF2-40B4-BE49-F238E27FC236}">
                <a16:creationId xmlns:a16="http://schemas.microsoft.com/office/drawing/2014/main" id="{B7788A0B-CE08-EA6E-6198-AF932B78A2B0}"/>
              </a:ext>
            </a:extLst>
          </p:cNvPr>
          <p:cNvCxnSpPr>
            <a:cxnSpLocks/>
          </p:cNvCxnSpPr>
          <p:nvPr/>
        </p:nvCxnSpPr>
        <p:spPr>
          <a:xfrm>
            <a:off x="6277300" y="2002382"/>
            <a:ext cx="4017190" cy="0"/>
          </a:xfrm>
          <a:prstGeom prst="line">
            <a:avLst/>
          </a:prstGeom>
          <a:ln w="7620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Connettore 2 45">
            <a:extLst>
              <a:ext uri="{FF2B5EF4-FFF2-40B4-BE49-F238E27FC236}">
                <a16:creationId xmlns:a16="http://schemas.microsoft.com/office/drawing/2014/main" id="{E9885D9C-D614-CE39-22C4-D4492C39D1C3}"/>
              </a:ext>
            </a:extLst>
          </p:cNvPr>
          <p:cNvCxnSpPr>
            <a:cxnSpLocks/>
            <a:endCxn id="51" idx="1"/>
          </p:cNvCxnSpPr>
          <p:nvPr/>
        </p:nvCxnSpPr>
        <p:spPr>
          <a:xfrm>
            <a:off x="4567944" y="4633138"/>
            <a:ext cx="1245874" cy="7322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1" name="Immagine 50">
            <a:extLst>
              <a:ext uri="{FF2B5EF4-FFF2-40B4-BE49-F238E27FC236}">
                <a16:creationId xmlns:a16="http://schemas.microsoft.com/office/drawing/2014/main" id="{04131399-19DC-1781-98E1-8AF31C9606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3818" y="5029260"/>
            <a:ext cx="5139616" cy="672212"/>
          </a:xfrm>
          <a:prstGeom prst="rect">
            <a:avLst/>
          </a:prstGeom>
        </p:spPr>
      </p:pic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BC27475F-9AE9-7211-3DA8-2A80313E70EB}"/>
              </a:ext>
            </a:extLst>
          </p:cNvPr>
          <p:cNvSpPr txBox="1"/>
          <p:nvPr/>
        </p:nvSpPr>
        <p:spPr>
          <a:xfrm>
            <a:off x="6953250" y="5535847"/>
            <a:ext cx="3276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Costi di Capitale</a:t>
            </a:r>
            <a:endParaRPr lang="it-IT" sz="2400" dirty="0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7F693A4B-FC2C-F968-0D3D-4C43BE2B1036}"/>
              </a:ext>
            </a:extLst>
          </p:cNvPr>
          <p:cNvSpPr txBox="1"/>
          <p:nvPr/>
        </p:nvSpPr>
        <p:spPr>
          <a:xfrm>
            <a:off x="2029460" y="4537587"/>
            <a:ext cx="10197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Spazzamento e lavaggio</a:t>
            </a:r>
            <a:endParaRPr lang="it-IT" sz="1200" dirty="0"/>
          </a:p>
        </p:txBody>
      </p:sp>
      <p:sp>
        <p:nvSpPr>
          <p:cNvPr id="64" name="CasellaDiTesto 63">
            <a:extLst>
              <a:ext uri="{FF2B5EF4-FFF2-40B4-BE49-F238E27FC236}">
                <a16:creationId xmlns:a16="http://schemas.microsoft.com/office/drawing/2014/main" id="{100CDB76-05B5-61A9-C354-7F7ED590DEC9}"/>
              </a:ext>
            </a:extLst>
          </p:cNvPr>
          <p:cNvSpPr txBox="1"/>
          <p:nvPr/>
        </p:nvSpPr>
        <p:spPr>
          <a:xfrm>
            <a:off x="1943230" y="2071103"/>
            <a:ext cx="1192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Raccolta e Trasporto RUR</a:t>
            </a:r>
            <a:endParaRPr lang="it-IT" sz="1200" dirty="0"/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90E0F7B3-0838-322B-9DBD-D49F0695054E}"/>
              </a:ext>
            </a:extLst>
          </p:cNvPr>
          <p:cNvSpPr txBox="1"/>
          <p:nvPr/>
        </p:nvSpPr>
        <p:spPr>
          <a:xfrm>
            <a:off x="3101373" y="2267210"/>
            <a:ext cx="11921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Smaltimento</a:t>
            </a:r>
            <a:endParaRPr lang="it-IT" sz="1200" dirty="0"/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EC13305F-8BD0-6032-9B9C-608F608474C0}"/>
              </a:ext>
            </a:extLst>
          </p:cNvPr>
          <p:cNvSpPr txBox="1"/>
          <p:nvPr/>
        </p:nvSpPr>
        <p:spPr>
          <a:xfrm>
            <a:off x="4076278" y="2114368"/>
            <a:ext cx="1192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e Recupero</a:t>
            </a:r>
            <a:endParaRPr lang="it-IT" sz="1200" dirty="0"/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EEAE5557-D08D-0DD5-17A6-383D9551C25B}"/>
              </a:ext>
            </a:extLst>
          </p:cNvPr>
          <p:cNvSpPr txBox="1"/>
          <p:nvPr/>
        </p:nvSpPr>
        <p:spPr>
          <a:xfrm>
            <a:off x="5268205" y="2096677"/>
            <a:ext cx="11921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Raccolta Differenziata</a:t>
            </a:r>
            <a:endParaRPr lang="it-IT" sz="12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DE9F61D6-C94A-1003-2CEE-BD88B6F92F5D}"/>
              </a:ext>
            </a:extLst>
          </p:cNvPr>
          <p:cNvSpPr txBox="1">
            <a:spLocks/>
          </p:cNvSpPr>
          <p:nvPr/>
        </p:nvSpPr>
        <p:spPr>
          <a:xfrm>
            <a:off x="11702831" y="6492875"/>
            <a:ext cx="419101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46EBB7D-B14E-480D-933F-77A1A182ADD5}" type="slidenum">
              <a:rPr lang="ca-ES" sz="1200" smtClean="0"/>
              <a:pPr algn="r"/>
              <a:t>16</a:t>
            </a:fld>
            <a:endParaRPr lang="ca-ES" sz="1200"/>
          </a:p>
        </p:txBody>
      </p:sp>
    </p:spTree>
    <p:extLst>
      <p:ext uri="{BB962C8B-B14F-4D97-AF65-F5344CB8AC3E}">
        <p14:creationId xmlns:p14="http://schemas.microsoft.com/office/powerpoint/2010/main" val="45524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EF17D-52EE-82AC-675F-32CC7F6A8B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0E8688-5BE6-3E5E-F019-AC4BF50E1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5703" y="89900"/>
            <a:ext cx="7201222" cy="431800"/>
          </a:xfrm>
        </p:spPr>
        <p:txBody>
          <a:bodyPr>
            <a:noAutofit/>
          </a:bodyPr>
          <a:lstStyle/>
          <a:p>
            <a:r>
              <a:rPr lang="it-IT" sz="3600" b="1" dirty="0">
                <a:solidFill>
                  <a:srgbClr val="FFFF00"/>
                </a:solidFill>
                <a:highlight>
                  <a:srgbClr val="000000"/>
                </a:highlight>
              </a:rPr>
              <a:t>I principi della regolazione ARERA</a:t>
            </a:r>
          </a:p>
        </p:txBody>
      </p:sp>
      <p:sp>
        <p:nvSpPr>
          <p:cNvPr id="7" name="Ellipse 32">
            <a:extLst>
              <a:ext uri="{FF2B5EF4-FFF2-40B4-BE49-F238E27FC236}">
                <a16:creationId xmlns:a16="http://schemas.microsoft.com/office/drawing/2014/main" id="{C360F03B-5D3C-7F91-7C22-8CD89451C9B6}"/>
              </a:ext>
            </a:extLst>
          </p:cNvPr>
          <p:cNvSpPr>
            <a:spLocks noChangeAspect="1"/>
          </p:cNvSpPr>
          <p:nvPr/>
        </p:nvSpPr>
        <p:spPr bwMode="gray">
          <a:xfrm>
            <a:off x="2114997" y="693150"/>
            <a:ext cx="7709590" cy="1116600"/>
          </a:xfrm>
          <a:prstGeom prst="ellipse">
            <a:avLst/>
          </a:prstGeom>
          <a:solidFill>
            <a:schemeClr val="tx2"/>
          </a:solidFill>
          <a:ln w="19050">
            <a:noFill/>
            <a:round/>
            <a:headEnd/>
            <a:tailEnd/>
          </a:ln>
          <a:effectLst/>
        </p:spPr>
        <p:txBody>
          <a:bodyPr wrap="square" lIns="0" tIns="0" rIns="0" bIns="0" rtlCol="0" anchor="ctr"/>
          <a:lstStyle/>
          <a:p>
            <a:pPr algn="ctr" defTabSz="514299">
              <a:lnSpc>
                <a:spcPct val="80000"/>
              </a:lnSpc>
              <a:defRPr/>
            </a:pPr>
            <a:r>
              <a:rPr lang="it-IT" sz="2400" b="1" dirty="0">
                <a:solidFill>
                  <a:srgbClr val="FFFF00"/>
                </a:solidFill>
              </a:rPr>
              <a:t>La sostenibilità delle tariffe all’utenza </a:t>
            </a:r>
            <a:endParaRPr lang="it-IT" sz="2800" b="1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C5D663C-39B9-18EF-BA2B-4253C22D5EDF}"/>
              </a:ext>
            </a:extLst>
          </p:cNvPr>
          <p:cNvSpPr txBox="1"/>
          <p:nvPr/>
        </p:nvSpPr>
        <p:spPr>
          <a:xfrm>
            <a:off x="257174" y="1882859"/>
            <a:ext cx="11677651" cy="30469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it-IT" sz="2400" dirty="0">
                <a:latin typeface="Arial" panose="020B0604020202020204" pitchFamily="34" charset="0"/>
              </a:rPr>
              <a:t>La previsione di un limite alla crescita annuale delle entrate tariffarie modulabile in ragione della 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capacità di efficientamento-</a:t>
            </a:r>
            <a:r>
              <a:rPr lang="it-IT" sz="2400" b="1" dirty="0" err="1">
                <a:solidFill>
                  <a:srgbClr val="FFFF00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recuperoproduttività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 (X) </a:t>
            </a:r>
            <a:r>
              <a:rPr lang="it-IT" sz="2400" dirty="0">
                <a:latin typeface="Arial" panose="020B0604020202020204" pitchFamily="34" charset="0"/>
              </a:rPr>
              <a:t> range (</a:t>
            </a:r>
            <a:r>
              <a:rPr lang="it-IT" sz="2400" b="1" dirty="0">
                <a:latin typeface="Arial" panose="020B0604020202020204" pitchFamily="34" charset="0"/>
              </a:rPr>
              <a:t>0,1-0,5) </a:t>
            </a:r>
            <a:r>
              <a:rPr lang="it-IT" sz="2400" dirty="0">
                <a:latin typeface="Arial" panose="020B0604020202020204" pitchFamily="34" charset="0"/>
              </a:rPr>
              <a:t>in funzione posizionamento rispetto al benchmarking nazionale dei costi (definiti in €/ton) nonché della presenza (o meno) di indicatori che danno riscontro di miglioramenti della qualità del servizio erogato o del perimetro (</a:t>
            </a:r>
            <a:r>
              <a:rPr lang="it-IT" sz="2400" i="1" dirty="0">
                <a:latin typeface="Arial" panose="020B0604020202020204" pitchFamily="34" charset="0"/>
              </a:rPr>
              <a:t>indicatori QL e PG del MTR2</a:t>
            </a:r>
            <a:r>
              <a:rPr lang="it-IT" sz="2400" dirty="0">
                <a:latin typeface="Arial" panose="020B0604020202020204" pitchFamily="34" charset="0"/>
              </a:rPr>
              <a:t>) ovvero del nuovo 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coefficiente di potenziamento del servizio 𝐾 </a:t>
            </a:r>
            <a:r>
              <a:rPr lang="it-IT" sz="2400" dirty="0">
                <a:latin typeface="Arial" panose="020B0604020202020204" pitchFamily="34" charset="0"/>
              </a:rPr>
              <a:t>in funzione del </a:t>
            </a:r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consolidamento o miglioramento </a:t>
            </a:r>
            <a:r>
              <a:rPr lang="it-IT" sz="2400" dirty="0">
                <a:latin typeface="Arial" panose="020B0604020202020204" pitchFamily="34" charset="0"/>
              </a:rPr>
              <a:t>dei livelli di qualità sempre con riferimento al benchmarking nazionale dei costi stabiliti in €/ton.</a:t>
            </a:r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4B57316-CB67-24A6-C4F0-81C71BADD0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6225" y="4989500"/>
            <a:ext cx="4609198" cy="17145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DF49BEE-46DF-9211-1C9B-D7414C371DBE}"/>
              </a:ext>
            </a:extLst>
          </p:cNvPr>
          <p:cNvSpPr txBox="1"/>
          <p:nvPr/>
        </p:nvSpPr>
        <p:spPr>
          <a:xfrm>
            <a:off x="4000499" y="5061920"/>
            <a:ext cx="7934326" cy="1569660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just"/>
            <a:r>
              <a:rPr lang="it-IT" sz="2400" b="1" i="0" u="none" strike="noStrike" baseline="0" dirty="0">
                <a:solidFill>
                  <a:srgbClr val="FFFF00"/>
                </a:solidFill>
              </a:rPr>
              <a:t>𝜌</a:t>
            </a:r>
            <a:r>
              <a:rPr lang="it-IT" sz="1400" b="1" i="0" u="none" strike="noStrike" baseline="0" dirty="0">
                <a:solidFill>
                  <a:srgbClr val="FFFF00"/>
                </a:solidFill>
              </a:rPr>
              <a:t> </a:t>
            </a:r>
            <a:r>
              <a:rPr lang="it-IT" sz="2400" b="1" i="0" u="none" strike="noStrike" baseline="0" dirty="0">
                <a:solidFill>
                  <a:srgbClr val="FFFF00"/>
                </a:solidFill>
              </a:rPr>
              <a:t>è il limite alla crescita delle entrate tariffarie che dipende dalla: inflazione programmata </a:t>
            </a:r>
            <a:r>
              <a:rPr lang="it-IT" sz="2400" b="1" dirty="0">
                <a:solidFill>
                  <a:srgbClr val="FFFF00"/>
                </a:solidFill>
              </a:rPr>
              <a:t>𝑟𝑝𝑖, dal recupero produttività </a:t>
            </a:r>
            <a:r>
              <a:rPr lang="it-IT" sz="2400" b="1" i="0" u="none" strike="noStrike" baseline="0" dirty="0">
                <a:solidFill>
                  <a:srgbClr val="FFFF00"/>
                </a:solidFill>
              </a:rPr>
              <a:t>X e dal  </a:t>
            </a:r>
            <a:r>
              <a:rPr lang="it-IT" sz="2400" b="1" dirty="0">
                <a:solidFill>
                  <a:srgbClr val="FFFF00"/>
                </a:solidFill>
              </a:rPr>
              <a:t>coefficiente K che </a:t>
            </a:r>
            <a:r>
              <a:rPr lang="it-IT" sz="2400" b="1" i="0" u="none" strike="noStrike" baseline="0" dirty="0">
                <a:solidFill>
                  <a:srgbClr val="FFFF00"/>
                </a:solidFill>
              </a:rPr>
              <a:t>esprime gli obiettivi di potenziamento del servizio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881D44F-1E6C-577D-96FE-C5ACCFD3687C}"/>
              </a:ext>
            </a:extLst>
          </p:cNvPr>
          <p:cNvSpPr txBox="1">
            <a:spLocks/>
          </p:cNvSpPr>
          <p:nvPr/>
        </p:nvSpPr>
        <p:spPr>
          <a:xfrm>
            <a:off x="11702831" y="6597650"/>
            <a:ext cx="419101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46EBB7D-B14E-480D-933F-77A1A182ADD5}" type="slidenum">
              <a:rPr lang="ca-ES" sz="1200" smtClean="0"/>
              <a:pPr algn="r"/>
              <a:t>17</a:t>
            </a:fld>
            <a:endParaRPr lang="ca-ES" sz="1200"/>
          </a:p>
        </p:txBody>
      </p:sp>
    </p:spTree>
    <p:extLst>
      <p:ext uri="{BB962C8B-B14F-4D97-AF65-F5344CB8AC3E}">
        <p14:creationId xmlns:p14="http://schemas.microsoft.com/office/powerpoint/2010/main" val="246236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C3D8D86-4064-6264-EFFA-E0D1A9C81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0974" y="6356350"/>
            <a:ext cx="390525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18</a:t>
            </a:fld>
            <a:endParaRPr lang="ca-ES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BBBB557-837B-4BA6-70BD-489E09EAC64C}"/>
              </a:ext>
            </a:extLst>
          </p:cNvPr>
          <p:cNvSpPr txBox="1"/>
          <p:nvPr/>
        </p:nvSpPr>
        <p:spPr>
          <a:xfrm>
            <a:off x="5257800" y="906601"/>
            <a:ext cx="6096000" cy="53553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dirty="0"/>
              <a:t>Potenziamento del servizio è l’insieme delle variazioni nelle caratteristiche del servizio e nel perimetro delle attività effettuate dal gestore, finalizzate al </a:t>
            </a:r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perseguimento di obiettivi di miglioramento in termini di qualità ed efficacia del servizio reso</a:t>
            </a:r>
            <a:r>
              <a:rPr lang="it-IT" dirty="0"/>
              <a:t>, fissati dalla normativa o dalla pianificazione d’ambito, e verificabili tramite opportuni indicatori quali, a titolo esemplificativo, la </a:t>
            </a:r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percentuale di raccolta differenziata (RD), l’efficacia delle attività di recupero e riciclo delle frazioni differenziate</a:t>
            </a:r>
            <a:r>
              <a:rPr lang="it-IT" dirty="0"/>
              <a:t>, espresse dai macro-indicatori R1 e R2, </a:t>
            </a:r>
            <a:r>
              <a:rPr lang="it-IT" dirty="0">
                <a:solidFill>
                  <a:srgbClr val="FFFF00"/>
                </a:solidFill>
                <a:highlight>
                  <a:srgbClr val="000000"/>
                </a:highlight>
              </a:rPr>
              <a:t>nonché gli standard previsti dal TQRIF</a:t>
            </a:r>
            <a:r>
              <a:rPr lang="it-IT" dirty="0"/>
              <a:t>; il potenziamento del servizio può comprendere </a:t>
            </a:r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l’incremento della frequenza di spazzamento o di raccolta, la modifica del modello di raccolta, l’introduzione di raccolte differenziate dedicate, l’adozione di sistemi di misurazione/contabilizzazione puntuale dei rifiuti conferiti, il passaggio a sistemi di tariffazione puntuale, attività di prevenzione della produzione di rifiuti e/o di riutilizzo dei medesimi, nonché attività finalizzate all’aggregazione delle gestioni</a:t>
            </a:r>
            <a:r>
              <a:rPr lang="it-IT" dirty="0"/>
              <a:t>;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65278D8-62C1-9E5C-0D0D-1AF7FCDCF087}"/>
              </a:ext>
            </a:extLst>
          </p:cNvPr>
          <p:cNvSpPr txBox="1"/>
          <p:nvPr/>
        </p:nvSpPr>
        <p:spPr>
          <a:xfrm>
            <a:off x="838200" y="1980423"/>
            <a:ext cx="3743324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000" b="1" i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7% ≥ K ≥ 0%</a:t>
            </a:r>
            <a:endParaRPr lang="it-IT" sz="2000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BFEE4AF-BC78-4CB4-BC6C-150257273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1" y="2886075"/>
            <a:ext cx="5021372" cy="3176249"/>
          </a:xfrm>
          <a:prstGeom prst="rect">
            <a:avLst/>
          </a:prstGeom>
        </p:spPr>
      </p:pic>
      <p:sp>
        <p:nvSpPr>
          <p:cNvPr id="10" name="Titolo 1">
            <a:extLst>
              <a:ext uri="{FF2B5EF4-FFF2-40B4-BE49-F238E27FC236}">
                <a16:creationId xmlns:a16="http://schemas.microsoft.com/office/drawing/2014/main" id="{B2D109FC-55D8-7359-3C4D-54F9E8A1CCEE}"/>
              </a:ext>
            </a:extLst>
          </p:cNvPr>
          <p:cNvSpPr txBox="1">
            <a:spLocks/>
          </p:cNvSpPr>
          <p:nvPr/>
        </p:nvSpPr>
        <p:spPr>
          <a:xfrm>
            <a:off x="2324100" y="1"/>
            <a:ext cx="7153276" cy="596086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>
                <a:solidFill>
                  <a:srgbClr val="FFFF00"/>
                </a:solidFill>
              </a:rPr>
              <a:t>Il nuovo  fattore K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5D60DBE-A6F1-6E1F-4B46-C82F3551C785}"/>
              </a:ext>
            </a:extLst>
          </p:cNvPr>
          <p:cNvSpPr txBox="1">
            <a:spLocks/>
          </p:cNvSpPr>
          <p:nvPr/>
        </p:nvSpPr>
        <p:spPr>
          <a:xfrm>
            <a:off x="366712" y="941212"/>
            <a:ext cx="4686300" cy="916163"/>
          </a:xfrm>
          <a:prstGeom prst="rect">
            <a:avLst/>
          </a:prstGeom>
          <a:solidFill>
            <a:schemeClr val="tx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b="1" dirty="0">
                <a:solidFill>
                  <a:srgbClr val="FFFF00"/>
                </a:solidFill>
              </a:rPr>
              <a:t>Fattore di potenziamento </a:t>
            </a:r>
          </a:p>
          <a:p>
            <a:pPr algn="ctr"/>
            <a:r>
              <a:rPr lang="it-IT" sz="3200" b="1" dirty="0">
                <a:solidFill>
                  <a:srgbClr val="FFFF00"/>
                </a:solidFill>
              </a:rPr>
              <a:t>del servizio</a:t>
            </a:r>
          </a:p>
        </p:txBody>
      </p:sp>
    </p:spTree>
    <p:extLst>
      <p:ext uri="{BB962C8B-B14F-4D97-AF65-F5344CB8AC3E}">
        <p14:creationId xmlns:p14="http://schemas.microsoft.com/office/powerpoint/2010/main" val="14764686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1091952" y="5576601"/>
            <a:ext cx="9144000" cy="1310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Bookman Old Style" panose="02050604050505020204" pitchFamily="18" charset="0"/>
              </a:rPr>
              <a:t>∑</a:t>
            </a:r>
            <a:r>
              <a:rPr lang="it-IT" b="1" i="1" dirty="0" err="1">
                <a:latin typeface="Bookman Old Style" panose="02050604050505020204" pitchFamily="18" charset="0"/>
              </a:rPr>
              <a:t>T</a:t>
            </a:r>
            <a:r>
              <a:rPr lang="it-IT" b="1" i="1" baseline="-25000" dirty="0" err="1">
                <a:latin typeface="Bookman Old Style" panose="02050604050505020204" pitchFamily="18" charset="0"/>
              </a:rPr>
              <a:t>a</a:t>
            </a:r>
            <a:r>
              <a:rPr lang="it-IT" b="1" i="1" dirty="0">
                <a:latin typeface="Bookman Old Style" panose="02050604050505020204" pitchFamily="18" charset="0"/>
              </a:rPr>
              <a:t> </a:t>
            </a:r>
            <a:endParaRPr lang="it-IT" dirty="0"/>
          </a:p>
        </p:txBody>
      </p:sp>
      <p:sp>
        <p:nvSpPr>
          <p:cNvPr id="2" name="Titolo 4">
            <a:extLst>
              <a:ext uri="{FF2B5EF4-FFF2-40B4-BE49-F238E27FC236}">
                <a16:creationId xmlns:a16="http://schemas.microsoft.com/office/drawing/2014/main" id="{2DB0953E-F11A-4708-8403-47F2961CC2F9}"/>
              </a:ext>
            </a:extLst>
          </p:cNvPr>
          <p:cNvSpPr txBox="1">
            <a:spLocks/>
          </p:cNvSpPr>
          <p:nvPr/>
        </p:nvSpPr>
        <p:spPr>
          <a:xfrm>
            <a:off x="1967572" y="-20706"/>
            <a:ext cx="7680792" cy="39858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600" b="1" dirty="0">
                <a:solidFill>
                  <a:srgbClr val="FFFF00"/>
                </a:solidFill>
                <a:highlight>
                  <a:srgbClr val="000000"/>
                </a:highlight>
                <a:latin typeface="Bookman Old Style" panose="02050604050505020204" pitchFamily="18" charset="0"/>
              </a:rPr>
              <a:t>Limite alla crescita tariffaria</a:t>
            </a:r>
            <a:endParaRPr lang="it-IT" sz="2000" dirty="0">
              <a:solidFill>
                <a:srgbClr val="FFFF00"/>
              </a:solidFill>
              <a:highlight>
                <a:srgbClr val="000000"/>
              </a:highlight>
              <a:latin typeface="Bookman Old Style" panose="02050604050505020204" pitchFamily="18" charset="0"/>
            </a:endParaRPr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076" y="980728"/>
            <a:ext cx="3863848" cy="1208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CasellaDiTesto 31"/>
          <p:cNvSpPr txBox="1"/>
          <p:nvPr/>
        </p:nvSpPr>
        <p:spPr>
          <a:xfrm>
            <a:off x="2423592" y="54868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ookman Old Style" panose="02050604050505020204" pitchFamily="18" charset="0"/>
                <a:cs typeface="Calibri" panose="020F0502020204030204" pitchFamily="34" charset="0"/>
              </a:rPr>
              <a:t>1 formula</a:t>
            </a:r>
          </a:p>
        </p:txBody>
      </p:sp>
      <p:sp>
        <p:nvSpPr>
          <p:cNvPr id="33" name="CasellaDiTesto 32"/>
          <p:cNvSpPr txBox="1"/>
          <p:nvPr/>
        </p:nvSpPr>
        <p:spPr>
          <a:xfrm>
            <a:off x="6910512" y="548680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ookman Old Style" panose="02050604050505020204" pitchFamily="18" charset="0"/>
              </a:rPr>
              <a:t>38 formule</a:t>
            </a:r>
          </a:p>
        </p:txBody>
      </p:sp>
      <p:sp>
        <p:nvSpPr>
          <p:cNvPr id="34" name="CasellaDiTesto 33"/>
          <p:cNvSpPr txBox="1"/>
          <p:nvPr/>
        </p:nvSpPr>
        <p:spPr>
          <a:xfrm>
            <a:off x="1232576" y="2204865"/>
            <a:ext cx="3909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Bookman Old Style" panose="02050604050505020204" pitchFamily="18" charset="0"/>
              </a:rPr>
              <a:t>Il limite alla crescita è la condizione che determina  l’ammontare complessivo dei costi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CasellaDiTesto 34"/>
              <p:cNvSpPr txBox="1"/>
              <p:nvPr/>
            </p:nvSpPr>
            <p:spPr>
              <a:xfrm>
                <a:off x="1129475" y="5498068"/>
                <a:ext cx="413995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2800" b="1" dirty="0">
                    <a:latin typeface="Bookman Old Style" panose="02050604050505020204" pitchFamily="18" charset="0"/>
                  </a:rPr>
                  <a:t>∑</a:t>
                </a:r>
                <a:r>
                  <a:rPr lang="it-IT" sz="2800" b="1" i="1" dirty="0" err="1">
                    <a:latin typeface="Bookman Old Style" panose="02050604050505020204" pitchFamily="18" charset="0"/>
                  </a:rPr>
                  <a:t>T</a:t>
                </a:r>
                <a:r>
                  <a:rPr lang="it-IT" sz="2800" b="1" i="1" baseline="-25000" dirty="0" err="1">
                    <a:latin typeface="Bookman Old Style" panose="02050604050505020204" pitchFamily="18" charset="0"/>
                  </a:rPr>
                  <a:t>a</a:t>
                </a:r>
                <a:r>
                  <a:rPr lang="it-IT" sz="2800" b="1" i="1" dirty="0">
                    <a:latin typeface="Bookman Old Style" panose="02050604050505020204" pitchFamily="18" charset="0"/>
                  </a:rPr>
                  <a:t> = </a:t>
                </a:r>
                <a:r>
                  <a:rPr lang="it-IT" sz="2800" b="1" dirty="0">
                    <a:latin typeface="Bookman Old Style" panose="02050604050505020204" pitchFamily="18" charset="0"/>
                  </a:rPr>
                  <a:t>∑T</a:t>
                </a:r>
                <a:r>
                  <a:rPr lang="it-IT" sz="2800" b="1" i="1" baseline="-25000" dirty="0">
                    <a:latin typeface="Bookman Old Style" panose="02050604050505020204" pitchFamily="18" charset="0"/>
                  </a:rPr>
                  <a:t>a-1</a:t>
                </a:r>
                <a:r>
                  <a:rPr lang="it-IT" sz="2800" b="1" i="1" dirty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it-IT" sz="2800" b="1" i="1" baseline="12000"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it-IT" sz="2800" b="1" i="1" dirty="0">
                    <a:latin typeface="Bookman Old Style" panose="02050604050505020204" pitchFamily="18" charset="0"/>
                  </a:rPr>
                  <a:t>(1+ 𝜌</a:t>
                </a:r>
                <a:r>
                  <a:rPr lang="it-IT" sz="2800" b="1" i="1" baseline="-25000" dirty="0">
                    <a:latin typeface="Bookman Old Style" panose="02050604050505020204" pitchFamily="18" charset="0"/>
                  </a:rPr>
                  <a:t>𝑎</a:t>
                </a:r>
                <a:r>
                  <a:rPr lang="it-IT" sz="2800" b="1" i="1" dirty="0">
                    <a:latin typeface="Bookman Old Style" panose="02050604050505020204" pitchFamily="18" charset="0"/>
                  </a:rPr>
                  <a:t>)</a:t>
                </a:r>
              </a:p>
            </p:txBody>
          </p:sp>
        </mc:Choice>
        <mc:Fallback xmlns="">
          <p:sp>
            <p:nvSpPr>
              <p:cNvPr id="35" name="CasellaDiTesto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9475" y="5498068"/>
                <a:ext cx="4139952" cy="523220"/>
              </a:xfrm>
              <a:prstGeom prst="rect">
                <a:avLst/>
              </a:prstGeom>
              <a:blipFill>
                <a:blip r:embed="rId3"/>
                <a:stretch>
                  <a:fillRect t="-13953" b="-3023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uppo 30"/>
          <p:cNvGrpSpPr/>
          <p:nvPr/>
        </p:nvGrpSpPr>
        <p:grpSpPr>
          <a:xfrm>
            <a:off x="6130730" y="897616"/>
            <a:ext cx="4191486" cy="4633659"/>
            <a:chOff x="255479" y="1988840"/>
            <a:chExt cx="9915387" cy="6666234"/>
          </a:xfrm>
          <a:solidFill>
            <a:schemeClr val="bg1"/>
          </a:solidFill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29323">
              <a:off x="1768166" y="4221088"/>
              <a:ext cx="3495675" cy="9048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5" name="Picture 18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0427">
              <a:off x="392785" y="5128585"/>
              <a:ext cx="9315450" cy="68580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9439">
              <a:off x="1331144" y="4155987"/>
              <a:ext cx="6915150" cy="5619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29908">
              <a:off x="2692006" y="3510919"/>
              <a:ext cx="7153275" cy="11144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70216">
              <a:off x="3624005" y="6439440"/>
              <a:ext cx="4695825" cy="5429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0" name="Picture 8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086" y="7533456"/>
              <a:ext cx="7677150" cy="6000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1" name="Picture 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855186">
              <a:off x="5830642" y="2983469"/>
              <a:ext cx="3571875" cy="5619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2" name="Picture 10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57077">
              <a:off x="273923" y="4076730"/>
              <a:ext cx="4200525" cy="62865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3" name="Picture 2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3346">
              <a:off x="847483" y="6344504"/>
              <a:ext cx="6934200" cy="4667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4" name="Picture 14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51344">
              <a:off x="604595" y="6632966"/>
              <a:ext cx="7419975" cy="11144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5" name="Picture 20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305" y="1988840"/>
              <a:ext cx="4695825" cy="74295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44846">
              <a:off x="1902405" y="2792968"/>
              <a:ext cx="2943225" cy="9429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566" y="2006385"/>
              <a:ext cx="3876675" cy="6953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8" name="Picture 23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74290">
              <a:off x="4436828" y="5558539"/>
              <a:ext cx="5067300" cy="6762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19" name="Picture 1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86218">
              <a:off x="282095" y="6786881"/>
              <a:ext cx="6915150" cy="102870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0" name="Picture 15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808">
              <a:off x="7348873" y="6801407"/>
              <a:ext cx="2752725" cy="62865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1" name="Picture 19"/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36162">
              <a:off x="322847" y="4927572"/>
              <a:ext cx="3724275" cy="68580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2" name="Picture 20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27657" y="3325181"/>
              <a:ext cx="4695825" cy="74295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3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70216">
              <a:off x="3529845" y="7895981"/>
              <a:ext cx="4695825" cy="5429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4" name="Picture 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289925">
              <a:off x="255479" y="2617783"/>
              <a:ext cx="4695825" cy="5429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5" name="Picture 15"/>
            <p:cNvPicPr>
              <a:picLocks noChangeAspect="1" noChangeArrowheads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231808">
              <a:off x="4924935" y="3388762"/>
              <a:ext cx="2752725" cy="628650"/>
            </a:xfrm>
            <a:prstGeom prst="rect">
              <a:avLst/>
            </a:prstGeom>
            <a:grpFill/>
            <a:ln>
              <a:solidFill>
                <a:srgbClr val="FEFDE6"/>
              </a:solidFill>
            </a:ln>
          </p:spPr>
        </p:pic>
        <p:pic>
          <p:nvPicPr>
            <p:cNvPr id="26" name="Picture 12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284850">
              <a:off x="128245" y="4280522"/>
              <a:ext cx="2800350" cy="52387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7" name="Picture 22"/>
            <p:cNvPicPr>
              <a:picLocks noChangeAspect="1" noChangeArrowheads="1"/>
            </p:cNvPicPr>
            <p:nvPr/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714" y="8159774"/>
              <a:ext cx="2705100" cy="495300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8" name="Picture 13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324609">
              <a:off x="5627441" y="7061369"/>
              <a:ext cx="4543425" cy="504825"/>
            </a:xfrm>
            <a:prstGeom prst="rect">
              <a:avLst/>
            </a:prstGeom>
            <a:grpFill/>
            <a:ln w="9525">
              <a:solidFill>
                <a:srgbClr val="FEFDE6"/>
              </a:solidFill>
              <a:miter lim="800000"/>
              <a:headEnd/>
              <a:tailEnd/>
            </a:ln>
          </p:spPr>
        </p:pic>
        <p:pic>
          <p:nvPicPr>
            <p:cNvPr id="29" name="Picture 11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52224">
              <a:off x="5111415" y="2690142"/>
              <a:ext cx="4426718" cy="1047958"/>
            </a:xfrm>
            <a:prstGeom prst="rect">
              <a:avLst/>
            </a:prstGeom>
            <a:grpFill/>
            <a:ln>
              <a:solidFill>
                <a:srgbClr val="FEFDE6"/>
              </a:solidFill>
            </a:ln>
          </p:spPr>
        </p:pic>
        <p:pic>
          <p:nvPicPr>
            <p:cNvPr id="30" name="Picture 16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686218">
              <a:off x="1157309" y="3408442"/>
              <a:ext cx="6915150" cy="1028700"/>
            </a:xfrm>
            <a:prstGeom prst="rect">
              <a:avLst/>
            </a:prstGeom>
            <a:grpFill/>
            <a:ln>
              <a:solidFill>
                <a:srgbClr val="FEFDE6"/>
              </a:solidFill>
            </a:ln>
          </p:spPr>
        </p:pic>
      </p:grpSp>
      <p:sp>
        <p:nvSpPr>
          <p:cNvPr id="36" name="CasellaDiTesto 35"/>
          <p:cNvSpPr txBox="1"/>
          <p:nvPr/>
        </p:nvSpPr>
        <p:spPr>
          <a:xfrm>
            <a:off x="186465" y="3592048"/>
            <a:ext cx="5481679" cy="175432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𝜌</a:t>
            </a:r>
            <a:r>
              <a:rPr lang="it-IT" sz="3200" b="1" baseline="-25000" dirty="0">
                <a:solidFill>
                  <a:srgbClr val="FFFF00"/>
                </a:solidFill>
                <a:latin typeface="Bookman Old Style" panose="02050604050505020204" pitchFamily="18" charset="0"/>
              </a:rPr>
              <a:t>𝑎</a:t>
            </a:r>
            <a:r>
              <a:rPr lang="it-IT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 è limite alla crescita delle tariffe</a:t>
            </a:r>
          </a:p>
          <a:p>
            <a:pPr algn="ctr"/>
            <a:r>
              <a:rPr lang="it-IT" sz="24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Variabile sulla base di K, X e </a:t>
            </a:r>
            <a:r>
              <a:rPr lang="it-IT" sz="2400" b="1" dirty="0" err="1">
                <a:solidFill>
                  <a:srgbClr val="FFFF00"/>
                </a:solidFill>
                <a:latin typeface="Bookman Old Style" panose="02050604050505020204" pitchFamily="18" charset="0"/>
              </a:rPr>
              <a:t>Rpi</a:t>
            </a:r>
            <a:endParaRPr lang="it-IT" sz="2400" b="1" dirty="0">
              <a:solidFill>
                <a:srgbClr val="FFFF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it-IT" sz="8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 </a:t>
            </a:r>
          </a:p>
          <a:p>
            <a:pPr algn="ctr"/>
            <a:r>
              <a:rPr lang="it-IT" sz="2000" b="1" i="1" dirty="0">
                <a:solidFill>
                  <a:srgbClr val="FF0000"/>
                </a:solidFill>
                <a:latin typeface="Bookman Old Style" panose="02050604050505020204" pitchFamily="18" charset="0"/>
              </a:rPr>
              <a:t>Attesi range tra circa 1% e 8,5%</a:t>
            </a:r>
            <a:endParaRPr lang="it-IT" dirty="0"/>
          </a:p>
        </p:txBody>
      </p:sp>
      <p:sp>
        <p:nvSpPr>
          <p:cNvPr id="37" name="CasellaDiTesto 36"/>
          <p:cNvSpPr txBox="1"/>
          <p:nvPr/>
        </p:nvSpPr>
        <p:spPr>
          <a:xfrm>
            <a:off x="6080709" y="5496594"/>
            <a:ext cx="413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>
                <a:latin typeface="Bookman Old Style" panose="02050604050505020204" pitchFamily="18" charset="0"/>
              </a:rPr>
              <a:t>Σ</a:t>
            </a:r>
            <a:r>
              <a:rPr lang="it-IT" sz="2800" b="1" dirty="0">
                <a:latin typeface="Bookman Old Style" panose="02050604050505020204" pitchFamily="18" charset="0"/>
              </a:rPr>
              <a:t>𝑇</a:t>
            </a:r>
            <a:r>
              <a:rPr lang="it-IT" sz="2800" b="1" baseline="-25000" dirty="0">
                <a:latin typeface="Bookman Old Style" panose="02050604050505020204" pitchFamily="18" charset="0"/>
              </a:rPr>
              <a:t>𝑎</a:t>
            </a:r>
            <a:r>
              <a:rPr lang="it-IT" sz="2800" b="1" dirty="0">
                <a:latin typeface="Bookman Old Style" panose="02050604050505020204" pitchFamily="18" charset="0"/>
              </a:rPr>
              <a:t>=</a:t>
            </a:r>
            <a:r>
              <a:rPr lang="el-GR" sz="2800" b="1" dirty="0">
                <a:latin typeface="Bookman Old Style" panose="02050604050505020204" pitchFamily="18" charset="0"/>
              </a:rPr>
              <a:t>Σ</a:t>
            </a:r>
            <a:r>
              <a:rPr lang="it-IT" sz="2800" b="1" dirty="0">
                <a:latin typeface="Bookman Old Style" panose="02050604050505020204" pitchFamily="18" charset="0"/>
              </a:rPr>
              <a:t>𝑇𝑉</a:t>
            </a:r>
            <a:r>
              <a:rPr lang="it-IT" sz="2800" b="1" baseline="-25000" dirty="0">
                <a:latin typeface="Bookman Old Style" panose="02050604050505020204" pitchFamily="18" charset="0"/>
              </a:rPr>
              <a:t>𝑎</a:t>
            </a:r>
            <a:r>
              <a:rPr lang="it-IT" sz="2800" b="1" dirty="0">
                <a:latin typeface="Bookman Old Style" panose="02050604050505020204" pitchFamily="18" charset="0"/>
              </a:rPr>
              <a:t>+</a:t>
            </a:r>
            <a:r>
              <a:rPr lang="el-GR" sz="2800" b="1" dirty="0">
                <a:latin typeface="Bookman Old Style" panose="02050604050505020204" pitchFamily="18" charset="0"/>
              </a:rPr>
              <a:t>Σ</a:t>
            </a:r>
            <a:r>
              <a:rPr lang="it-IT" sz="2800" b="1" dirty="0">
                <a:latin typeface="Bookman Old Style" panose="02050604050505020204" pitchFamily="18" charset="0"/>
              </a:rPr>
              <a:t>𝑇𝐹</a:t>
            </a:r>
            <a:r>
              <a:rPr lang="it-IT" sz="2800" b="1" baseline="-25000" dirty="0">
                <a:latin typeface="Bookman Old Style" panose="02050604050505020204" pitchFamily="18" charset="0"/>
              </a:rPr>
              <a:t>𝑎</a:t>
            </a:r>
            <a:r>
              <a:rPr lang="it-IT" sz="2800" b="1" dirty="0">
                <a:latin typeface="Bookman Old Style" panose="02050604050505020204" pitchFamily="18" charset="0"/>
              </a:rPr>
              <a:t> </a:t>
            </a:r>
          </a:p>
        </p:txBody>
      </p:sp>
      <p:cxnSp>
        <p:nvCxnSpPr>
          <p:cNvPr id="39" name="Connettore 1 38"/>
          <p:cNvCxnSpPr/>
          <p:nvPr/>
        </p:nvCxnSpPr>
        <p:spPr>
          <a:xfrm>
            <a:off x="5807968" y="620688"/>
            <a:ext cx="0" cy="5400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2999657" y="6165304"/>
            <a:ext cx="611944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FFFF00"/>
                </a:solidFill>
                <a:latin typeface="Bookman Old Style" panose="02050604050505020204" pitchFamily="18" charset="0"/>
              </a:rPr>
              <a:t>Confronto e scelta del valore minimo tra i due fabbisogni tariffari</a:t>
            </a:r>
          </a:p>
        </p:txBody>
      </p:sp>
      <p:sp>
        <p:nvSpPr>
          <p:cNvPr id="42" name="Segnaposto numero diapositiva 41">
            <a:extLst>
              <a:ext uri="{FF2B5EF4-FFF2-40B4-BE49-F238E27FC236}">
                <a16:creationId xmlns:a16="http://schemas.microsoft.com/office/drawing/2014/main" id="{BC07794C-B22D-61A6-E95A-6DFCCDA67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79135" y="6409289"/>
            <a:ext cx="2743200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19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4612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436B3CCB-9068-9198-AD71-235090D68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Indice dei contenuti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084CEF02-E183-3F94-DBE7-10CA562A7F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500" y="1819274"/>
            <a:ext cx="10515600" cy="4537075"/>
          </a:xfrm>
        </p:spPr>
        <p:txBody>
          <a:bodyPr>
            <a:normAutofit/>
          </a:bodyPr>
          <a:lstStyle/>
          <a:p>
            <a:r>
              <a:rPr lang="it-IT" dirty="0"/>
              <a:t>ARERA l’Autorità di regolazione nazionale</a:t>
            </a:r>
          </a:p>
          <a:p>
            <a:r>
              <a:rPr lang="it-IT" dirty="0"/>
              <a:t>Perimetro e costi ammissibili per il sistema di gestione dei rifiuti urbani</a:t>
            </a:r>
          </a:p>
          <a:p>
            <a:r>
              <a:rPr lang="it-IT" dirty="0"/>
              <a:t>Metodo tariffario per il riconoscimento dei costi MTR3</a:t>
            </a:r>
          </a:p>
          <a:p>
            <a:r>
              <a:rPr lang="it-IT" dirty="0"/>
              <a:t>Dati di riferimento sui costi del servizio e sulla crescita delle tariffe</a:t>
            </a:r>
          </a:p>
          <a:p>
            <a:r>
              <a:rPr lang="it-IT" dirty="0"/>
              <a:t>Diffusione dei regimi avanzati di prelievo in Italia </a:t>
            </a:r>
          </a:p>
          <a:p>
            <a:r>
              <a:rPr lang="it-IT" dirty="0"/>
              <a:t>Cenni sulla nuova articolazione tariffaria all’utenza (dal DPR 158/19999 al TICSER/2025) </a:t>
            </a:r>
            <a:endParaRPr lang="it-IT" sz="2400" dirty="0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F45425F9-F44C-5A13-3080-1D6813654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10675" y="6369048"/>
            <a:ext cx="2743200" cy="365125"/>
          </a:xfrm>
        </p:spPr>
        <p:txBody>
          <a:bodyPr/>
          <a:lstStyle/>
          <a:p>
            <a:fld id="{C46EBB7D-B14E-480D-933F-77A1A182ADD5}" type="slidenum">
              <a:rPr lang="ca-ES" sz="1400" smtClean="0"/>
              <a:t>2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10850484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/>
          </p:cNvSpPr>
          <p:nvPr/>
        </p:nvSpPr>
        <p:spPr>
          <a:xfrm>
            <a:off x="2226122" y="0"/>
            <a:ext cx="7510365" cy="876299"/>
          </a:xfrm>
          <a:prstGeom prst="rect">
            <a:avLst/>
          </a:prstGeom>
          <a:solidFill>
            <a:schemeClr val="tx1"/>
          </a:solidFill>
        </p:spPr>
        <p:txBody>
          <a:bodyPr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b="1" dirty="0">
                <a:solidFill>
                  <a:srgbClr val="FFFF00"/>
                </a:solidFill>
              </a:rPr>
              <a:t>MTR2  necessita di «procedura partecipata con il gestore» e collaborazione tra Comune ed ETC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11526038" y="6347985"/>
            <a:ext cx="428625" cy="365125"/>
          </a:xfrm>
        </p:spPr>
        <p:txBody>
          <a:bodyPr/>
          <a:lstStyle/>
          <a:p>
            <a:fld id="{2EB0747E-A4AA-4EAB-BE5C-8D056B0ACE49}" type="slidenum">
              <a:rPr lang="it-IT" smtClean="0"/>
              <a:t>20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65962" y="1468427"/>
            <a:ext cx="4779433" cy="5016758"/>
          </a:xfrm>
          <a:prstGeom prst="rect">
            <a:avLst/>
          </a:prstGeom>
          <a:solidFill>
            <a:schemeClr val="bg1"/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+mj-lt"/>
              </a:rPr>
              <a:t>Per adempiere alle disposizioni previste nel MTR è NECESSARIA una propedeutica attività di collaborazione e condivisione tra ETC e Gestori.</a:t>
            </a:r>
          </a:p>
          <a:p>
            <a:pPr algn="just"/>
            <a:r>
              <a:rPr lang="it-IT" sz="2000" b="1" dirty="0">
                <a:latin typeface="+mj-lt"/>
              </a:rPr>
              <a:t>In particolare le attività di: </a:t>
            </a:r>
            <a:r>
              <a:rPr lang="it-IT" sz="2000" b="1" dirty="0">
                <a:solidFill>
                  <a:srgbClr val="FF0000"/>
                </a:solidFill>
                <a:latin typeface="+mj-lt"/>
              </a:rPr>
              <a:t>validazione, verifica dei driver di ripartizione, definizione dei diversi costi previsionali, verifica dell’equilibrio economico finanziario, applicazione eventuale delle riduzioni ai costi massimi </a:t>
            </a:r>
            <a:r>
              <a:rPr lang="it-IT" sz="2000" b="1" dirty="0">
                <a:latin typeface="+mj-lt"/>
              </a:rPr>
              <a:t> e in generale la scelta dei vari </a:t>
            </a:r>
            <a:r>
              <a:rPr lang="it-IT" sz="2000" b="1" dirty="0">
                <a:solidFill>
                  <a:srgbClr val="FF0000"/>
                </a:solidFill>
                <a:latin typeface="+mj-lt"/>
              </a:rPr>
              <a:t>coefficienti di sharing e produttività </a:t>
            </a:r>
            <a:r>
              <a:rPr lang="it-IT" sz="2000" b="1" dirty="0">
                <a:latin typeface="+mj-lt"/>
              </a:rPr>
              <a:t>è conseguente ad una conoscenza precisa del servizio, della qualità dello stesso, degli obiettivi di RD% e riciclaggio oltre che delle modalità di rendicontazione dei costi del gestore.</a:t>
            </a:r>
            <a:endParaRPr lang="it-IT" sz="2000" dirty="0">
              <a:latin typeface="+mj-lt"/>
            </a:endParaRPr>
          </a:p>
        </p:txBody>
      </p:sp>
      <p:graphicFrame>
        <p:nvGraphicFramePr>
          <p:cNvPr id="7" name="Diagramma 6"/>
          <p:cNvGraphicFramePr/>
          <p:nvPr>
            <p:extLst>
              <p:ext uri="{D42A27DB-BD31-4B8C-83A1-F6EECF244321}">
                <p14:modId xmlns:p14="http://schemas.microsoft.com/office/powerpoint/2010/main" val="2427344174"/>
              </p:ext>
            </p:extLst>
          </p:nvPr>
        </p:nvGraphicFramePr>
        <p:xfrm>
          <a:off x="4871864" y="1240502"/>
          <a:ext cx="4536504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sellaDiTesto 7"/>
          <p:cNvSpPr txBox="1"/>
          <p:nvPr/>
        </p:nvSpPr>
        <p:spPr>
          <a:xfrm rot="5400000">
            <a:off x="7104997" y="3507178"/>
            <a:ext cx="5262980" cy="120032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7200" b="1" dirty="0">
                <a:solidFill>
                  <a:schemeClr val="bg1"/>
                </a:solidFill>
              </a:rPr>
              <a:t>ARERA</a:t>
            </a:r>
          </a:p>
        </p:txBody>
      </p:sp>
    </p:spTree>
    <p:extLst>
      <p:ext uri="{BB962C8B-B14F-4D97-AF65-F5344CB8AC3E}">
        <p14:creationId xmlns:p14="http://schemas.microsoft.com/office/powerpoint/2010/main" val="112085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D48C20A4-D04C-A36D-644D-7E0838E66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094" y="1038225"/>
            <a:ext cx="11161811" cy="5602287"/>
          </a:xfrm>
          <a:prstGeom prst="rect">
            <a:avLst/>
          </a:prstGeom>
        </p:spPr>
      </p:pic>
      <p:sp>
        <p:nvSpPr>
          <p:cNvPr id="3" name="Titolo 3">
            <a:extLst>
              <a:ext uri="{FF2B5EF4-FFF2-40B4-BE49-F238E27FC236}">
                <a16:creationId xmlns:a16="http://schemas.microsoft.com/office/drawing/2014/main" id="{F7C6B670-0E62-C612-53E5-D4ABDA2C9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911" y="604837"/>
            <a:ext cx="11430000" cy="581025"/>
          </a:xfrm>
        </p:spPr>
        <p:txBody>
          <a:bodyPr>
            <a:no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  <a:highlight>
                  <a:srgbClr val="000000"/>
                </a:highlight>
              </a:rPr>
              <a:t>Arera: Entrate tariffarie medie validate dagli ETC  in €/ton dei PEF 2022-2025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16E504C-C753-6683-B5B0-3E207F7FB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14621" y="6384925"/>
            <a:ext cx="409575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21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48095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088B746C-9CFB-9AA4-2289-C4FEB135DA97}"/>
              </a:ext>
            </a:extLst>
          </p:cNvPr>
          <p:cNvGrpSpPr/>
          <p:nvPr/>
        </p:nvGrpSpPr>
        <p:grpSpPr>
          <a:xfrm>
            <a:off x="216158" y="873970"/>
            <a:ext cx="11785342" cy="5850680"/>
            <a:chOff x="216158" y="873970"/>
            <a:chExt cx="11785342" cy="5850680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CBBC198A-0A71-3AE8-4C52-7B9643C6A8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158" y="873970"/>
              <a:ext cx="11785342" cy="5850680"/>
            </a:xfrm>
            <a:prstGeom prst="rect">
              <a:avLst/>
            </a:prstGeom>
          </p:spPr>
        </p:pic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5527502F-F512-7DC4-4DBD-5B0CBE3F0145}"/>
                </a:ext>
              </a:extLst>
            </p:cNvPr>
            <p:cNvSpPr/>
            <p:nvPr/>
          </p:nvSpPr>
          <p:spPr>
            <a:xfrm>
              <a:off x="304800" y="873970"/>
              <a:ext cx="1190625" cy="5071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6" name="Titolo 3">
            <a:extLst>
              <a:ext uri="{FF2B5EF4-FFF2-40B4-BE49-F238E27FC236}">
                <a16:creationId xmlns:a16="http://schemas.microsoft.com/office/drawing/2014/main" id="{D3E31620-8AA3-4C28-EF98-A9476667E369}"/>
              </a:ext>
            </a:extLst>
          </p:cNvPr>
          <p:cNvSpPr txBox="1">
            <a:spLocks/>
          </p:cNvSpPr>
          <p:nvPr/>
        </p:nvSpPr>
        <p:spPr>
          <a:xfrm>
            <a:off x="1133475" y="80962"/>
            <a:ext cx="9628285" cy="5810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solidFill>
                  <a:srgbClr val="FFFF00"/>
                </a:solidFill>
                <a:highlight>
                  <a:srgbClr val="000000"/>
                </a:highlight>
              </a:rPr>
              <a:t>ARERA: Distribuzione PEF in €/ton dei PEF 2024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CCE3F4E-4B60-984C-2DB9-52760BFE1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94867" y="6359525"/>
            <a:ext cx="361950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22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574941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43F1E88-9D88-BEA8-034D-C7BFB32F0205}"/>
              </a:ext>
            </a:extLst>
          </p:cNvPr>
          <p:cNvSpPr txBox="1">
            <a:spLocks/>
          </p:cNvSpPr>
          <p:nvPr/>
        </p:nvSpPr>
        <p:spPr>
          <a:xfrm>
            <a:off x="1133475" y="80962"/>
            <a:ext cx="9628285" cy="58102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solidFill>
                  <a:srgbClr val="FFFF00"/>
                </a:solidFill>
                <a:highlight>
                  <a:srgbClr val="000000"/>
                </a:highlight>
              </a:rPr>
              <a:t>ARERA: Composizione PEF in €/ton dei PEF 2024</a:t>
            </a: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9B19F345-1C9B-0B21-30B2-CF1237ED6862}"/>
              </a:ext>
            </a:extLst>
          </p:cNvPr>
          <p:cNvGrpSpPr/>
          <p:nvPr/>
        </p:nvGrpSpPr>
        <p:grpSpPr>
          <a:xfrm>
            <a:off x="453521" y="661987"/>
            <a:ext cx="11420497" cy="6252789"/>
            <a:chOff x="453521" y="661987"/>
            <a:chExt cx="11420497" cy="6252789"/>
          </a:xfrm>
        </p:grpSpPr>
        <p:pic>
          <p:nvPicPr>
            <p:cNvPr id="3" name="Immagine 2">
              <a:extLst>
                <a:ext uri="{FF2B5EF4-FFF2-40B4-BE49-F238E27FC236}">
                  <a16:creationId xmlns:a16="http://schemas.microsoft.com/office/drawing/2014/main" id="{735FD39F-E1B3-C33F-3D90-B68286E6C7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3521" y="661987"/>
              <a:ext cx="11420497" cy="6252789"/>
            </a:xfrm>
            <a:prstGeom prst="rect">
              <a:avLst/>
            </a:prstGeom>
          </p:spPr>
        </p:pic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D88852E3-AF4C-7C96-665F-AD3403600EEC}"/>
                </a:ext>
              </a:extLst>
            </p:cNvPr>
            <p:cNvSpPr/>
            <p:nvPr/>
          </p:nvSpPr>
          <p:spPr>
            <a:xfrm>
              <a:off x="752475" y="661987"/>
              <a:ext cx="1238250" cy="481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B35F4431-B496-2B5E-8C47-AD9D1954A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8479" y="6413500"/>
            <a:ext cx="409575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23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7871297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C1A62EB8-C9C2-B1AB-A085-7EE49A08A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032" y="1115600"/>
            <a:ext cx="9236611" cy="5419526"/>
          </a:xfrm>
          <a:prstGeom prst="rect">
            <a:avLst/>
          </a:prstGeom>
        </p:spPr>
      </p:pic>
      <p:sp>
        <p:nvSpPr>
          <p:cNvPr id="7" name="Titolo 3">
            <a:extLst>
              <a:ext uri="{FF2B5EF4-FFF2-40B4-BE49-F238E27FC236}">
                <a16:creationId xmlns:a16="http://schemas.microsoft.com/office/drawing/2014/main" id="{092C229B-914F-306E-3D15-021F4DF62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484" y="32361"/>
            <a:ext cx="12192000" cy="581025"/>
          </a:xfrm>
        </p:spPr>
        <p:txBody>
          <a:bodyPr>
            <a:no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  <a:highlight>
                  <a:srgbClr val="000000"/>
                </a:highlight>
              </a:rPr>
              <a:t>Fattori di crescita: andamento ISTAT 2018-2025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423CE98-4919-A0FF-6449-78FF22E3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5109" y="6367157"/>
            <a:ext cx="419407" cy="335938"/>
          </a:xfrm>
        </p:spPr>
        <p:txBody>
          <a:bodyPr/>
          <a:lstStyle/>
          <a:p>
            <a:fld id="{C46EBB7D-B14E-480D-933F-77A1A182ADD5}" type="slidenum">
              <a:rPr lang="ca-ES" smtClean="0"/>
              <a:t>24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5586657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3">
            <a:extLst>
              <a:ext uri="{FF2B5EF4-FFF2-40B4-BE49-F238E27FC236}">
                <a16:creationId xmlns:a16="http://schemas.microsoft.com/office/drawing/2014/main" id="{4BC46C6B-BD16-9891-8CE9-CDB6866C6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602650"/>
            <a:ext cx="12192000" cy="581025"/>
          </a:xfrm>
        </p:spPr>
        <p:txBody>
          <a:bodyPr>
            <a:noAutofit/>
          </a:bodyPr>
          <a:lstStyle/>
          <a:p>
            <a:pPr algn="ctr"/>
            <a:r>
              <a:rPr lang="it-IT" sz="2800" dirty="0">
                <a:solidFill>
                  <a:srgbClr val="FFFF00"/>
                </a:solidFill>
                <a:highlight>
                  <a:srgbClr val="000000"/>
                </a:highlight>
              </a:rPr>
              <a:t>Arera: variazione media annua delle entrate tariffarie PEF 2022-2025</a:t>
            </a:r>
          </a:p>
        </p:txBody>
      </p:sp>
      <p:graphicFrame>
        <p:nvGraphicFramePr>
          <p:cNvPr id="12" name="Oggetto 11">
            <a:extLst>
              <a:ext uri="{FF2B5EF4-FFF2-40B4-BE49-F238E27FC236}">
                <a16:creationId xmlns:a16="http://schemas.microsoft.com/office/drawing/2014/main" id="{D44E3DA1-30B0-895C-FEE1-DE8CE8A546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452112"/>
              </p:ext>
            </p:extLst>
          </p:nvPr>
        </p:nvGraphicFramePr>
        <p:xfrm>
          <a:off x="1714665" y="1880490"/>
          <a:ext cx="8762670" cy="37790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03520" imgH="2057400" progId="Excel.Sheet.12">
                  <p:embed/>
                </p:oleObj>
              </mc:Choice>
              <mc:Fallback>
                <p:oleObj name="Worksheet" r:id="rId2" imgW="5303520" imgH="2057400" progId="Excel.Sheet.12">
                  <p:embed/>
                  <p:pic>
                    <p:nvPicPr>
                      <p:cNvPr id="12" name="Oggetto 11">
                        <a:extLst>
                          <a:ext uri="{FF2B5EF4-FFF2-40B4-BE49-F238E27FC236}">
                            <a16:creationId xmlns:a16="http://schemas.microsoft.com/office/drawing/2014/main" id="{D44E3DA1-30B0-895C-FEE1-DE8CE8A546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714665" y="1880490"/>
                        <a:ext cx="8762670" cy="37790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Segnaposto numero diapositiva 13">
            <a:extLst>
              <a:ext uri="{FF2B5EF4-FFF2-40B4-BE49-F238E27FC236}">
                <a16:creationId xmlns:a16="http://schemas.microsoft.com/office/drawing/2014/main" id="{CA9D336A-B989-75C0-6C9B-5B7328D3E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77624" y="6356350"/>
            <a:ext cx="523875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25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869510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D87DE4-FF9A-D122-754F-F92566F15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F0B8445-A2D1-77D4-E597-6A7BA79D1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566" y="1147446"/>
            <a:ext cx="9400868" cy="5678193"/>
          </a:xfrm>
          <a:prstGeom prst="rect">
            <a:avLst/>
          </a:prstGeom>
        </p:spPr>
      </p:pic>
      <p:sp>
        <p:nvSpPr>
          <p:cNvPr id="3" name="Titolo 3">
            <a:extLst>
              <a:ext uri="{FF2B5EF4-FFF2-40B4-BE49-F238E27FC236}">
                <a16:creationId xmlns:a16="http://schemas.microsoft.com/office/drawing/2014/main" id="{DD15F2E6-1C64-23AF-C4DD-3BD1FD47E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66426"/>
            <a:ext cx="12192000" cy="581025"/>
          </a:xfrm>
        </p:spPr>
        <p:txBody>
          <a:bodyPr>
            <a:noAutofit/>
          </a:bodyPr>
          <a:lstStyle/>
          <a:p>
            <a:pPr algn="ctr"/>
            <a:r>
              <a:rPr lang="it-IT" sz="3600" dirty="0">
                <a:solidFill>
                  <a:srgbClr val="FFFF00"/>
                </a:solidFill>
                <a:highlight>
                  <a:srgbClr val="000000"/>
                </a:highlight>
              </a:rPr>
              <a:t>Indice dei costi di gestione dei rifiuti per componenti di costo [anno base 2015=100] – Fonte: ISTAT </a:t>
            </a:r>
            <a:endParaRPr lang="it-IT" sz="2000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9156A97-10D9-1DDA-75BC-31ADBEA88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4634" y="6375400"/>
            <a:ext cx="557366" cy="365125"/>
          </a:xfrm>
        </p:spPr>
        <p:txBody>
          <a:bodyPr/>
          <a:lstStyle/>
          <a:p>
            <a:fld id="{C46EBB7D-B14E-480D-933F-77A1A182ADD5}" type="slidenum">
              <a:rPr lang="ca-ES" sz="1400" smtClean="0"/>
              <a:t>26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17604821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11C16-BF4E-B600-A8A5-337A5558E4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DCCFC288-A80E-9089-81A0-609AD9FD17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6747626"/>
              </p:ext>
            </p:extLst>
          </p:nvPr>
        </p:nvGraphicFramePr>
        <p:xfrm>
          <a:off x="600979" y="842634"/>
          <a:ext cx="11201292" cy="57379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id="{63FED769-B300-5B54-E914-8B3423542C3A}"/>
              </a:ext>
            </a:extLst>
          </p:cNvPr>
          <p:cNvSpPr/>
          <p:nvPr/>
        </p:nvSpPr>
        <p:spPr>
          <a:xfrm>
            <a:off x="1918054" y="-15003"/>
            <a:ext cx="76407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800"/>
              </a:spcBef>
              <a:tabLst>
                <a:tab pos="449239" algn="l"/>
              </a:tabLst>
            </a:pPr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  <a:latin typeface="Arial"/>
                <a:ea typeface="+mj-ea"/>
                <a:cs typeface="+mj-cs"/>
              </a:rPr>
              <a:t>Sistemi tariffari oggi vigenti in Italia</a:t>
            </a:r>
            <a:endParaRPr lang="it-IT" sz="3200" dirty="0">
              <a:solidFill>
                <a:srgbClr val="FFFF00"/>
              </a:solidFill>
              <a:highlight>
                <a:srgbClr val="000000"/>
              </a:highlight>
              <a:latin typeface="Arial"/>
              <a:ea typeface="+mj-ea"/>
              <a:cs typeface="+mj-cs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D1C41E9-0BA3-CDF2-F3F3-AC18BC6E238A}"/>
              </a:ext>
            </a:extLst>
          </p:cNvPr>
          <p:cNvSpPr txBox="1"/>
          <p:nvPr/>
        </p:nvSpPr>
        <p:spPr>
          <a:xfrm>
            <a:off x="10264330" y="1121691"/>
            <a:ext cx="1516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</a:rPr>
              <a:t>≈5% </a:t>
            </a:r>
            <a:r>
              <a:rPr lang="it-IT" sz="1600" b="1" dirty="0">
                <a:solidFill>
                  <a:srgbClr val="FF0000"/>
                </a:solidFill>
              </a:rPr>
              <a:t>popolazione*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D51ABFF8-0C5A-121E-CA64-9C6AED461564}"/>
              </a:ext>
            </a:extLst>
          </p:cNvPr>
          <p:cNvSpPr txBox="1"/>
          <p:nvPr/>
        </p:nvSpPr>
        <p:spPr>
          <a:xfrm>
            <a:off x="1178565" y="6541704"/>
            <a:ext cx="4157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/>
              <a:t>* Stima Arera 2024    ** Dato IFEL 2022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BAE7073-FA60-5140-EA7D-8FD5E4BB3D56}"/>
              </a:ext>
            </a:extLst>
          </p:cNvPr>
          <p:cNvSpPr txBox="1"/>
          <p:nvPr/>
        </p:nvSpPr>
        <p:spPr>
          <a:xfrm>
            <a:off x="10203067" y="2319951"/>
            <a:ext cx="1516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1600" b="1">
                <a:solidFill>
                  <a:srgbClr val="FF0000"/>
                </a:solidFill>
              </a:defRPr>
            </a:lvl1pPr>
          </a:lstStyle>
          <a:p>
            <a:r>
              <a:rPr lang="it-IT" sz="2000" dirty="0"/>
              <a:t>≈ 78-80%</a:t>
            </a:r>
            <a:r>
              <a:rPr lang="it-IT" dirty="0"/>
              <a:t> popolazione*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B2D3782-41CD-EAE9-C142-B000C634AF90}"/>
              </a:ext>
            </a:extLst>
          </p:cNvPr>
          <p:cNvSpPr txBox="1"/>
          <p:nvPr/>
        </p:nvSpPr>
        <p:spPr>
          <a:xfrm>
            <a:off x="10304205" y="5155362"/>
            <a:ext cx="1516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600">
                <a:solidFill>
                  <a:srgbClr val="FF0000"/>
                </a:solidFill>
              </a:defRPr>
            </a:lvl1pPr>
          </a:lstStyle>
          <a:p>
            <a:r>
              <a:rPr lang="it-IT" sz="2000" b="1" dirty="0"/>
              <a:t>≈ 10-11% </a:t>
            </a:r>
            <a:r>
              <a:rPr lang="it-IT" b="1" dirty="0"/>
              <a:t>popolazione**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7307C1E-D5D4-B88E-9BE3-2AEDECEAD793}"/>
              </a:ext>
            </a:extLst>
          </p:cNvPr>
          <p:cNvSpPr txBox="1"/>
          <p:nvPr/>
        </p:nvSpPr>
        <p:spPr>
          <a:xfrm>
            <a:off x="10304205" y="3678045"/>
            <a:ext cx="1516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600">
                <a:solidFill>
                  <a:srgbClr val="0070C0"/>
                </a:solidFill>
              </a:defRPr>
            </a:lvl1pPr>
          </a:lstStyle>
          <a:p>
            <a:r>
              <a:rPr lang="it-IT" sz="2000" b="1" dirty="0">
                <a:solidFill>
                  <a:srgbClr val="FF0000"/>
                </a:solidFill>
              </a:rPr>
              <a:t>≈ 4%</a:t>
            </a:r>
            <a:r>
              <a:rPr lang="it-IT" sz="2000" dirty="0">
                <a:solidFill>
                  <a:srgbClr val="FF0000"/>
                </a:solidFill>
              </a:rPr>
              <a:t> </a:t>
            </a:r>
            <a:r>
              <a:rPr lang="it-IT" b="1" dirty="0">
                <a:solidFill>
                  <a:srgbClr val="FF0000"/>
                </a:solidFill>
              </a:rPr>
              <a:t>popolazione</a:t>
            </a:r>
            <a:r>
              <a:rPr lang="it-IT" dirty="0">
                <a:solidFill>
                  <a:srgbClr val="FF0000"/>
                </a:solidFill>
              </a:rPr>
              <a:t>**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1B59739-6366-67EF-4270-5EB153835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749" y="6357473"/>
            <a:ext cx="457199" cy="365125"/>
          </a:xfrm>
        </p:spPr>
        <p:txBody>
          <a:bodyPr/>
          <a:lstStyle/>
          <a:p>
            <a:fld id="{C46EBB7D-B14E-480D-933F-77A1A182ADD5}" type="slidenum">
              <a:rPr lang="ca-ES" sz="1400" smtClean="0"/>
              <a:t>27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197738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2C63AF08-5621-2561-D790-9C244E25F8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>
            <a:extLst>
              <a:ext uri="{FF2B5EF4-FFF2-40B4-BE49-F238E27FC236}">
                <a16:creationId xmlns:a16="http://schemas.microsoft.com/office/drawing/2014/main" id="{5D368313-AC6E-7A30-0ECE-99E1E8C16D2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95500" y="13703"/>
            <a:ext cx="7658100" cy="514703"/>
          </a:xfrm>
          <a:prstGeom prst="rect">
            <a:avLst/>
          </a:prstGeom>
          <a:solidFill>
            <a:schemeClr val="tx1"/>
          </a:solidFill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ctr"/>
            <a:r>
              <a:rPr lang="it-IT" sz="2400" b="1" dirty="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Diffusione della TP. Totali nazionali e distribuzione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5611EDE6-F01B-9683-41A1-B50346523F7E}"/>
              </a:ext>
            </a:extLst>
          </p:cNvPr>
          <p:cNvCxnSpPr/>
          <p:nvPr/>
        </p:nvCxnSpPr>
        <p:spPr>
          <a:xfrm>
            <a:off x="324189" y="537275"/>
            <a:ext cx="11628159" cy="0"/>
          </a:xfrm>
          <a:prstGeom prst="line">
            <a:avLst/>
          </a:prstGeom>
          <a:ln w="19050">
            <a:solidFill>
              <a:srgbClr val="9FC01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egnaposto numero diapositiva 2">
            <a:extLst>
              <a:ext uri="{FF2B5EF4-FFF2-40B4-BE49-F238E27FC236}">
                <a16:creationId xmlns:a16="http://schemas.microsoft.com/office/drawing/2014/main" id="{F492949B-A397-6CFE-A672-68789C25B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115549" y="6374442"/>
            <a:ext cx="1299211" cy="365125"/>
          </a:xfrm>
        </p:spPr>
        <p:txBody>
          <a:bodyPr>
            <a:normAutofit lnSpcReduction="10000"/>
          </a:bodyPr>
          <a:lstStyle/>
          <a:p>
            <a:fld id="{FBC74FAA-E4A2-4FB3-BBCE-95DB632DA1DF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6" name="Titolo 8">
            <a:extLst>
              <a:ext uri="{FF2B5EF4-FFF2-40B4-BE49-F238E27FC236}">
                <a16:creationId xmlns:a16="http://schemas.microsoft.com/office/drawing/2014/main" id="{65B7B1DD-A5DC-28DF-729A-B54892B4C469}"/>
              </a:ext>
            </a:extLst>
          </p:cNvPr>
          <p:cNvSpPr txBox="1">
            <a:spLocks/>
          </p:cNvSpPr>
          <p:nvPr/>
        </p:nvSpPr>
        <p:spPr bwMode="auto">
          <a:xfrm>
            <a:off x="1972772" y="1236883"/>
            <a:ext cx="3503005" cy="1488000"/>
          </a:xfrm>
          <a:prstGeom prst="rect">
            <a:avLst/>
          </a:prstGeom>
          <a:solidFill>
            <a:srgbClr val="5FA16D"/>
          </a:solidFill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500" i="1">
                <a:solidFill>
                  <a:srgbClr val="00A3DB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1500" i="1">
                <a:solidFill>
                  <a:srgbClr val="00A3DB"/>
                </a:solidFill>
                <a:latin typeface="Georgia" panose="02040502050405020303" pitchFamily="18" charset="0"/>
                <a:ea typeface="ヒラギノ角ゴ Pro W3" charset="0"/>
                <a:cs typeface="ヒラギノ角ゴ Pro W3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1500" i="1">
                <a:solidFill>
                  <a:srgbClr val="00A3DB"/>
                </a:solidFill>
                <a:latin typeface="Georgia" panose="02040502050405020303" pitchFamily="18" charset="0"/>
                <a:ea typeface="ヒラギノ角ゴ Pro W3" charset="0"/>
                <a:cs typeface="ヒラギノ角ゴ Pro W3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1500" i="1">
                <a:solidFill>
                  <a:srgbClr val="00A3DB"/>
                </a:solidFill>
                <a:latin typeface="Georgia" panose="02040502050405020303" pitchFamily="18" charset="0"/>
                <a:ea typeface="ヒラギノ角ゴ Pro W3" charset="0"/>
                <a:cs typeface="ヒラギノ角ゴ Pro W3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1500" i="1">
                <a:solidFill>
                  <a:srgbClr val="00A3DB"/>
                </a:solidFill>
                <a:latin typeface="Georgia" panose="02040502050405020303" pitchFamily="18" charset="0"/>
                <a:ea typeface="ヒラギノ角ゴ Pro W3" charset="0"/>
                <a:cs typeface="ヒラギノ角ゴ Pro W3" charset="0"/>
              </a:defRPr>
            </a:lvl5pPr>
            <a:lvl6pPr marL="342900" algn="l" rtl="0" fontAlgn="base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6pPr>
            <a:lvl7pPr marL="685800" algn="l" rtl="0" fontAlgn="base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7pPr>
            <a:lvl8pPr marL="1028700" algn="l" rtl="0" fontAlgn="base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8pPr>
            <a:lvl9pPr marL="1371600" algn="l" rtl="0" fontAlgn="base">
              <a:spcBef>
                <a:spcPct val="0"/>
              </a:spcBef>
              <a:spcAft>
                <a:spcPct val="0"/>
              </a:spcAft>
              <a:defRPr sz="2100" b="1">
                <a:solidFill>
                  <a:srgbClr val="005E7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9pPr>
          </a:lstStyle>
          <a:p>
            <a:pPr>
              <a:spcBef>
                <a:spcPts val="0"/>
              </a:spcBef>
              <a:spcAft>
                <a:spcPts val="300"/>
              </a:spcAft>
              <a:tabLst>
                <a:tab pos="534975" algn="l"/>
              </a:tabLst>
              <a:defRPr/>
            </a:pPr>
            <a:r>
              <a:rPr lang="it-IT" sz="2133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1.116 </a:t>
            </a:r>
            <a:r>
              <a:rPr lang="it-IT" sz="1867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Comuni </a:t>
            </a:r>
            <a:r>
              <a:rPr lang="it-IT" sz="1867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in TP </a:t>
            </a:r>
            <a:br>
              <a:rPr lang="it-IT" sz="1800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</a:br>
            <a:r>
              <a:rPr lang="it-IT" sz="1800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	</a:t>
            </a:r>
            <a: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(</a:t>
            </a:r>
            <a:r>
              <a:rPr lang="it-IT" sz="1867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14,1%</a:t>
            </a:r>
            <a:r>
              <a:rPr lang="it-IT" sz="1867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 del</a:t>
            </a:r>
            <a: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 </a:t>
            </a:r>
            <a:r>
              <a:rPr lang="it-IT" sz="1867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totale</a:t>
            </a:r>
            <a: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) </a:t>
            </a:r>
            <a:b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</a:br>
            <a:br>
              <a:rPr lang="it-IT" sz="11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</a:br>
            <a:r>
              <a:rPr lang="en-GB" sz="2133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8.086.495</a:t>
            </a:r>
            <a:r>
              <a:rPr lang="en-GB" sz="180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 </a:t>
            </a:r>
            <a:r>
              <a:rPr lang="it-IT" sz="1867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abitanti</a:t>
            </a:r>
            <a: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 </a:t>
            </a:r>
            <a:b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</a:br>
            <a:r>
              <a:rPr lang="it-IT" sz="1800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	</a:t>
            </a:r>
            <a:r>
              <a:rPr lang="it-IT" sz="1867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(</a:t>
            </a:r>
            <a:r>
              <a:rPr lang="it-IT" sz="1867" b="1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13,7%</a:t>
            </a:r>
            <a:r>
              <a:rPr lang="it-IT" sz="1867" i="0" kern="0" dirty="0">
                <a:solidFill>
                  <a:schemeClr val="bg1"/>
                </a:solidFill>
                <a:latin typeface="Helvetica Neue"/>
                <a:ea typeface="ヒラギノ角ゴ Pro W3"/>
              </a:rPr>
              <a:t> della pop. italiana)</a:t>
            </a:r>
            <a:endParaRPr lang="it-IT" sz="1800" i="0" kern="0" dirty="0">
              <a:solidFill>
                <a:schemeClr val="bg1"/>
              </a:solidFill>
              <a:latin typeface="Helvetica Neue"/>
              <a:ea typeface="ヒラギノ角ゴ Pro W3"/>
            </a:endParaRPr>
          </a:p>
        </p:txBody>
      </p:sp>
      <p:grpSp>
        <p:nvGrpSpPr>
          <p:cNvPr id="29" name="Gruppo 28">
            <a:extLst>
              <a:ext uri="{FF2B5EF4-FFF2-40B4-BE49-F238E27FC236}">
                <a16:creationId xmlns:a16="http://schemas.microsoft.com/office/drawing/2014/main" id="{C2B2B7BE-B71B-0FFB-7D0E-DF47D05D9FE6}"/>
              </a:ext>
            </a:extLst>
          </p:cNvPr>
          <p:cNvGrpSpPr>
            <a:grpSpLocks noChangeAspect="1"/>
          </p:cNvGrpSpPr>
          <p:nvPr/>
        </p:nvGrpSpPr>
        <p:grpSpPr>
          <a:xfrm>
            <a:off x="6840161" y="636085"/>
            <a:ext cx="5222689" cy="6096000"/>
            <a:chOff x="7249064" y="2994275"/>
            <a:chExt cx="4718917" cy="5508000"/>
          </a:xfrm>
        </p:grpSpPr>
        <p:pic>
          <p:nvPicPr>
            <p:cNvPr id="30" name="Immagine 29" descr="Immagine che contiene mappa, testo, atlante&#10;&#10;Descrizione generata automaticamente">
              <a:extLst>
                <a:ext uri="{FF2B5EF4-FFF2-40B4-BE49-F238E27FC236}">
                  <a16:creationId xmlns:a16="http://schemas.microsoft.com/office/drawing/2014/main" id="{0E7F00E4-22D8-B04B-F4C2-89F79E853E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7" t="383" r="1077" b="11284"/>
            <a:stretch/>
          </p:blipFill>
          <p:spPr>
            <a:xfrm>
              <a:off x="7249064" y="2994275"/>
              <a:ext cx="4718917" cy="5508000"/>
            </a:xfrm>
            <a:prstGeom prst="rect">
              <a:avLst/>
            </a:prstGeom>
          </p:spPr>
        </p:pic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74A1D367-4EE4-0820-4865-932A3B396277}"/>
                </a:ext>
              </a:extLst>
            </p:cNvPr>
            <p:cNvSpPr/>
            <p:nvPr/>
          </p:nvSpPr>
          <p:spPr bwMode="auto">
            <a:xfrm flipV="1">
              <a:off x="10661224" y="5970705"/>
              <a:ext cx="65557" cy="61867"/>
            </a:xfrm>
            <a:prstGeom prst="ellipse">
              <a:avLst/>
            </a:prstGeom>
            <a:solidFill>
              <a:srgbClr val="00833E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3200">
                <a:solidFill>
                  <a:srgbClr val="00833E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DFEA5913-0B3C-8D59-83F4-71A7AB188AB6}"/>
                </a:ext>
              </a:extLst>
            </p:cNvPr>
            <p:cNvSpPr/>
            <p:nvPr/>
          </p:nvSpPr>
          <p:spPr bwMode="auto">
            <a:xfrm flipV="1">
              <a:off x="10476533" y="5864455"/>
              <a:ext cx="65557" cy="61867"/>
            </a:xfrm>
            <a:prstGeom prst="ellipse">
              <a:avLst/>
            </a:prstGeom>
            <a:solidFill>
              <a:srgbClr val="00833E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it-IT" sz="3200">
                <a:solidFill>
                  <a:srgbClr val="00833E"/>
                </a:solidFill>
                <a:latin typeface="Arial" charset="0"/>
                <a:ea typeface="ヒラギノ角ゴ Pro W3" charset="0"/>
                <a:cs typeface="ヒラギノ角ゴ Pro W3" charset="0"/>
              </a:endParaRP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61E50947-258B-B2E5-9F34-419523BCAD14}"/>
              </a:ext>
            </a:extLst>
          </p:cNvPr>
          <p:cNvGrpSpPr/>
          <p:nvPr/>
        </p:nvGrpSpPr>
        <p:grpSpPr>
          <a:xfrm>
            <a:off x="155062" y="3964495"/>
            <a:ext cx="3880875" cy="2767589"/>
            <a:chOff x="6280604" y="3360541"/>
            <a:chExt cx="2962102" cy="2743546"/>
          </a:xfrm>
        </p:grpSpPr>
        <p:sp>
          <p:nvSpPr>
            <p:cNvPr id="4" name="Rettangolo 3">
              <a:extLst>
                <a:ext uri="{FF2B5EF4-FFF2-40B4-BE49-F238E27FC236}">
                  <a16:creationId xmlns:a16="http://schemas.microsoft.com/office/drawing/2014/main" id="{0FF4B5D2-224D-1E3F-04E5-0E17C79CA316}"/>
                </a:ext>
              </a:extLst>
            </p:cNvPr>
            <p:cNvSpPr/>
            <p:nvPr/>
          </p:nvSpPr>
          <p:spPr>
            <a:xfrm>
              <a:off x="6280604" y="4896904"/>
              <a:ext cx="2962102" cy="1207183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6CA62C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Produzione media di RUR pro capite, considerando tutte le classi demografiche </a:t>
              </a: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srgbClr val="3886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= </a:t>
              </a:r>
              <a:r>
                <a:rPr kumimoji="0" lang="it-IT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3886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  <a:sym typeface="Symbol" panose="05050102010706020507" pitchFamily="18" charset="2"/>
                </a:rPr>
                <a:t></a:t>
              </a:r>
              <a:r>
                <a:rPr kumimoji="0" lang="it-IT" b="1" i="0" u="none" strike="noStrike" kern="1200" cap="none" spc="0" normalizeH="0" baseline="0" noProof="0" dirty="0">
                  <a:ln>
                    <a:noFill/>
                  </a:ln>
                  <a:solidFill>
                    <a:srgbClr val="3886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 61,8 kg/ab. anno (44,9% in meno) </a:t>
              </a:r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634418E8-4D16-ABB1-EDB8-C07E2DC82DF5}"/>
                </a:ext>
              </a:extLst>
            </p:cNvPr>
            <p:cNvSpPr/>
            <p:nvPr/>
          </p:nvSpPr>
          <p:spPr>
            <a:xfrm>
              <a:off x="6280604" y="3360541"/>
              <a:ext cx="2955182" cy="113402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6CA62C"/>
              </a:solidFill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b="0" i="1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Spread</a:t>
              </a: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 medio della RD%, considerando tutte le classi demografiche = </a:t>
              </a:r>
              <a:r>
                <a:rPr kumimoji="0" lang="it-IT" b="1" i="0" u="none" strike="noStrike" kern="1200" cap="none" spc="0" normalizeH="0" baseline="0" noProof="0" dirty="0">
                  <a:ln>
                    <a:noFill/>
                  </a:ln>
                  <a:solidFill>
                    <a:srgbClr val="3886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+</a:t>
              </a:r>
              <a:r>
                <a:rPr kumimoji="0" lang="it-IT" b="0" i="0" u="none" strike="noStrike" kern="1200" cap="none" spc="0" normalizeH="0" baseline="0" noProof="0" dirty="0">
                  <a:ln>
                    <a:noFill/>
                  </a:ln>
                  <a:solidFill>
                    <a:srgbClr val="3886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 </a:t>
              </a:r>
              <a:r>
                <a:rPr kumimoji="0" lang="it-IT" b="1" i="0" u="none" strike="noStrike" kern="1200" cap="none" spc="0" normalizeH="0" baseline="0" noProof="0" dirty="0">
                  <a:ln>
                    <a:noFill/>
                  </a:ln>
                  <a:solidFill>
                    <a:srgbClr val="388600"/>
                  </a:solidFill>
                  <a:effectLst/>
                  <a:uLnTx/>
                  <a:uFillTx/>
                  <a:latin typeface="Calibri" panose="020F0502020204030204" pitchFamily="34" charset="0"/>
                  <a:ea typeface="ヒラギノ角ゴ Pro W3" panose="020B0300000000000000" charset="-128"/>
                </a:rPr>
                <a:t>10,5 punti percentuali</a:t>
              </a:r>
              <a:endParaRPr kumimoji="0" lang="it-IT" sz="1100" b="1" i="0" u="none" strike="noStrike" kern="1200" cap="none" spc="0" normalizeH="0" baseline="0" noProof="0" dirty="0">
                <a:ln>
                  <a:noFill/>
                </a:ln>
                <a:solidFill>
                  <a:srgbClr val="388600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anose="020B0300000000000000" charset="-128"/>
              </a:endParaRPr>
            </a:p>
          </p:txBody>
        </p:sp>
      </p:grp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29428DF-D476-56E8-65D9-26E2653F298F}"/>
              </a:ext>
            </a:extLst>
          </p:cNvPr>
          <p:cNvSpPr txBox="1"/>
          <p:nvPr/>
        </p:nvSpPr>
        <p:spPr>
          <a:xfrm>
            <a:off x="4167199" y="4183455"/>
            <a:ext cx="2617155" cy="2062103"/>
          </a:xfrm>
          <a:prstGeom prst="rect">
            <a:avLst/>
          </a:prstGeom>
          <a:solidFill>
            <a:srgbClr val="548235"/>
          </a:solidFill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Rifiuto Residuo 85 kg/ab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RD =  81,8%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it-IT" sz="1400" b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RD=raccolta differenziata</a:t>
            </a:r>
            <a:endParaRPr kumimoji="0" lang="it-IT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74E0560-E995-1BF9-8687-C5AB167109CE}"/>
              </a:ext>
            </a:extLst>
          </p:cNvPr>
          <p:cNvSpPr txBox="1"/>
          <p:nvPr/>
        </p:nvSpPr>
        <p:spPr>
          <a:xfrm>
            <a:off x="990600" y="3198167"/>
            <a:ext cx="546735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Risultati Ambientali – anno 2022</a:t>
            </a:r>
            <a:endParaRPr lang="it-IT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83E333E-93FE-C2D5-8A87-B58B91FF9A17}"/>
              </a:ext>
            </a:extLst>
          </p:cNvPr>
          <p:cNvSpPr txBox="1"/>
          <p:nvPr/>
        </p:nvSpPr>
        <p:spPr>
          <a:xfrm>
            <a:off x="990599" y="667539"/>
            <a:ext cx="546735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kern="0" dirty="0">
                <a:solidFill>
                  <a:srgbClr val="FFFF00"/>
                </a:solidFill>
                <a:latin typeface="Arial"/>
                <a:cs typeface="Arial"/>
                <a:sym typeface="Arial"/>
              </a:rPr>
              <a:t>Diffusione – anno 2022</a:t>
            </a:r>
            <a:endParaRPr lang="it-IT" dirty="0"/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99D166EB-3206-3DA9-CF9D-A085594D2D5E}"/>
              </a:ext>
            </a:extLst>
          </p:cNvPr>
          <p:cNvSpPr txBox="1">
            <a:spLocks/>
          </p:cNvSpPr>
          <p:nvPr/>
        </p:nvSpPr>
        <p:spPr>
          <a:xfrm>
            <a:off x="11363749" y="6357473"/>
            <a:ext cx="457199" cy="36512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rmAutofit fontScale="92500" lnSpcReduction="10000"/>
          </a:bodyPr>
          <a:lstStyle>
            <a:defPPr>
              <a:defRPr lang="ca-ES"/>
            </a:defPPr>
            <a:lvl1pPr marL="0" lvl="0" algn="r" defTabSz="914400" rtl="0" eaLnBrk="1" latinLnBrk="0" hangingPunct="1">
              <a:buNone/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algn="l" defTabSz="914400" rtl="0" eaLnBrk="1" latinLnBrk="0" hangingPunct="1"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400" smtClean="0"/>
              <a:pPr/>
              <a:t>28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38989217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51B952-29F9-ABDB-7581-B01E57192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90E42C0D-E4EF-0493-D3ED-C338E5557F28}"/>
              </a:ext>
            </a:extLst>
          </p:cNvPr>
          <p:cNvSpPr txBox="1">
            <a:spLocks/>
          </p:cNvSpPr>
          <p:nvPr/>
        </p:nvSpPr>
        <p:spPr>
          <a:xfrm>
            <a:off x="1970201" y="84843"/>
            <a:ext cx="7805394" cy="608424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kern="1200">
                <a:solidFill>
                  <a:srgbClr val="366525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defTabSz="609585">
              <a:defRPr/>
            </a:pPr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  <a:latin typeface="Arial" panose="020B0604020202020204" pitchFamily="34" charset="0"/>
              </a:rPr>
              <a:t>La tariffa puntuale: opzioni progettuali (tassonomia)</a:t>
            </a:r>
          </a:p>
        </p:txBody>
      </p:sp>
      <p:sp>
        <p:nvSpPr>
          <p:cNvPr id="19457" name="Segnaposto numero diapositiva 1">
            <a:extLst>
              <a:ext uri="{FF2B5EF4-FFF2-40B4-BE49-F238E27FC236}">
                <a16:creationId xmlns:a16="http://schemas.microsoft.com/office/drawing/2014/main" id="{A970D266-970C-20FB-3353-23BA9E5F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3987" y="6299200"/>
            <a:ext cx="973667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1pPr>
            <a:lvl2pPr marL="740815" indent="-283626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2pPr>
            <a:lvl3pPr marL="1140855" indent="-226478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3pPr>
            <a:lvl4pPr marL="1598044" indent="-226478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4pPr>
            <a:lvl5pPr marL="2055233" indent="-226478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5pPr>
            <a:lvl6pPr marL="2664817" indent="-22647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6pPr>
            <a:lvl7pPr marL="3274402" indent="-22647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7pPr>
            <a:lvl8pPr marL="3883987" indent="-22647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8pPr>
            <a:lvl9pPr marL="4493572" indent="-22647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panose="020B030000000000000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AE2B1A8B-D0E9-4386-AB01-28ACB4BBC0EB}" type="slidenum">
              <a:rPr lang="it-IT" altLang="it-IT" sz="120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it-IT" altLang="it-IT" sz="1200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id="{33CB79C4-3F8C-83A9-64D5-E56F730D065B}"/>
              </a:ext>
            </a:extLst>
          </p:cNvPr>
          <p:cNvSpPr txBox="1"/>
          <p:nvPr/>
        </p:nvSpPr>
        <p:spPr>
          <a:xfrm>
            <a:off x="3245049" y="576006"/>
            <a:ext cx="5602108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it-IT" sz="2133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Frazioni da misurare e commisurare</a:t>
            </a:r>
          </a:p>
        </p:txBody>
      </p:sp>
      <p:sp>
        <p:nvSpPr>
          <p:cNvPr id="6" name="TextBox 21">
            <a:extLst>
              <a:ext uri="{FF2B5EF4-FFF2-40B4-BE49-F238E27FC236}">
                <a16:creationId xmlns:a16="http://schemas.microsoft.com/office/drawing/2014/main" id="{F0B55302-757A-E79F-F183-404EDD3689CB}"/>
              </a:ext>
            </a:extLst>
          </p:cNvPr>
          <p:cNvSpPr txBox="1"/>
          <p:nvPr/>
        </p:nvSpPr>
        <p:spPr>
          <a:xfrm>
            <a:off x="7451742" y="3765786"/>
            <a:ext cx="4712679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09585">
              <a:defRPr/>
            </a:pPr>
            <a:r>
              <a:rPr lang="it-IT" sz="2133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5. Sistema di raccolta - dove si misura</a:t>
            </a: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50DE7666-0BAE-6340-A8D8-FF236088D120}"/>
              </a:ext>
            </a:extLst>
          </p:cNvPr>
          <p:cNvSpPr txBox="1"/>
          <p:nvPr/>
        </p:nvSpPr>
        <p:spPr>
          <a:xfrm>
            <a:off x="118563" y="5080616"/>
            <a:ext cx="5344637" cy="42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585">
              <a:defRPr/>
            </a:pPr>
            <a:r>
              <a:rPr lang="it-IT" sz="2133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Oggetto della misurazione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78FE641C-2D27-211F-DEA3-1DE1F50A444D}"/>
              </a:ext>
            </a:extLst>
          </p:cNvPr>
          <p:cNvGrpSpPr/>
          <p:nvPr/>
        </p:nvGrpSpPr>
        <p:grpSpPr>
          <a:xfrm>
            <a:off x="360286" y="912197"/>
            <a:ext cx="2800601" cy="1837600"/>
            <a:chOff x="515204" y="612911"/>
            <a:chExt cx="3044441" cy="1727850"/>
          </a:xfrm>
        </p:grpSpPr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1795439-C2F7-0DA2-0C95-20336D91EDB8}"/>
                </a:ext>
              </a:extLst>
            </p:cNvPr>
            <p:cNvSpPr txBox="1"/>
            <p:nvPr/>
          </p:nvSpPr>
          <p:spPr>
            <a:xfrm>
              <a:off x="542142" y="612911"/>
              <a:ext cx="3017503" cy="704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585">
                <a:defRPr/>
              </a:pPr>
              <a:r>
                <a:rPr lang="it-IT" sz="2133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1. Regime giuridico o natura del prelievo</a:t>
              </a:r>
            </a:p>
          </p:txBody>
        </p:sp>
        <p:sp>
          <p:nvSpPr>
            <p:cNvPr id="10" name="Rettangolo con angoli arrotondati 9">
              <a:extLst>
                <a:ext uri="{FF2B5EF4-FFF2-40B4-BE49-F238E27FC236}">
                  <a16:creationId xmlns:a16="http://schemas.microsoft.com/office/drawing/2014/main" id="{8EB7A76A-BF2B-0E17-0C42-29E4D2A5286C}"/>
                </a:ext>
              </a:extLst>
            </p:cNvPr>
            <p:cNvSpPr/>
            <p:nvPr/>
          </p:nvSpPr>
          <p:spPr>
            <a:xfrm>
              <a:off x="515204" y="1817540"/>
              <a:ext cx="1400029" cy="523221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TARI tributo puntuale</a:t>
              </a:r>
            </a:p>
          </p:txBody>
        </p:sp>
        <p:sp>
          <p:nvSpPr>
            <p:cNvPr id="11" name="Rettangolo con angoli arrotondati 10">
              <a:extLst>
                <a:ext uri="{FF2B5EF4-FFF2-40B4-BE49-F238E27FC236}">
                  <a16:creationId xmlns:a16="http://schemas.microsoft.com/office/drawing/2014/main" id="{022F8697-907A-D216-F136-4DA6DD0A05B7}"/>
                </a:ext>
              </a:extLst>
            </p:cNvPr>
            <p:cNvSpPr/>
            <p:nvPr/>
          </p:nvSpPr>
          <p:spPr>
            <a:xfrm>
              <a:off x="1969063" y="1817540"/>
              <a:ext cx="1555197" cy="523221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Tariffa corrispettiva</a:t>
              </a:r>
            </a:p>
          </p:txBody>
        </p:sp>
        <p:cxnSp>
          <p:nvCxnSpPr>
            <p:cNvPr id="12" name="Connettore 2 11">
              <a:extLst>
                <a:ext uri="{FF2B5EF4-FFF2-40B4-BE49-F238E27FC236}">
                  <a16:creationId xmlns:a16="http://schemas.microsoft.com/office/drawing/2014/main" id="{0CAD20B0-4766-C341-C651-44A5A1026E30}"/>
                </a:ext>
              </a:extLst>
            </p:cNvPr>
            <p:cNvCxnSpPr>
              <a:cxnSpLocks/>
              <a:stCxn id="9" idx="2"/>
            </p:cNvCxnSpPr>
            <p:nvPr/>
          </p:nvCxnSpPr>
          <p:spPr>
            <a:xfrm>
              <a:off x="2050894" y="1316984"/>
              <a:ext cx="485708" cy="4114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ttore 2 12">
              <a:extLst>
                <a:ext uri="{FF2B5EF4-FFF2-40B4-BE49-F238E27FC236}">
                  <a16:creationId xmlns:a16="http://schemas.microsoft.com/office/drawing/2014/main" id="{50E4C63D-6DFC-321B-8BD8-EB22C60515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320065" y="1360941"/>
              <a:ext cx="504000" cy="3975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75E98369-59DB-163D-5493-DDDDA0851E72}"/>
              </a:ext>
            </a:extLst>
          </p:cNvPr>
          <p:cNvGrpSpPr/>
          <p:nvPr/>
        </p:nvGrpSpPr>
        <p:grpSpPr>
          <a:xfrm>
            <a:off x="21423" y="5449610"/>
            <a:ext cx="6010608" cy="1088687"/>
            <a:chOff x="60427" y="4289269"/>
            <a:chExt cx="4507956" cy="816515"/>
          </a:xfrm>
        </p:grpSpPr>
        <p:sp>
          <p:nvSpPr>
            <p:cNvPr id="15" name="Rettangolo con angoli arrotondati 14">
              <a:extLst>
                <a:ext uri="{FF2B5EF4-FFF2-40B4-BE49-F238E27FC236}">
                  <a16:creationId xmlns:a16="http://schemas.microsoft.com/office/drawing/2014/main" id="{F14CDAE2-114B-1800-AE0D-B2B646BBD603}"/>
                </a:ext>
              </a:extLst>
            </p:cNvPr>
            <p:cNvSpPr/>
            <p:nvPr/>
          </p:nvSpPr>
          <p:spPr>
            <a:xfrm>
              <a:off x="60427" y="4531484"/>
              <a:ext cx="1336469" cy="5743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Peso</a:t>
              </a:r>
            </a:p>
            <a:p>
              <a:pPr algn="ctr" defTabSz="609585">
                <a:defRPr/>
              </a:pPr>
              <a:r>
                <a:rPr lang="it-IT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(misurazione diretta, DM 4/2017)</a:t>
              </a:r>
            </a:p>
          </p:txBody>
        </p:sp>
        <p:sp>
          <p:nvSpPr>
            <p:cNvPr id="16" name="Rettangolo con angoli arrotondati 15">
              <a:extLst>
                <a:ext uri="{FF2B5EF4-FFF2-40B4-BE49-F238E27FC236}">
                  <a16:creationId xmlns:a16="http://schemas.microsoft.com/office/drawing/2014/main" id="{EC4BE002-27C3-C719-BC2F-7D5409759535}"/>
                </a:ext>
              </a:extLst>
            </p:cNvPr>
            <p:cNvSpPr/>
            <p:nvPr/>
          </p:nvSpPr>
          <p:spPr>
            <a:xfrm>
              <a:off x="2939871" y="4521846"/>
              <a:ext cx="1628512" cy="5743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alt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Numerosità </a:t>
              </a:r>
              <a:r>
                <a:rPr lang="it-IT" altLang="it-IT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(chiamate / frequenza ritiro / n. pezzi conferiti o ritirati </a:t>
              </a:r>
              <a:endParaRPr lang="it-IT" altLang="it-IT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Rettangolo con angoli arrotondati 16">
              <a:extLst>
                <a:ext uri="{FF2B5EF4-FFF2-40B4-BE49-F238E27FC236}">
                  <a16:creationId xmlns:a16="http://schemas.microsoft.com/office/drawing/2014/main" id="{9AA9E046-1C2D-F09E-30AF-49E07D3E0BCB}"/>
                </a:ext>
              </a:extLst>
            </p:cNvPr>
            <p:cNvSpPr/>
            <p:nvPr/>
          </p:nvSpPr>
          <p:spPr>
            <a:xfrm>
              <a:off x="1511987" y="4531484"/>
              <a:ext cx="1336469" cy="5743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Volume</a:t>
              </a:r>
            </a:p>
            <a:p>
              <a:pPr algn="ctr" defTabSz="609585">
                <a:defRPr/>
              </a:pPr>
              <a:r>
                <a:rPr lang="it-IT" sz="14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(misuraz. indiretta,  DM 4/2017)</a:t>
              </a:r>
            </a:p>
          </p:txBody>
        </p:sp>
        <p:cxnSp>
          <p:nvCxnSpPr>
            <p:cNvPr id="18" name="Connettore diritto 17">
              <a:extLst>
                <a:ext uri="{FF2B5EF4-FFF2-40B4-BE49-F238E27FC236}">
                  <a16:creationId xmlns:a16="http://schemas.microsoft.com/office/drawing/2014/main" id="{238A6C7D-2BFE-F1E5-3646-6F5F371ADBAF}"/>
                </a:ext>
              </a:extLst>
            </p:cNvPr>
            <p:cNvCxnSpPr>
              <a:cxnSpLocks/>
            </p:cNvCxnSpPr>
            <p:nvPr/>
          </p:nvCxnSpPr>
          <p:spPr>
            <a:xfrm>
              <a:off x="696500" y="4289269"/>
              <a:ext cx="2838011" cy="317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15194004-E4A3-443C-7520-39D1B0150750}"/>
                </a:ext>
              </a:extLst>
            </p:cNvPr>
            <p:cNvCxnSpPr>
              <a:cxnSpLocks/>
            </p:cNvCxnSpPr>
            <p:nvPr/>
          </p:nvCxnSpPr>
          <p:spPr>
            <a:xfrm>
              <a:off x="735271" y="4298795"/>
              <a:ext cx="0" cy="1742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ttore 2 19">
              <a:extLst>
                <a:ext uri="{FF2B5EF4-FFF2-40B4-BE49-F238E27FC236}">
                  <a16:creationId xmlns:a16="http://schemas.microsoft.com/office/drawing/2014/main" id="{F28AF553-AAE9-A023-12D2-AB98DC03F8FB}"/>
                </a:ext>
              </a:extLst>
            </p:cNvPr>
            <p:cNvCxnSpPr>
              <a:cxnSpLocks/>
            </p:cNvCxnSpPr>
            <p:nvPr/>
          </p:nvCxnSpPr>
          <p:spPr>
            <a:xfrm>
              <a:off x="2186833" y="4289269"/>
              <a:ext cx="0" cy="1742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ttore 2 20">
              <a:extLst>
                <a:ext uri="{FF2B5EF4-FFF2-40B4-BE49-F238E27FC236}">
                  <a16:creationId xmlns:a16="http://schemas.microsoft.com/office/drawing/2014/main" id="{1C09D3F7-36E2-FBDB-296E-3D8FA03ADF1E}"/>
                </a:ext>
              </a:extLst>
            </p:cNvPr>
            <p:cNvCxnSpPr>
              <a:cxnSpLocks/>
            </p:cNvCxnSpPr>
            <p:nvPr/>
          </p:nvCxnSpPr>
          <p:spPr>
            <a:xfrm>
              <a:off x="3601353" y="4298795"/>
              <a:ext cx="0" cy="1742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03D79840-7EC3-A4C9-DE35-95872FB3967E}"/>
              </a:ext>
            </a:extLst>
          </p:cNvPr>
          <p:cNvGrpSpPr/>
          <p:nvPr/>
        </p:nvGrpSpPr>
        <p:grpSpPr>
          <a:xfrm>
            <a:off x="27627" y="3105935"/>
            <a:ext cx="4657475" cy="1996264"/>
            <a:chOff x="175654" y="4121249"/>
            <a:chExt cx="3886995" cy="1267124"/>
          </a:xfrm>
        </p:grpSpPr>
        <p:sp>
          <p:nvSpPr>
            <p:cNvPr id="23" name="TextBox 8">
              <a:extLst>
                <a:ext uri="{FF2B5EF4-FFF2-40B4-BE49-F238E27FC236}">
                  <a16:creationId xmlns:a16="http://schemas.microsoft.com/office/drawing/2014/main" id="{3D2B35EA-2BBA-4E1E-BE5A-2C6BB7F18B56}"/>
                </a:ext>
              </a:extLst>
            </p:cNvPr>
            <p:cNvSpPr txBox="1"/>
            <p:nvPr/>
          </p:nvSpPr>
          <p:spPr>
            <a:xfrm>
              <a:off x="473962" y="4121249"/>
              <a:ext cx="3569981" cy="266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09585">
                <a:defRPr/>
              </a:pPr>
              <a:r>
                <a:rPr lang="it-IT" sz="2133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2. Approccio alla commisurazione</a:t>
              </a:r>
            </a:p>
          </p:txBody>
        </p:sp>
        <p:sp>
          <p:nvSpPr>
            <p:cNvPr id="24" name="Rettangolo con angoli arrotondati 23">
              <a:extLst>
                <a:ext uri="{FF2B5EF4-FFF2-40B4-BE49-F238E27FC236}">
                  <a16:creationId xmlns:a16="http://schemas.microsoft.com/office/drawing/2014/main" id="{F4F90E35-A63F-E67F-B47E-499D9931D825}"/>
                </a:ext>
              </a:extLst>
            </p:cNvPr>
            <p:cNvSpPr/>
            <p:nvPr/>
          </p:nvSpPr>
          <p:spPr>
            <a:xfrm>
              <a:off x="175654" y="4649921"/>
              <a:ext cx="1248518" cy="720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Progressiva </a:t>
              </a:r>
              <a:r>
                <a:rPr lang="it-IT" sz="1333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(penalizza i comportamenti non virtuosi)</a:t>
              </a:r>
            </a:p>
          </p:txBody>
        </p:sp>
        <p:sp>
          <p:nvSpPr>
            <p:cNvPr id="25" name="Rettangolo con angoli arrotondati 24">
              <a:extLst>
                <a:ext uri="{FF2B5EF4-FFF2-40B4-BE49-F238E27FC236}">
                  <a16:creationId xmlns:a16="http://schemas.microsoft.com/office/drawing/2014/main" id="{BE023BAD-78ED-FF5A-3E5E-B2EB4BDB8DF6}"/>
                </a:ext>
              </a:extLst>
            </p:cNvPr>
            <p:cNvSpPr/>
            <p:nvPr/>
          </p:nvSpPr>
          <p:spPr>
            <a:xfrm>
              <a:off x="2860822" y="4668373"/>
              <a:ext cx="1201827" cy="720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Flat</a:t>
              </a: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algn="ctr" defTabSz="609585">
                <a:defRPr/>
              </a:pP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(servizio si/no)</a:t>
              </a:r>
              <a:endParaRPr lang="it-IT" sz="12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Rettangolo con angoli arrotondati 25">
              <a:extLst>
                <a:ext uri="{FF2B5EF4-FFF2-40B4-BE49-F238E27FC236}">
                  <a16:creationId xmlns:a16="http://schemas.microsoft.com/office/drawing/2014/main" id="{BB18C80D-0CE2-CA3B-331A-30AB20804EA3}"/>
                </a:ext>
              </a:extLst>
            </p:cNvPr>
            <p:cNvSpPr/>
            <p:nvPr/>
          </p:nvSpPr>
          <p:spPr>
            <a:xfrm>
              <a:off x="1499230" y="4649921"/>
              <a:ext cx="1264188" cy="720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Premiale</a:t>
              </a:r>
            </a:p>
            <a:p>
              <a:pPr algn="ctr" defTabSz="609585">
                <a:defRPr/>
              </a:pPr>
              <a:r>
                <a:rPr lang="it-IT" sz="1333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(premia i comportamenti virtuosi)</a:t>
              </a:r>
            </a:p>
          </p:txBody>
        </p:sp>
        <p:cxnSp>
          <p:nvCxnSpPr>
            <p:cNvPr id="27" name="Connettore diritto 26">
              <a:extLst>
                <a:ext uri="{FF2B5EF4-FFF2-40B4-BE49-F238E27FC236}">
                  <a16:creationId xmlns:a16="http://schemas.microsoft.com/office/drawing/2014/main" id="{E196A337-0FF6-B46A-EDFC-5757A3B2FB3A}"/>
                </a:ext>
              </a:extLst>
            </p:cNvPr>
            <p:cNvCxnSpPr>
              <a:cxnSpLocks/>
            </p:cNvCxnSpPr>
            <p:nvPr/>
          </p:nvCxnSpPr>
          <p:spPr>
            <a:xfrm>
              <a:off x="763906" y="4419918"/>
              <a:ext cx="2719979" cy="167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2 27">
              <a:extLst>
                <a:ext uri="{FF2B5EF4-FFF2-40B4-BE49-F238E27FC236}">
                  <a16:creationId xmlns:a16="http://schemas.microsoft.com/office/drawing/2014/main" id="{8AE7A30C-65D1-E9A5-4AE8-9084235FC829}"/>
                </a:ext>
              </a:extLst>
            </p:cNvPr>
            <p:cNvCxnSpPr>
              <a:cxnSpLocks/>
            </p:cNvCxnSpPr>
            <p:nvPr/>
          </p:nvCxnSpPr>
          <p:spPr>
            <a:xfrm>
              <a:off x="750316" y="4419730"/>
              <a:ext cx="0" cy="218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ttore 2 28">
              <a:extLst>
                <a:ext uri="{FF2B5EF4-FFF2-40B4-BE49-F238E27FC236}">
                  <a16:creationId xmlns:a16="http://schemas.microsoft.com/office/drawing/2014/main" id="{2B4AE589-069C-86A2-0518-FA78418ECA32}"/>
                </a:ext>
              </a:extLst>
            </p:cNvPr>
            <p:cNvCxnSpPr>
              <a:cxnSpLocks/>
            </p:cNvCxnSpPr>
            <p:nvPr/>
          </p:nvCxnSpPr>
          <p:spPr>
            <a:xfrm>
              <a:off x="2090730" y="4431521"/>
              <a:ext cx="0" cy="2184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ttore 2 29">
              <a:extLst>
                <a:ext uri="{FF2B5EF4-FFF2-40B4-BE49-F238E27FC236}">
                  <a16:creationId xmlns:a16="http://schemas.microsoft.com/office/drawing/2014/main" id="{9381A633-03BA-6417-4B02-55A546767D09}"/>
                </a:ext>
              </a:extLst>
            </p:cNvPr>
            <p:cNvCxnSpPr>
              <a:cxnSpLocks/>
              <a:endCxn id="25" idx="0"/>
            </p:cNvCxnSpPr>
            <p:nvPr/>
          </p:nvCxnSpPr>
          <p:spPr>
            <a:xfrm>
              <a:off x="3461735" y="4406368"/>
              <a:ext cx="0" cy="26200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23A9AF23-32E9-EEF0-4EB8-382C00B94BE5}"/>
              </a:ext>
            </a:extLst>
          </p:cNvPr>
          <p:cNvGrpSpPr/>
          <p:nvPr/>
        </p:nvGrpSpPr>
        <p:grpSpPr>
          <a:xfrm>
            <a:off x="3280873" y="1001848"/>
            <a:ext cx="5576732" cy="2124221"/>
            <a:chOff x="3676828" y="1437220"/>
            <a:chExt cx="3210014" cy="1997353"/>
          </a:xfrm>
        </p:grpSpPr>
        <p:sp>
          <p:nvSpPr>
            <p:cNvPr id="32" name="Rettangolo con angoli arrotondati 31">
              <a:extLst>
                <a:ext uri="{FF2B5EF4-FFF2-40B4-BE49-F238E27FC236}">
                  <a16:creationId xmlns:a16="http://schemas.microsoft.com/office/drawing/2014/main" id="{9A1D720B-B14C-0D81-1BD9-BDCB472336D4}"/>
                </a:ext>
              </a:extLst>
            </p:cNvPr>
            <p:cNvSpPr/>
            <p:nvPr/>
          </p:nvSpPr>
          <p:spPr>
            <a:xfrm>
              <a:off x="3964418" y="1557500"/>
              <a:ext cx="1296000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Rifiuto</a:t>
              </a:r>
              <a:r>
                <a:rPr lang="en-GB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urbano</a:t>
              </a:r>
              <a:r>
                <a:rPr lang="en-GB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b="1" dirty="0" err="1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residuo</a:t>
              </a:r>
              <a:r>
                <a:rPr lang="en-GB" sz="1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(RUR)</a:t>
              </a:r>
            </a:p>
          </p:txBody>
        </p:sp>
        <p:sp>
          <p:nvSpPr>
            <p:cNvPr id="33" name="Rettangolo con angoli arrotondati 32">
              <a:extLst>
                <a:ext uri="{FF2B5EF4-FFF2-40B4-BE49-F238E27FC236}">
                  <a16:creationId xmlns:a16="http://schemas.microsoft.com/office/drawing/2014/main" id="{53FF27BB-CAC5-69A2-65BD-3B9E3461C981}"/>
                </a:ext>
              </a:extLst>
            </p:cNvPr>
            <p:cNvSpPr/>
            <p:nvPr/>
          </p:nvSpPr>
          <p:spPr>
            <a:xfrm>
              <a:off x="5329483" y="1555931"/>
              <a:ext cx="1296000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Umido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Rettangolo con angoli arrotondati 33">
              <a:extLst>
                <a:ext uri="{FF2B5EF4-FFF2-40B4-BE49-F238E27FC236}">
                  <a16:creationId xmlns:a16="http://schemas.microsoft.com/office/drawing/2014/main" id="{EE2009EB-E599-7AD7-83C8-C5CC0BAC5349}"/>
                </a:ext>
              </a:extLst>
            </p:cNvPr>
            <p:cNvSpPr/>
            <p:nvPr/>
          </p:nvSpPr>
          <p:spPr>
            <a:xfrm>
              <a:off x="3972462" y="2255280"/>
              <a:ext cx="1296000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Frazione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Vegetale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Rettangolo con angoli arrotondati 34">
              <a:extLst>
                <a:ext uri="{FF2B5EF4-FFF2-40B4-BE49-F238E27FC236}">
                  <a16:creationId xmlns:a16="http://schemas.microsoft.com/office/drawing/2014/main" id="{6E85C085-A701-BE77-741A-699FA76D5063}"/>
                </a:ext>
              </a:extLst>
            </p:cNvPr>
            <p:cNvSpPr/>
            <p:nvPr/>
          </p:nvSpPr>
          <p:spPr>
            <a:xfrm>
              <a:off x="5345206" y="2270708"/>
              <a:ext cx="1296000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Carta e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cartone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defTabSz="609585">
                <a:defRPr/>
              </a:pP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Plastica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e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metalli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Vetro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Rettangolo con angoli arrotondati 35">
              <a:extLst>
                <a:ext uri="{FF2B5EF4-FFF2-40B4-BE49-F238E27FC236}">
                  <a16:creationId xmlns:a16="http://schemas.microsoft.com/office/drawing/2014/main" id="{37B4883B-9622-E9ED-9F1D-9F9B8074F820}"/>
                </a:ext>
              </a:extLst>
            </p:cNvPr>
            <p:cNvSpPr/>
            <p:nvPr/>
          </p:nvSpPr>
          <p:spPr>
            <a:xfrm>
              <a:off x="3982510" y="2910831"/>
              <a:ext cx="1296000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Altri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rifiuti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ttangolo con angoli arrotondati 36">
              <a:extLst>
                <a:ext uri="{FF2B5EF4-FFF2-40B4-BE49-F238E27FC236}">
                  <a16:creationId xmlns:a16="http://schemas.microsoft.com/office/drawing/2014/main" id="{A1A29DF0-E604-809A-2618-9DF1158A8B33}"/>
                </a:ext>
              </a:extLst>
            </p:cNvPr>
            <p:cNvSpPr/>
            <p:nvPr/>
          </p:nvSpPr>
          <p:spPr>
            <a:xfrm>
              <a:off x="5353295" y="2911353"/>
              <a:ext cx="1296000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Grandi RAEE ingombranti</a:t>
              </a:r>
            </a:p>
          </p:txBody>
        </p:sp>
        <p:cxnSp>
          <p:nvCxnSpPr>
            <p:cNvPr id="38" name="Connettore diritto 37">
              <a:extLst>
                <a:ext uri="{FF2B5EF4-FFF2-40B4-BE49-F238E27FC236}">
                  <a16:creationId xmlns:a16="http://schemas.microsoft.com/office/drawing/2014/main" id="{42D59AB9-D208-86ED-32C0-9D90AB1D39A7}"/>
                </a:ext>
              </a:extLst>
            </p:cNvPr>
            <p:cNvCxnSpPr>
              <a:cxnSpLocks/>
            </p:cNvCxnSpPr>
            <p:nvPr/>
          </p:nvCxnSpPr>
          <p:spPr>
            <a:xfrm>
              <a:off x="3677696" y="1451711"/>
              <a:ext cx="0" cy="172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ttore 2 38">
              <a:extLst>
                <a:ext uri="{FF2B5EF4-FFF2-40B4-BE49-F238E27FC236}">
                  <a16:creationId xmlns:a16="http://schemas.microsoft.com/office/drawing/2014/main" id="{F8CB6D2C-5A3D-8E86-A483-876509871D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0842" y="1817541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2 39">
              <a:extLst>
                <a:ext uri="{FF2B5EF4-FFF2-40B4-BE49-F238E27FC236}">
                  <a16:creationId xmlns:a16="http://schemas.microsoft.com/office/drawing/2014/main" id="{9FA8FA2E-38B4-D4EB-D168-795D8D4E3F85}"/>
                </a:ext>
              </a:extLst>
            </p:cNvPr>
            <p:cNvCxnSpPr/>
            <p:nvPr/>
          </p:nvCxnSpPr>
          <p:spPr>
            <a:xfrm>
              <a:off x="3687745" y="3189759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ttore 2 40">
              <a:extLst>
                <a:ext uri="{FF2B5EF4-FFF2-40B4-BE49-F238E27FC236}">
                  <a16:creationId xmlns:a16="http://schemas.microsoft.com/office/drawing/2014/main" id="{B363C2E7-28C2-D4F9-86FB-43B38C9808DF}"/>
                </a:ext>
              </a:extLst>
            </p:cNvPr>
            <p:cNvCxnSpPr/>
            <p:nvPr/>
          </p:nvCxnSpPr>
          <p:spPr>
            <a:xfrm>
              <a:off x="3687745" y="2514768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2 41">
              <a:extLst>
                <a:ext uri="{FF2B5EF4-FFF2-40B4-BE49-F238E27FC236}">
                  <a16:creationId xmlns:a16="http://schemas.microsoft.com/office/drawing/2014/main" id="{5BA33214-F8B8-8F1D-9E36-DD3BB8EEC016}"/>
                </a:ext>
              </a:extLst>
            </p:cNvPr>
            <p:cNvCxnSpPr/>
            <p:nvPr/>
          </p:nvCxnSpPr>
          <p:spPr>
            <a:xfrm>
              <a:off x="3687745" y="1817541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ttore diritto 42">
              <a:extLst>
                <a:ext uri="{FF2B5EF4-FFF2-40B4-BE49-F238E27FC236}">
                  <a16:creationId xmlns:a16="http://schemas.microsoft.com/office/drawing/2014/main" id="{DC447C31-72C7-9527-C3E2-E3BB36B3E44A}"/>
                </a:ext>
              </a:extLst>
            </p:cNvPr>
            <p:cNvCxnSpPr>
              <a:cxnSpLocks/>
            </p:cNvCxnSpPr>
            <p:nvPr/>
          </p:nvCxnSpPr>
          <p:spPr>
            <a:xfrm>
              <a:off x="3676828" y="1437220"/>
              <a:ext cx="3204000" cy="25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ttore diritto 43">
              <a:extLst>
                <a:ext uri="{FF2B5EF4-FFF2-40B4-BE49-F238E27FC236}">
                  <a16:creationId xmlns:a16="http://schemas.microsoft.com/office/drawing/2014/main" id="{21A55764-47AB-4601-8B62-8600EFB38608}"/>
                </a:ext>
              </a:extLst>
            </p:cNvPr>
            <p:cNvCxnSpPr>
              <a:cxnSpLocks/>
            </p:cNvCxnSpPr>
            <p:nvPr/>
          </p:nvCxnSpPr>
          <p:spPr>
            <a:xfrm>
              <a:off x="6886842" y="1439804"/>
              <a:ext cx="0" cy="172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2 44">
              <a:extLst>
                <a:ext uri="{FF2B5EF4-FFF2-40B4-BE49-F238E27FC236}">
                  <a16:creationId xmlns:a16="http://schemas.microsoft.com/office/drawing/2014/main" id="{9B0F82CF-AA3B-E7F8-5774-347641AB01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7415" y="2532318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ttore 2 45">
              <a:extLst>
                <a:ext uri="{FF2B5EF4-FFF2-40B4-BE49-F238E27FC236}">
                  <a16:creationId xmlns:a16="http://schemas.microsoft.com/office/drawing/2014/main" id="{930A62C4-8600-1132-C05F-02AE8A9907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67415" y="3166070"/>
              <a:ext cx="216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uppo 46">
            <a:extLst>
              <a:ext uri="{FF2B5EF4-FFF2-40B4-BE49-F238E27FC236}">
                <a16:creationId xmlns:a16="http://schemas.microsoft.com/office/drawing/2014/main" id="{3FB069A7-929A-7EA0-0766-F4FF855B9527}"/>
              </a:ext>
            </a:extLst>
          </p:cNvPr>
          <p:cNvGrpSpPr/>
          <p:nvPr/>
        </p:nvGrpSpPr>
        <p:grpSpPr>
          <a:xfrm>
            <a:off x="9044391" y="1152008"/>
            <a:ext cx="2943196" cy="2674264"/>
            <a:chOff x="3835383" y="4163148"/>
            <a:chExt cx="2897171" cy="1970278"/>
          </a:xfrm>
        </p:grpSpPr>
        <p:cxnSp>
          <p:nvCxnSpPr>
            <p:cNvPr id="48" name="Connettore 2 47">
              <a:extLst>
                <a:ext uri="{FF2B5EF4-FFF2-40B4-BE49-F238E27FC236}">
                  <a16:creationId xmlns:a16="http://schemas.microsoft.com/office/drawing/2014/main" id="{387965E2-7B1C-F3A2-ECCC-F80FFB67CFB4}"/>
                </a:ext>
              </a:extLst>
            </p:cNvPr>
            <p:cNvCxnSpPr/>
            <p:nvPr/>
          </p:nvCxnSpPr>
          <p:spPr>
            <a:xfrm>
              <a:off x="3846180" y="4582956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nettore 2 48">
              <a:extLst>
                <a:ext uri="{FF2B5EF4-FFF2-40B4-BE49-F238E27FC236}">
                  <a16:creationId xmlns:a16="http://schemas.microsoft.com/office/drawing/2014/main" id="{85D7A73C-E6E5-1B9D-13F7-84E9442ADA86}"/>
                </a:ext>
              </a:extLst>
            </p:cNvPr>
            <p:cNvCxnSpPr/>
            <p:nvPr/>
          </p:nvCxnSpPr>
          <p:spPr>
            <a:xfrm>
              <a:off x="3835383" y="5231596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ttangolo con angoli arrotondati 49">
              <a:extLst>
                <a:ext uri="{FF2B5EF4-FFF2-40B4-BE49-F238E27FC236}">
                  <a16:creationId xmlns:a16="http://schemas.microsoft.com/office/drawing/2014/main" id="{3AF80D29-C0E6-EBB7-7D4D-10F566ABF3F4}"/>
                </a:ext>
              </a:extLst>
            </p:cNvPr>
            <p:cNvSpPr/>
            <p:nvPr/>
          </p:nvSpPr>
          <p:spPr>
            <a:xfrm>
              <a:off x="4088274" y="4319108"/>
              <a:ext cx="2399309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Sistemi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domiciliari-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utenza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singola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o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aggregata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1" name="Rettangolo con angoli arrotondati 50">
              <a:extLst>
                <a:ext uri="{FF2B5EF4-FFF2-40B4-BE49-F238E27FC236}">
                  <a16:creationId xmlns:a16="http://schemas.microsoft.com/office/drawing/2014/main" id="{9E403DAF-E2F1-FC7C-A59D-BE9390AA0417}"/>
                </a:ext>
              </a:extLst>
            </p:cNvPr>
            <p:cNvSpPr/>
            <p:nvPr/>
          </p:nvSpPr>
          <p:spPr>
            <a:xfrm>
              <a:off x="4088274" y="4981862"/>
              <a:ext cx="2398991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Stradale –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sistema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multi-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utenza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(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cassonetto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-press container)</a:t>
              </a:r>
            </a:p>
          </p:txBody>
        </p:sp>
        <p:sp>
          <p:nvSpPr>
            <p:cNvPr id="52" name="Rettangolo con angoli arrotondati 51">
              <a:extLst>
                <a:ext uri="{FF2B5EF4-FFF2-40B4-BE49-F238E27FC236}">
                  <a16:creationId xmlns:a16="http://schemas.microsoft.com/office/drawing/2014/main" id="{54F14448-DDB4-6BB7-E7D1-500959A03FEF}"/>
                </a:ext>
              </a:extLst>
            </p:cNvPr>
            <p:cNvSpPr/>
            <p:nvPr/>
          </p:nvSpPr>
          <p:spPr>
            <a:xfrm>
              <a:off x="4088591" y="5610206"/>
              <a:ext cx="2398991" cy="52322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Ecocentro -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Ecomobile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53" name="Connettore diritto 52">
              <a:extLst>
                <a:ext uri="{FF2B5EF4-FFF2-40B4-BE49-F238E27FC236}">
                  <a16:creationId xmlns:a16="http://schemas.microsoft.com/office/drawing/2014/main" id="{397029A5-B926-F146-3DAD-C02DE65EFC58}"/>
                </a:ext>
              </a:extLst>
            </p:cNvPr>
            <p:cNvCxnSpPr>
              <a:cxnSpLocks/>
            </p:cNvCxnSpPr>
            <p:nvPr/>
          </p:nvCxnSpPr>
          <p:spPr>
            <a:xfrm>
              <a:off x="3836552" y="4163148"/>
              <a:ext cx="2880000" cy="257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nettore diritto 53">
              <a:extLst>
                <a:ext uri="{FF2B5EF4-FFF2-40B4-BE49-F238E27FC236}">
                  <a16:creationId xmlns:a16="http://schemas.microsoft.com/office/drawing/2014/main" id="{4C20F893-DF3C-1F76-4ED8-FAE7F97FEF56}"/>
                </a:ext>
              </a:extLst>
            </p:cNvPr>
            <p:cNvCxnSpPr>
              <a:cxnSpLocks/>
            </p:cNvCxnSpPr>
            <p:nvPr/>
          </p:nvCxnSpPr>
          <p:spPr>
            <a:xfrm>
              <a:off x="3836552" y="4163148"/>
              <a:ext cx="0" cy="172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Connettore 2 54">
              <a:extLst>
                <a:ext uri="{FF2B5EF4-FFF2-40B4-BE49-F238E27FC236}">
                  <a16:creationId xmlns:a16="http://schemas.microsoft.com/office/drawing/2014/main" id="{7C4693E2-1833-C286-0F17-83E26F7AC7FB}"/>
                </a:ext>
              </a:extLst>
            </p:cNvPr>
            <p:cNvCxnSpPr/>
            <p:nvPr/>
          </p:nvCxnSpPr>
          <p:spPr>
            <a:xfrm>
              <a:off x="3837289" y="5888822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nettore 2 55">
              <a:extLst>
                <a:ext uri="{FF2B5EF4-FFF2-40B4-BE49-F238E27FC236}">
                  <a16:creationId xmlns:a16="http://schemas.microsoft.com/office/drawing/2014/main" id="{C8346C9F-C608-D956-CA44-49A06127F24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98448" y="4575246"/>
              <a:ext cx="23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nettore diritto 56">
              <a:extLst>
                <a:ext uri="{FF2B5EF4-FFF2-40B4-BE49-F238E27FC236}">
                  <a16:creationId xmlns:a16="http://schemas.microsoft.com/office/drawing/2014/main" id="{6BE13C5D-C115-D5AB-3BF3-17E2E504F004}"/>
                </a:ext>
              </a:extLst>
            </p:cNvPr>
            <p:cNvCxnSpPr>
              <a:cxnSpLocks/>
            </p:cNvCxnSpPr>
            <p:nvPr/>
          </p:nvCxnSpPr>
          <p:spPr>
            <a:xfrm>
              <a:off x="6732554" y="4163148"/>
              <a:ext cx="0" cy="1728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ttore 2 57">
              <a:extLst>
                <a:ext uri="{FF2B5EF4-FFF2-40B4-BE49-F238E27FC236}">
                  <a16:creationId xmlns:a16="http://schemas.microsoft.com/office/drawing/2014/main" id="{D91A3B75-C3FE-6AFF-463B-0C1190A1B49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82552" y="5230079"/>
              <a:ext cx="23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ttore 2 58">
              <a:extLst>
                <a:ext uri="{FF2B5EF4-FFF2-40B4-BE49-F238E27FC236}">
                  <a16:creationId xmlns:a16="http://schemas.microsoft.com/office/drawing/2014/main" id="{49576654-4BC0-6CE6-7C3A-1720CA9D585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498448" y="5893585"/>
              <a:ext cx="234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uppo 59">
            <a:extLst>
              <a:ext uri="{FF2B5EF4-FFF2-40B4-BE49-F238E27FC236}">
                <a16:creationId xmlns:a16="http://schemas.microsoft.com/office/drawing/2014/main" id="{DA2B29CE-607A-A5A4-ADBF-9530D0F6796E}"/>
              </a:ext>
            </a:extLst>
          </p:cNvPr>
          <p:cNvGrpSpPr/>
          <p:nvPr/>
        </p:nvGrpSpPr>
        <p:grpSpPr>
          <a:xfrm>
            <a:off x="6171246" y="4274213"/>
            <a:ext cx="5746289" cy="2372569"/>
            <a:chOff x="6983890" y="4166609"/>
            <a:chExt cx="3832621" cy="2230868"/>
          </a:xfrm>
        </p:grpSpPr>
        <p:sp>
          <p:nvSpPr>
            <p:cNvPr id="61" name="TextBox 17">
              <a:extLst>
                <a:ext uri="{FF2B5EF4-FFF2-40B4-BE49-F238E27FC236}">
                  <a16:creationId xmlns:a16="http://schemas.microsoft.com/office/drawing/2014/main" id="{A15A23BD-2917-A8DA-2EF2-131C5F3258F4}"/>
                </a:ext>
              </a:extLst>
            </p:cNvPr>
            <p:cNvSpPr txBox="1"/>
            <p:nvPr/>
          </p:nvSpPr>
          <p:spPr>
            <a:xfrm>
              <a:off x="8663576" y="5693404"/>
              <a:ext cx="2142088" cy="7040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241294" indent="-241294" defTabSz="609585">
                <a:defRPr/>
              </a:pPr>
              <a:r>
                <a:rPr lang="it-IT" sz="2133" b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6. Attrezzature per la misurazione e raccolta</a:t>
              </a:r>
            </a:p>
          </p:txBody>
        </p:sp>
        <p:sp>
          <p:nvSpPr>
            <p:cNvPr id="62" name="Rettangolo con angoli arrotondati 61">
              <a:extLst>
                <a:ext uri="{FF2B5EF4-FFF2-40B4-BE49-F238E27FC236}">
                  <a16:creationId xmlns:a16="http://schemas.microsoft.com/office/drawing/2014/main" id="{45AD6DC3-D815-9E3C-E201-3C402E7FCDAB}"/>
                </a:ext>
              </a:extLst>
            </p:cNvPr>
            <p:cNvSpPr/>
            <p:nvPr/>
          </p:nvSpPr>
          <p:spPr>
            <a:xfrm>
              <a:off x="7180990" y="4319108"/>
              <a:ext cx="1422198" cy="594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Sacchetto 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prepagato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con/senza tag RFID</a:t>
              </a:r>
            </a:p>
          </p:txBody>
        </p:sp>
        <p:sp>
          <p:nvSpPr>
            <p:cNvPr id="63" name="Rettangolo con angoli arrotondati 62">
              <a:extLst>
                <a:ext uri="{FF2B5EF4-FFF2-40B4-BE49-F238E27FC236}">
                  <a16:creationId xmlns:a16="http://schemas.microsoft.com/office/drawing/2014/main" id="{255C48E8-6C03-561D-F8DE-F3C4758C2D31}"/>
                </a:ext>
              </a:extLst>
            </p:cNvPr>
            <p:cNvSpPr/>
            <p:nvPr/>
          </p:nvSpPr>
          <p:spPr>
            <a:xfrm>
              <a:off x="8748579" y="4319108"/>
              <a:ext cx="1422199" cy="594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Sacchetto conforme</a:t>
              </a:r>
              <a:b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</a:b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 tag RFID</a:t>
              </a:r>
            </a:p>
          </p:txBody>
        </p:sp>
        <p:sp>
          <p:nvSpPr>
            <p:cNvPr id="19456" name="Rettangolo con angoli arrotondati 19455">
              <a:extLst>
                <a:ext uri="{FF2B5EF4-FFF2-40B4-BE49-F238E27FC236}">
                  <a16:creationId xmlns:a16="http://schemas.microsoft.com/office/drawing/2014/main" id="{84E40986-1721-79AA-D5B2-5FB672142931}"/>
                </a:ext>
              </a:extLst>
            </p:cNvPr>
            <p:cNvSpPr/>
            <p:nvPr/>
          </p:nvSpPr>
          <p:spPr>
            <a:xfrm>
              <a:off x="7199188" y="5022054"/>
              <a:ext cx="1404000" cy="594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Mastello/</a:t>
              </a: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bidone</a:t>
              </a:r>
              <a:r>
                <a:rPr lang="en-GB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con/senza tag RFID</a:t>
              </a:r>
            </a:p>
          </p:txBody>
        </p:sp>
        <p:sp>
          <p:nvSpPr>
            <p:cNvPr id="19460" name="Rettangolo con angoli arrotondati 19459">
              <a:extLst>
                <a:ext uri="{FF2B5EF4-FFF2-40B4-BE49-F238E27FC236}">
                  <a16:creationId xmlns:a16="http://schemas.microsoft.com/office/drawing/2014/main" id="{A8D1614F-C797-6009-B11B-D3445C026D98}"/>
                </a:ext>
              </a:extLst>
            </p:cNvPr>
            <p:cNvSpPr/>
            <p:nvPr/>
          </p:nvSpPr>
          <p:spPr>
            <a:xfrm>
              <a:off x="8748580" y="5025567"/>
              <a:ext cx="1886249" cy="593941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it-IT" sz="16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Contenitore multiutenza ad accesso controllato con/senza limitatore volumetrico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461" name="Rettangolo con angoli arrotondati 19460">
              <a:extLst>
                <a:ext uri="{FF2B5EF4-FFF2-40B4-BE49-F238E27FC236}">
                  <a16:creationId xmlns:a16="http://schemas.microsoft.com/office/drawing/2014/main" id="{A5508747-DC06-306B-05B4-3859761204CB}"/>
                </a:ext>
              </a:extLst>
            </p:cNvPr>
            <p:cNvSpPr/>
            <p:nvPr/>
          </p:nvSpPr>
          <p:spPr>
            <a:xfrm>
              <a:off x="7190535" y="5726872"/>
              <a:ext cx="1422195" cy="594000"/>
            </a:xfrm>
            <a:prstGeom prst="roundRect">
              <a:avLst/>
            </a:prstGeom>
            <a:solidFill>
              <a:srgbClr val="B2D9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585">
                <a:defRPr/>
              </a:pPr>
              <a:r>
                <a:rPr lang="en-GB" sz="160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Bilancia</a:t>
              </a:r>
              <a:endParaRPr lang="en-GB" sz="1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19462" name="Connettore 2 19461">
              <a:extLst>
                <a:ext uri="{FF2B5EF4-FFF2-40B4-BE49-F238E27FC236}">
                  <a16:creationId xmlns:a16="http://schemas.microsoft.com/office/drawing/2014/main" id="{B7FAEE55-9815-76BC-BE6C-824E7D244EF1}"/>
                </a:ext>
              </a:extLst>
            </p:cNvPr>
            <p:cNvCxnSpPr/>
            <p:nvPr/>
          </p:nvCxnSpPr>
          <p:spPr>
            <a:xfrm>
              <a:off x="6983994" y="4580116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3" name="Connettore diritto 19462">
              <a:extLst>
                <a:ext uri="{FF2B5EF4-FFF2-40B4-BE49-F238E27FC236}">
                  <a16:creationId xmlns:a16="http://schemas.microsoft.com/office/drawing/2014/main" id="{A69BDACC-67A2-DEF5-5214-BFF50AD946A4}"/>
                </a:ext>
              </a:extLst>
            </p:cNvPr>
            <p:cNvCxnSpPr>
              <a:cxnSpLocks/>
            </p:cNvCxnSpPr>
            <p:nvPr/>
          </p:nvCxnSpPr>
          <p:spPr>
            <a:xfrm>
              <a:off x="6993416" y="4166609"/>
              <a:ext cx="3816000" cy="142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4" name="Connettore diritto 19463">
              <a:extLst>
                <a:ext uri="{FF2B5EF4-FFF2-40B4-BE49-F238E27FC236}">
                  <a16:creationId xmlns:a16="http://schemas.microsoft.com/office/drawing/2014/main" id="{4F8212DF-4A84-9C19-E19E-B24FEF656A1A}"/>
                </a:ext>
              </a:extLst>
            </p:cNvPr>
            <p:cNvCxnSpPr>
              <a:cxnSpLocks/>
            </p:cNvCxnSpPr>
            <p:nvPr/>
          </p:nvCxnSpPr>
          <p:spPr>
            <a:xfrm>
              <a:off x="6983890" y="4166658"/>
              <a:ext cx="0" cy="1800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5" name="Connettore 2 19464">
              <a:extLst>
                <a:ext uri="{FF2B5EF4-FFF2-40B4-BE49-F238E27FC236}">
                  <a16:creationId xmlns:a16="http://schemas.microsoft.com/office/drawing/2014/main" id="{57323BE6-2D2E-F11F-D537-52A0A0CF0323}"/>
                </a:ext>
              </a:extLst>
            </p:cNvPr>
            <p:cNvCxnSpPr/>
            <p:nvPr/>
          </p:nvCxnSpPr>
          <p:spPr>
            <a:xfrm>
              <a:off x="6983994" y="5974882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6" name="Connettore 2 19465">
              <a:extLst>
                <a:ext uri="{FF2B5EF4-FFF2-40B4-BE49-F238E27FC236}">
                  <a16:creationId xmlns:a16="http://schemas.microsoft.com/office/drawing/2014/main" id="{DADFB3FC-F0E7-5C80-8D94-379963D4B0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273016" y="4609097"/>
              <a:ext cx="540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7" name="Connettore diritto 19466">
              <a:extLst>
                <a:ext uri="{FF2B5EF4-FFF2-40B4-BE49-F238E27FC236}">
                  <a16:creationId xmlns:a16="http://schemas.microsoft.com/office/drawing/2014/main" id="{AD7E6BB1-FB0E-9CA5-FBD4-8538146FF185}"/>
                </a:ext>
              </a:extLst>
            </p:cNvPr>
            <p:cNvCxnSpPr>
              <a:cxnSpLocks/>
            </p:cNvCxnSpPr>
            <p:nvPr/>
          </p:nvCxnSpPr>
          <p:spPr>
            <a:xfrm>
              <a:off x="10813245" y="4176907"/>
              <a:ext cx="0" cy="1116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8" name="Connettore 2 19467">
              <a:extLst>
                <a:ext uri="{FF2B5EF4-FFF2-40B4-BE49-F238E27FC236}">
                  <a16:creationId xmlns:a16="http://schemas.microsoft.com/office/drawing/2014/main" id="{843F5A32-DB42-3746-90A3-C09A138F19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636511" y="5292393"/>
              <a:ext cx="1800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69" name="Connettore 2 19468">
              <a:extLst>
                <a:ext uri="{FF2B5EF4-FFF2-40B4-BE49-F238E27FC236}">
                  <a16:creationId xmlns:a16="http://schemas.microsoft.com/office/drawing/2014/main" id="{C6AC9074-9D0D-DE6C-A92D-F05BDE3840C8}"/>
                </a:ext>
              </a:extLst>
            </p:cNvPr>
            <p:cNvCxnSpPr/>
            <p:nvPr/>
          </p:nvCxnSpPr>
          <p:spPr>
            <a:xfrm>
              <a:off x="6983994" y="5338450"/>
              <a:ext cx="23647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458" name="CasellaDiTesto 19457">
            <a:extLst>
              <a:ext uri="{FF2B5EF4-FFF2-40B4-BE49-F238E27FC236}">
                <a16:creationId xmlns:a16="http://schemas.microsoft.com/office/drawing/2014/main" id="{E6D4A903-984A-0C78-C3EE-499D1951447C}"/>
              </a:ext>
            </a:extLst>
          </p:cNvPr>
          <p:cNvSpPr txBox="1"/>
          <p:nvPr/>
        </p:nvSpPr>
        <p:spPr>
          <a:xfrm>
            <a:off x="4737743" y="3482417"/>
            <a:ext cx="2340943" cy="379656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1867" dirty="0"/>
              <a:t>1296 permutazioni</a:t>
            </a:r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229C9639-E792-D286-6E93-E5C4FB400E28}"/>
              </a:ext>
            </a:extLst>
          </p:cNvPr>
          <p:cNvSpPr txBox="1">
            <a:spLocks/>
          </p:cNvSpPr>
          <p:nvPr/>
        </p:nvSpPr>
        <p:spPr>
          <a:xfrm>
            <a:off x="11458999" y="6357473"/>
            <a:ext cx="4571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a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mtClean="0"/>
              <a:pPr/>
              <a:t>29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2574384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4404F-0D11-FF59-ACDB-61EBC8313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05845FA-E791-A639-F4A3-2909EBE0C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0747E-A4AA-4EAB-BE5C-8D056B0ACE49}" type="slidenum">
              <a:rPr lang="it-IT" sz="1400" smtClean="0"/>
              <a:pPr/>
              <a:t>3</a:t>
            </a:fld>
            <a:endParaRPr lang="it-IT" sz="1400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A4E3CBC1-B249-DC72-B314-681E462E5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0"/>
            <a:ext cx="7639050" cy="5810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00"/>
                </a:solidFill>
                <a:highlight>
                  <a:srgbClr val="000000"/>
                </a:highlight>
              </a:rPr>
              <a:t>Arera: Carta di identità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2992537-5B02-146E-DACE-5B3F28DDA839}"/>
              </a:ext>
            </a:extLst>
          </p:cNvPr>
          <p:cNvSpPr txBox="1"/>
          <p:nvPr/>
        </p:nvSpPr>
        <p:spPr>
          <a:xfrm>
            <a:off x="238125" y="581025"/>
            <a:ext cx="7143750" cy="3077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4800" b="1" dirty="0">
                <a:solidFill>
                  <a:srgbClr val="FFFF00"/>
                </a:solidFill>
                <a:highlight>
                  <a:srgbClr val="000000"/>
                </a:highlight>
              </a:rPr>
              <a:t>Carta d'identità di ARERA</a:t>
            </a:r>
          </a:p>
          <a:p>
            <a:endParaRPr lang="it-IT" sz="900" b="1" dirty="0">
              <a:solidFill>
                <a:srgbClr val="FFFF00"/>
              </a:solidFill>
              <a:highlight>
                <a:srgbClr val="000000"/>
              </a:highlight>
            </a:endParaRPr>
          </a:p>
          <a:p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❶ Istituzione e competenze sui rifiuti: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b="1" dirty="0"/>
              <a:t>Autorità amministrativa indipendente</a:t>
            </a:r>
            <a:r>
              <a:rPr lang="it-IT" dirty="0"/>
              <a:t> istituita con la legge n. 481/95; con </a:t>
            </a:r>
            <a:r>
              <a:rPr lang="it-IT" b="1" dirty="0"/>
              <a:t>L. 205/2017 (legge di bilancio 2018) </a:t>
            </a:r>
            <a:r>
              <a:rPr lang="it-IT" dirty="0"/>
              <a:t>le sono stati attribuiti i pieni poteri di regolazione, controllo e sanzione nel settore dei rifiuti urbani.</a:t>
            </a:r>
          </a:p>
          <a:p>
            <a:endParaRPr lang="it-IT" sz="700" dirty="0"/>
          </a:p>
          <a:p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❷ Funzioni principali: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dirty="0"/>
              <a:t>Definisce i costi soggetti alle tariffe, gli standard di qualità, le articolazioni  tariffarie, controlla l‘efficienza, trasparenza e tutela gli utenti per i servizi di gestione dei rifiuti urbani.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A172B9F7-26F2-F36E-6173-E89F3889D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5" y="685840"/>
            <a:ext cx="4714874" cy="3077766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B9C75C8F-AA03-F993-6E0D-7CAE18760D79}"/>
              </a:ext>
            </a:extLst>
          </p:cNvPr>
          <p:cNvSpPr txBox="1"/>
          <p:nvPr/>
        </p:nvSpPr>
        <p:spPr>
          <a:xfrm>
            <a:off x="238124" y="3658791"/>
            <a:ext cx="11953875" cy="290848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❸ Poteri:</a:t>
            </a:r>
          </a:p>
          <a:p>
            <a:pPr algn="just"/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Regolatorio (Normativo):</a:t>
            </a:r>
            <a:r>
              <a:rPr lang="it-IT" dirty="0"/>
              <a:t> Il Board di ARERA definisce regole di condotta destinate a vincolare i comportamenti di tutti i soggetti che operano nel mercato regolato (es. definizione della metodologia tariffaria nel settore dei rifiuti urbani). </a:t>
            </a:r>
          </a:p>
          <a:p>
            <a:pPr algn="just"/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Sanzionatorio</a:t>
            </a:r>
            <a:r>
              <a:rPr lang="it-IT" dirty="0">
                <a:solidFill>
                  <a:srgbClr val="FFFF00"/>
                </a:solidFill>
                <a:highlight>
                  <a:srgbClr val="000000"/>
                </a:highlight>
              </a:rPr>
              <a:t>: </a:t>
            </a:r>
            <a:r>
              <a:rPr lang="it-IT" dirty="0"/>
              <a:t>può irrogare sanzioni e sospensioni per mancati adempimenti ai suoi provvedimenti.</a:t>
            </a:r>
          </a:p>
          <a:p>
            <a:pPr algn="just"/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Vigilanza e verifica</a:t>
            </a:r>
            <a:r>
              <a:rPr lang="it-IT" dirty="0">
                <a:solidFill>
                  <a:srgbClr val="FFFF00"/>
                </a:solidFill>
                <a:highlight>
                  <a:srgbClr val="000000"/>
                </a:highlight>
              </a:rPr>
              <a:t>: </a:t>
            </a:r>
            <a:r>
              <a:rPr lang="it-IT" dirty="0"/>
              <a:t>Sorveglia il mercato, tutela utenti e promuove la concorrenza.</a:t>
            </a:r>
          </a:p>
          <a:p>
            <a:pPr algn="just"/>
            <a:endParaRPr lang="it-IT" sz="700" dirty="0"/>
          </a:p>
          <a:p>
            <a:pPr algn="just"/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❹ Indipendenza: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dirty="0"/>
              <a:t>Funzionamento autonomo, finanziamento tramite contributo degli operatori regolati, non dal bilancio statale.</a:t>
            </a:r>
          </a:p>
          <a:p>
            <a:pPr algn="just"/>
            <a:endParaRPr lang="it-IT" sz="800" dirty="0"/>
          </a:p>
          <a:p>
            <a:pPr algn="just"/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❺ Controllo giurisdizionale:</a:t>
            </a:r>
            <a:r>
              <a:rPr lang="it-IT" sz="2000" b="1" dirty="0">
                <a:solidFill>
                  <a:srgbClr val="FFFF00"/>
                </a:solidFill>
              </a:rPr>
              <a:t> </a:t>
            </a:r>
            <a:r>
              <a:rPr lang="it-IT" dirty="0"/>
              <a:t>Le deliberazioni ARERA sono impugnabili esclusivamente davanti al TAR (Tribunale Amministrativo Regionale) della  Lombardia.</a:t>
            </a:r>
          </a:p>
        </p:txBody>
      </p:sp>
    </p:spTree>
    <p:extLst>
      <p:ext uri="{BB962C8B-B14F-4D97-AF65-F5344CB8AC3E}">
        <p14:creationId xmlns:p14="http://schemas.microsoft.com/office/powerpoint/2010/main" val="352650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8E761-473B-6D21-798F-0A30555899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9E4996F-1E2E-C3AB-259D-02B78C1DA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65757"/>
            <a:ext cx="12086682" cy="237443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C41904F-45B2-9EC2-25B2-7250BEE301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616" y="1738693"/>
            <a:ext cx="3886200" cy="13589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4542C53-E4BB-3599-BB86-D7106B7DDE90}"/>
              </a:ext>
            </a:extLst>
          </p:cNvPr>
          <p:cNvSpPr txBox="1"/>
          <p:nvPr/>
        </p:nvSpPr>
        <p:spPr>
          <a:xfrm>
            <a:off x="2889326" y="1267828"/>
            <a:ext cx="6443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Struttura binomia DPR 158/99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0C8F696C-9D50-90B0-E307-02A1C57F6531}"/>
              </a:ext>
            </a:extLst>
          </p:cNvPr>
          <p:cNvSpPr txBox="1"/>
          <p:nvPr/>
        </p:nvSpPr>
        <p:spPr>
          <a:xfrm>
            <a:off x="3312160" y="5871751"/>
            <a:ext cx="6117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Struttura pentanomia TICSER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DBD7333-E89C-4F78-FF5D-A16FBAAD7AD1}"/>
              </a:ext>
            </a:extLst>
          </p:cNvPr>
          <p:cNvSpPr txBox="1"/>
          <p:nvPr/>
        </p:nvSpPr>
        <p:spPr>
          <a:xfrm>
            <a:off x="1554480" y="5193972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Decoro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FC7BDC1-3AD8-EE76-89BB-38D38335D907}"/>
              </a:ext>
            </a:extLst>
          </p:cNvPr>
          <p:cNvSpPr txBox="1"/>
          <p:nvPr/>
        </p:nvSpPr>
        <p:spPr>
          <a:xfrm>
            <a:off x="3537584" y="4982967"/>
            <a:ext cx="1645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Accesso al Servizio</a:t>
            </a:r>
            <a:r>
              <a:rPr lang="el-G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9F1EA528-E375-D987-4F27-52B653B321E7}"/>
              </a:ext>
            </a:extLst>
          </p:cNvPr>
          <p:cNvSpPr txBox="1"/>
          <p:nvPr/>
        </p:nvSpPr>
        <p:spPr>
          <a:xfrm>
            <a:off x="5843270" y="4982967"/>
            <a:ext cx="17335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Raccolta e </a:t>
            </a:r>
          </a:p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Trasporto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ED5D18F-5D87-28DE-87F0-F81215F2DC5A}"/>
              </a:ext>
            </a:extLst>
          </p:cNvPr>
          <p:cNvSpPr txBox="1"/>
          <p:nvPr/>
        </p:nvSpPr>
        <p:spPr>
          <a:xfrm>
            <a:off x="7854949" y="5009305"/>
            <a:ext cx="18986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Riciclo e Recupero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F1E80DDA-798C-1272-553C-2C06280B11D4}"/>
              </a:ext>
            </a:extLst>
          </p:cNvPr>
          <p:cNvSpPr txBox="1"/>
          <p:nvPr/>
        </p:nvSpPr>
        <p:spPr>
          <a:xfrm>
            <a:off x="9861549" y="5009304"/>
            <a:ext cx="206629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Smaltimento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4C8C8F7-D733-4300-7ABF-7E5BA8090B84}"/>
              </a:ext>
            </a:extLst>
          </p:cNvPr>
          <p:cNvSpPr txBox="1"/>
          <p:nvPr/>
        </p:nvSpPr>
        <p:spPr>
          <a:xfrm>
            <a:off x="5491163" y="2604093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Fissa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DF97878-FAD6-B7D2-7E02-2B8E6D104FA3}"/>
              </a:ext>
            </a:extLst>
          </p:cNvPr>
          <p:cNvSpPr txBox="1"/>
          <p:nvPr/>
        </p:nvSpPr>
        <p:spPr>
          <a:xfrm>
            <a:off x="6624320" y="2611865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Variabile</a:t>
            </a:r>
            <a:r>
              <a:rPr lang="it-IT" sz="2400" dirty="0"/>
              <a:t>  </a:t>
            </a:r>
          </a:p>
        </p:txBody>
      </p:sp>
      <p:sp>
        <p:nvSpPr>
          <p:cNvPr id="22" name="Parentesi graffa aperta 21">
            <a:extLst>
              <a:ext uri="{FF2B5EF4-FFF2-40B4-BE49-F238E27FC236}">
                <a16:creationId xmlns:a16="http://schemas.microsoft.com/office/drawing/2014/main" id="{4DE7598B-8D8B-2789-9CE1-31C447AC2C1D}"/>
              </a:ext>
            </a:extLst>
          </p:cNvPr>
          <p:cNvSpPr/>
          <p:nvPr/>
        </p:nvSpPr>
        <p:spPr>
          <a:xfrm rot="5400000">
            <a:off x="3058160" y="2432996"/>
            <a:ext cx="508000" cy="3194315"/>
          </a:xfrm>
          <a:prstGeom prst="leftBrac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cxnSp>
        <p:nvCxnSpPr>
          <p:cNvPr id="24" name="Connettore 2 23">
            <a:extLst>
              <a:ext uri="{FF2B5EF4-FFF2-40B4-BE49-F238E27FC236}">
                <a16:creationId xmlns:a16="http://schemas.microsoft.com/office/drawing/2014/main" id="{15895EB1-B8E7-4AA3-5281-E4CC7104C9A1}"/>
              </a:ext>
            </a:extLst>
          </p:cNvPr>
          <p:cNvCxnSpPr/>
          <p:nvPr/>
        </p:nvCxnSpPr>
        <p:spPr>
          <a:xfrm flipV="1">
            <a:off x="3312161" y="3008641"/>
            <a:ext cx="2662556" cy="785944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arentesi graffa aperta 26">
            <a:extLst>
              <a:ext uri="{FF2B5EF4-FFF2-40B4-BE49-F238E27FC236}">
                <a16:creationId xmlns:a16="http://schemas.microsoft.com/office/drawing/2014/main" id="{BB7E6195-967F-CFCE-8F9E-80E35D0B7DAD}"/>
              </a:ext>
            </a:extLst>
          </p:cNvPr>
          <p:cNvSpPr/>
          <p:nvPr/>
        </p:nvSpPr>
        <p:spPr>
          <a:xfrm rot="5400000">
            <a:off x="8615680" y="1231340"/>
            <a:ext cx="508000" cy="5547360"/>
          </a:xfrm>
          <a:prstGeom prst="leftBrac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cxnSp>
        <p:nvCxnSpPr>
          <p:cNvPr id="28" name="Connettore 2 27">
            <a:extLst>
              <a:ext uri="{FF2B5EF4-FFF2-40B4-BE49-F238E27FC236}">
                <a16:creationId xmlns:a16="http://schemas.microsoft.com/office/drawing/2014/main" id="{215D31B7-9D34-15B6-965F-3315C389BAC4}"/>
              </a:ext>
            </a:extLst>
          </p:cNvPr>
          <p:cNvCxnSpPr>
            <a:endCxn id="20" idx="2"/>
          </p:cNvCxnSpPr>
          <p:nvPr/>
        </p:nvCxnSpPr>
        <p:spPr>
          <a:xfrm flipH="1" flipV="1">
            <a:off x="7381240" y="3073530"/>
            <a:ext cx="1488440" cy="655015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26E609F-A77F-F435-8A55-ED5781C7DAD2}"/>
              </a:ext>
            </a:extLst>
          </p:cNvPr>
          <p:cNvSpPr txBox="1"/>
          <p:nvPr/>
        </p:nvSpPr>
        <p:spPr>
          <a:xfrm>
            <a:off x="1715003" y="-15760"/>
            <a:ext cx="80385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Struttura della articolazione tariffaria</a:t>
            </a:r>
          </a:p>
        </p:txBody>
      </p:sp>
      <p:sp>
        <p:nvSpPr>
          <p:cNvPr id="8" name="Esplosione: 8 punte 7">
            <a:extLst>
              <a:ext uri="{FF2B5EF4-FFF2-40B4-BE49-F238E27FC236}">
                <a16:creationId xmlns:a16="http://schemas.microsoft.com/office/drawing/2014/main" id="{47C7273C-085E-3C61-9D67-AA3F43D53296}"/>
              </a:ext>
            </a:extLst>
          </p:cNvPr>
          <p:cNvSpPr/>
          <p:nvPr/>
        </p:nvSpPr>
        <p:spPr>
          <a:xfrm>
            <a:off x="9430067" y="2886075"/>
            <a:ext cx="1828483" cy="1019175"/>
          </a:xfrm>
          <a:prstGeom prst="irregularSeal1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06ED6C7-4A6C-FE88-F50F-FE1B937FFD33}"/>
              </a:ext>
            </a:extLst>
          </p:cNvPr>
          <p:cNvSpPr txBox="1"/>
          <p:nvPr/>
        </p:nvSpPr>
        <p:spPr>
          <a:xfrm>
            <a:off x="9982200" y="3267075"/>
            <a:ext cx="75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NEW</a:t>
            </a:r>
          </a:p>
        </p:txBody>
      </p:sp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E49EEFF5-F8D4-0960-16A8-41F74DE47CB2}"/>
              </a:ext>
            </a:extLst>
          </p:cNvPr>
          <p:cNvSpPr txBox="1">
            <a:spLocks/>
          </p:cNvSpPr>
          <p:nvPr/>
        </p:nvSpPr>
        <p:spPr>
          <a:xfrm>
            <a:off x="11363749" y="6357473"/>
            <a:ext cx="457199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400" smtClean="0"/>
              <a:pPr/>
              <a:t>30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4536584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29989BB-C3EF-911E-A83A-4A1A9B9A290A}"/>
              </a:ext>
            </a:extLst>
          </p:cNvPr>
          <p:cNvSpPr txBox="1"/>
          <p:nvPr/>
        </p:nvSpPr>
        <p:spPr>
          <a:xfrm>
            <a:off x="2460701" y="0"/>
            <a:ext cx="72643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Categorie di utenza previste da ARERA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AAF2080-0AB8-4C9F-2285-100A995CD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401" y="988454"/>
            <a:ext cx="3103374" cy="576340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75D54C20-B359-A64F-4C25-19A4E6445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41" y="2809254"/>
            <a:ext cx="1941226" cy="301733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2DAA7CD-3C8F-0889-CC53-B55529685079}"/>
              </a:ext>
            </a:extLst>
          </p:cNvPr>
          <p:cNvSpPr txBox="1"/>
          <p:nvPr/>
        </p:nvSpPr>
        <p:spPr>
          <a:xfrm>
            <a:off x="558662" y="2038350"/>
            <a:ext cx="30003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Utenze Domestiche (UD)</a:t>
            </a:r>
          </a:p>
          <a:p>
            <a:r>
              <a:rPr lang="it-IT" b="1" dirty="0"/>
              <a:t>Sulla base del numero componenti  (6 categorie) 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684CA72-D35C-3123-AAE4-2E7D0F2A0733}"/>
              </a:ext>
            </a:extLst>
          </p:cNvPr>
          <p:cNvSpPr txBox="1"/>
          <p:nvPr/>
        </p:nvSpPr>
        <p:spPr>
          <a:xfrm>
            <a:off x="6229350" y="2250122"/>
            <a:ext cx="24211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Utenze Non  Domestiche (UND)</a:t>
            </a:r>
          </a:p>
          <a:p>
            <a:r>
              <a:rPr lang="it-IT" b="1" dirty="0"/>
              <a:t>(aziende) sulla base della tipologia di attività (30 categorie)</a:t>
            </a:r>
          </a:p>
          <a:p>
            <a:endParaRPr lang="it-IT" b="1" dirty="0"/>
          </a:p>
          <a:p>
            <a:r>
              <a:rPr lang="it-IT" b="1" dirty="0"/>
              <a:t>Attribuzione di coefficienti in un range (min-max) fornito da ARERA</a:t>
            </a:r>
          </a:p>
          <a:p>
            <a:endParaRPr lang="it-IT" b="1" dirty="0"/>
          </a:p>
          <a:p>
            <a:r>
              <a:rPr lang="it-IT" b="1" dirty="0"/>
              <a:t>Kc=coefficiente adimensionale</a:t>
            </a:r>
          </a:p>
          <a:p>
            <a:endParaRPr lang="it-IT" b="1" dirty="0"/>
          </a:p>
          <a:p>
            <a:r>
              <a:rPr lang="it-IT" b="1" dirty="0" err="1"/>
              <a:t>Kd</a:t>
            </a:r>
            <a:r>
              <a:rPr lang="it-IT" b="1" dirty="0"/>
              <a:t> =Kg/mq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051C233A-169C-14C6-D4B6-271DA8D5B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8363" y="628710"/>
            <a:ext cx="1539373" cy="1577477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4325F2FD-DA7D-55F2-3B65-90041B7EA2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476" y="628710"/>
            <a:ext cx="1539374" cy="1291598"/>
          </a:xfrm>
          <a:prstGeom prst="rect">
            <a:avLst/>
          </a:prstGeom>
        </p:spPr>
      </p:pic>
      <p:pic>
        <p:nvPicPr>
          <p:cNvPr id="13" name="Elemento grafico 12" descr="Uomo con riempimento a tinta unita">
            <a:extLst>
              <a:ext uri="{FF2B5EF4-FFF2-40B4-BE49-F238E27FC236}">
                <a16:creationId xmlns:a16="http://schemas.microsoft.com/office/drawing/2014/main" id="{35944B0A-E9BA-9177-A771-0AFBBAA831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48263" y="2079960"/>
            <a:ext cx="609600" cy="609600"/>
          </a:xfrm>
          <a:prstGeom prst="rect">
            <a:avLst/>
          </a:prstGeom>
        </p:spPr>
      </p:pic>
      <p:pic>
        <p:nvPicPr>
          <p:cNvPr id="14" name="Elemento grafico 13" descr="Uomo con riempimento a tinta unita">
            <a:extLst>
              <a:ext uri="{FF2B5EF4-FFF2-40B4-BE49-F238E27FC236}">
                <a16:creationId xmlns:a16="http://schemas.microsoft.com/office/drawing/2014/main" id="{18674ECF-BCD3-73B6-79FE-0A44B62C4AF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98641" y="2090932"/>
            <a:ext cx="609600" cy="609600"/>
          </a:xfrm>
          <a:prstGeom prst="rect">
            <a:avLst/>
          </a:prstGeom>
        </p:spPr>
      </p:pic>
      <p:pic>
        <p:nvPicPr>
          <p:cNvPr id="15" name="Elemento grafico 14" descr="Uomo con riempimento a tinta unita">
            <a:extLst>
              <a:ext uri="{FF2B5EF4-FFF2-40B4-BE49-F238E27FC236}">
                <a16:creationId xmlns:a16="http://schemas.microsoft.com/office/drawing/2014/main" id="{AC2C519A-7756-7D04-4C3A-806D8D8F4A4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30359" y="2090932"/>
            <a:ext cx="609600" cy="609600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BBAE0E0B-87FB-E5D8-EA45-F880EC144884}"/>
              </a:ext>
            </a:extLst>
          </p:cNvPr>
          <p:cNvSpPr txBox="1"/>
          <p:nvPr/>
        </p:nvSpPr>
        <p:spPr>
          <a:xfrm>
            <a:off x="2933699" y="3595975"/>
            <a:ext cx="3162301" cy="193899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Le categorie rimangono invariate rispetto alla precedente norma</a:t>
            </a:r>
          </a:p>
          <a:p>
            <a:pPr algn="ctr"/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(DPR 158/99)</a:t>
            </a:r>
          </a:p>
        </p:txBody>
      </p:sp>
      <p:sp>
        <p:nvSpPr>
          <p:cNvPr id="19" name="Segnaposto numero diapositiva 18">
            <a:extLst>
              <a:ext uri="{FF2B5EF4-FFF2-40B4-BE49-F238E27FC236}">
                <a16:creationId xmlns:a16="http://schemas.microsoft.com/office/drawing/2014/main" id="{A382C742-D501-E875-3119-247599FD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7775" y="6386738"/>
            <a:ext cx="398274" cy="365125"/>
          </a:xfrm>
        </p:spPr>
        <p:txBody>
          <a:bodyPr/>
          <a:lstStyle/>
          <a:p>
            <a:fld id="{C46EBB7D-B14E-480D-933F-77A1A182ADD5}" type="slidenum">
              <a:rPr lang="ca-ES" sz="1400" smtClean="0"/>
              <a:t>31</a:t>
            </a:fld>
            <a:endParaRPr lang="ca-ES" sz="1400" dirty="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0D6FF27-2222-2DF8-9331-A5CD1BDA6B14}"/>
              </a:ext>
            </a:extLst>
          </p:cNvPr>
          <p:cNvSpPr txBox="1"/>
          <p:nvPr/>
        </p:nvSpPr>
        <p:spPr>
          <a:xfrm>
            <a:off x="171091" y="5972880"/>
            <a:ext cx="52135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Attribuzione di coefficienti Kb (adimensionale) fisso fornito da ARERA Kb=√n (</a:t>
            </a:r>
            <a:r>
              <a:rPr lang="it-IT" i="1" dirty="0"/>
              <a:t>radice quadrata</a:t>
            </a:r>
            <a:r>
              <a:rPr lang="it-IT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8435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13B01-2E32-8AB3-FA62-D97F51498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B798BAC-AD45-AE52-D231-0FA6EEDCD173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076450" y="114300"/>
            <a:ext cx="7734300" cy="600075"/>
          </a:xfrm>
        </p:spPr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rgbClr val="FFFF00"/>
                </a:solidFill>
                <a:highlight>
                  <a:srgbClr val="000000"/>
                </a:highlight>
              </a:rPr>
              <a:t>ARERA: Dal PEF alla tariffa alla singola utenza </a:t>
            </a:r>
            <a:r>
              <a:rPr lang="it-IT" b="1" i="1" dirty="0">
                <a:solidFill>
                  <a:srgbClr val="FFFF00"/>
                </a:solidFill>
                <a:highlight>
                  <a:srgbClr val="000000"/>
                </a:highlight>
              </a:rPr>
              <a:t>j-esima</a:t>
            </a:r>
            <a:endParaRPr lang="it-IT" sz="4400" b="1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5818F49-A0FF-B482-2759-E8E0C34F6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8347" y="908711"/>
            <a:ext cx="8708187" cy="5720689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660D4AE6-B0C9-E441-46CE-76D3ACCFF90F}"/>
              </a:ext>
            </a:extLst>
          </p:cNvPr>
          <p:cNvSpPr txBox="1"/>
          <p:nvPr/>
        </p:nvSpPr>
        <p:spPr>
          <a:xfrm>
            <a:off x="135466" y="1113160"/>
            <a:ext cx="3415695" cy="501675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FFFF00"/>
                </a:solidFill>
              </a:rPr>
              <a:t>Si passa dalla ripartizione dei costi prevista dal Metodo Normalizzato in 4 componenti alla ripartizione </a:t>
            </a:r>
            <a:r>
              <a:rPr lang="it-IT" sz="2000" b="1" u="sng" dirty="0">
                <a:solidFill>
                  <a:srgbClr val="FFFF00"/>
                </a:solidFill>
              </a:rPr>
              <a:t>in 10 componenti di costo </a:t>
            </a:r>
            <a:r>
              <a:rPr lang="it-IT" sz="2000" b="1" dirty="0">
                <a:solidFill>
                  <a:srgbClr val="FFFF00"/>
                </a:solidFill>
              </a:rPr>
              <a:t>della struttura pentanomia.</a:t>
            </a:r>
          </a:p>
          <a:p>
            <a:pPr algn="ctr"/>
            <a:r>
              <a:rPr lang="it-IT" sz="2000" b="1" dirty="0">
                <a:solidFill>
                  <a:srgbClr val="FFFF00"/>
                </a:solidFill>
              </a:rPr>
              <a:t>ARERA non fornisce indicazioni univoche sulla ripartizione dei costi tra UD  e UND, sono consentiti diversi driver per ciascuna componete tariffaria. Necessità di simulare diversi approcci in assenza di misure. 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00C0D25E-3264-F25B-5DDA-3F3910512AF8}"/>
              </a:ext>
            </a:extLst>
          </p:cNvPr>
          <p:cNvSpPr txBox="1">
            <a:spLocks/>
          </p:cNvSpPr>
          <p:nvPr/>
        </p:nvSpPr>
        <p:spPr>
          <a:xfrm>
            <a:off x="11599335" y="6366998"/>
            <a:ext cx="457199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400" smtClean="0"/>
              <a:pPr/>
              <a:t>32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20773435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928ED-E37D-FF81-C53C-D145F256C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9966A2D-1237-651B-3C82-4AD6CEBE3F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606"/>
            <a:ext cx="12086682" cy="237443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439EB54-4BDC-74BD-FA71-7A81921747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9318" y="605309"/>
            <a:ext cx="4059490" cy="13589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0B83D76-B9AB-477D-9CD7-AEE2C7F887B2}"/>
              </a:ext>
            </a:extLst>
          </p:cNvPr>
          <p:cNvSpPr txBox="1"/>
          <p:nvPr/>
        </p:nvSpPr>
        <p:spPr>
          <a:xfrm>
            <a:off x="2686050" y="863447"/>
            <a:ext cx="23636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Tariffa binomia DPR 158/99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C26AD44-D618-8C31-24FB-896665E0AD51}"/>
              </a:ext>
            </a:extLst>
          </p:cNvPr>
          <p:cNvSpPr txBox="1"/>
          <p:nvPr/>
        </p:nvSpPr>
        <p:spPr>
          <a:xfrm>
            <a:off x="52908" y="2793275"/>
            <a:ext cx="3200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Tariffa pentanomia TICSER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06DF7C1-57FA-4B5A-8996-503084D801B5}"/>
              </a:ext>
            </a:extLst>
          </p:cNvPr>
          <p:cNvSpPr txBox="1"/>
          <p:nvPr/>
        </p:nvSpPr>
        <p:spPr>
          <a:xfrm>
            <a:off x="2081100" y="3241755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Decoro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A0B781B6-FDDC-20EA-E0DD-E4B5B681DA46}"/>
              </a:ext>
            </a:extLst>
          </p:cNvPr>
          <p:cNvSpPr txBox="1"/>
          <p:nvPr/>
        </p:nvSpPr>
        <p:spPr>
          <a:xfrm>
            <a:off x="3882482" y="2786544"/>
            <a:ext cx="1645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Accesso al Servizio</a:t>
            </a:r>
            <a:r>
              <a:rPr lang="el-G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ADCB8EE-C7A8-2FD7-8312-02406DC55EE0}"/>
              </a:ext>
            </a:extLst>
          </p:cNvPr>
          <p:cNvSpPr txBox="1"/>
          <p:nvPr/>
        </p:nvSpPr>
        <p:spPr>
          <a:xfrm>
            <a:off x="5933532" y="2738583"/>
            <a:ext cx="17335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Raccolta e </a:t>
            </a:r>
          </a:p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Trasporto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D55C1EC-0910-C9D0-567E-B3F31F68053A}"/>
              </a:ext>
            </a:extLst>
          </p:cNvPr>
          <p:cNvSpPr txBox="1"/>
          <p:nvPr/>
        </p:nvSpPr>
        <p:spPr>
          <a:xfrm>
            <a:off x="7736802" y="2722028"/>
            <a:ext cx="18986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e Recupero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F58B413-3EE5-86C2-461E-17023AAE19B4}"/>
              </a:ext>
            </a:extLst>
          </p:cNvPr>
          <p:cNvSpPr txBox="1"/>
          <p:nvPr/>
        </p:nvSpPr>
        <p:spPr>
          <a:xfrm>
            <a:off x="9597354" y="2700434"/>
            <a:ext cx="20662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e Smaltimento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D62D3B5E-43CF-ECFE-62E2-CFB5ECAD4D0C}"/>
              </a:ext>
            </a:extLst>
          </p:cNvPr>
          <p:cNvSpPr txBox="1"/>
          <p:nvPr/>
        </p:nvSpPr>
        <p:spPr>
          <a:xfrm>
            <a:off x="6385430" y="496983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Fissa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96D5129-DE74-8903-73EF-42755638008F}"/>
              </a:ext>
            </a:extLst>
          </p:cNvPr>
          <p:cNvSpPr txBox="1"/>
          <p:nvPr/>
        </p:nvSpPr>
        <p:spPr>
          <a:xfrm>
            <a:off x="7454968" y="533277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Variabile</a:t>
            </a:r>
            <a:r>
              <a:rPr lang="it-IT" sz="2400" dirty="0"/>
              <a:t> 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48D7402C-97E3-249F-06C4-B0182B7AE8E1}"/>
              </a:ext>
            </a:extLst>
          </p:cNvPr>
          <p:cNvSpPr txBox="1"/>
          <p:nvPr/>
        </p:nvSpPr>
        <p:spPr>
          <a:xfrm>
            <a:off x="2114549" y="-15760"/>
            <a:ext cx="7639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Driver di attribuzione all’utenza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31E0355-6ADE-6AC5-F5CC-5B02670B34BC}"/>
              </a:ext>
            </a:extLst>
          </p:cNvPr>
          <p:cNvSpPr txBox="1"/>
          <p:nvPr/>
        </p:nvSpPr>
        <p:spPr>
          <a:xfrm>
            <a:off x="5409923" y="2014940"/>
            <a:ext cx="34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UD= S (mq) e N componenti (ka)</a:t>
            </a:r>
          </a:p>
          <a:p>
            <a:r>
              <a:rPr lang="it-IT" b="1" dirty="0">
                <a:solidFill>
                  <a:schemeClr val="accent6"/>
                </a:solidFill>
              </a:rPr>
              <a:t>UND = S (mq) e Categoria (kc)c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A1F7225-27A8-E617-603C-35F67C4AA461}"/>
              </a:ext>
            </a:extLst>
          </p:cNvPr>
          <p:cNvSpPr txBox="1"/>
          <p:nvPr/>
        </p:nvSpPr>
        <p:spPr>
          <a:xfrm>
            <a:off x="8621828" y="929914"/>
            <a:ext cx="3464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UD= N componenti (kb)</a:t>
            </a:r>
          </a:p>
          <a:p>
            <a:r>
              <a:rPr lang="it-IT" b="1" dirty="0">
                <a:solidFill>
                  <a:schemeClr val="accent6"/>
                </a:solidFill>
              </a:rPr>
              <a:t>UND = S (mq) e Categoria (</a:t>
            </a:r>
            <a:r>
              <a:rPr lang="it-IT" b="1" dirty="0" err="1">
                <a:solidFill>
                  <a:schemeClr val="accent6"/>
                </a:solidFill>
              </a:rPr>
              <a:t>Kd</a:t>
            </a:r>
            <a:r>
              <a:rPr lang="it-IT" b="1" dirty="0">
                <a:solidFill>
                  <a:schemeClr val="accent6"/>
                </a:solidFill>
              </a:rPr>
              <a:t>)</a:t>
            </a:r>
          </a:p>
        </p:txBody>
      </p:sp>
      <p:sp>
        <p:nvSpPr>
          <p:cNvPr id="21" name="Parentesi graffa aperta 20">
            <a:extLst>
              <a:ext uri="{FF2B5EF4-FFF2-40B4-BE49-F238E27FC236}">
                <a16:creationId xmlns:a16="http://schemas.microsoft.com/office/drawing/2014/main" id="{6E0172C2-4734-434E-378C-03F4EF1A9A41}"/>
              </a:ext>
            </a:extLst>
          </p:cNvPr>
          <p:cNvSpPr/>
          <p:nvPr/>
        </p:nvSpPr>
        <p:spPr>
          <a:xfrm rot="16200000">
            <a:off x="8671098" y="2208256"/>
            <a:ext cx="383837" cy="4772026"/>
          </a:xfrm>
          <a:prstGeom prst="leftBrac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B2364268-BC88-C04D-163A-7AB8074E9E52}"/>
              </a:ext>
            </a:extLst>
          </p:cNvPr>
          <p:cNvSpPr txBox="1"/>
          <p:nvPr/>
        </p:nvSpPr>
        <p:spPr>
          <a:xfrm>
            <a:off x="1685243" y="4402351"/>
            <a:ext cx="17147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UD= S (mq) </a:t>
            </a:r>
          </a:p>
          <a:p>
            <a:r>
              <a:rPr lang="it-IT" b="1" dirty="0">
                <a:solidFill>
                  <a:schemeClr val="accent6"/>
                </a:solidFill>
              </a:rPr>
              <a:t>UND = S (mq) e Categoria (kc)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55EB99E0-E48D-559A-9166-2C8DF504B48F}"/>
              </a:ext>
            </a:extLst>
          </p:cNvPr>
          <p:cNvSpPr txBox="1"/>
          <p:nvPr/>
        </p:nvSpPr>
        <p:spPr>
          <a:xfrm>
            <a:off x="3658367" y="4402351"/>
            <a:ext cx="17515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UD= N°</a:t>
            </a:r>
          </a:p>
          <a:p>
            <a:r>
              <a:rPr lang="it-IT" b="1" dirty="0">
                <a:solidFill>
                  <a:schemeClr val="accent6"/>
                </a:solidFill>
              </a:rPr>
              <a:t>UND = </a:t>
            </a:r>
            <a:r>
              <a:rPr lang="it-IT" b="1" dirty="0" err="1">
                <a:solidFill>
                  <a:schemeClr val="accent6"/>
                </a:solidFill>
              </a:rPr>
              <a:t>N°e</a:t>
            </a:r>
            <a:r>
              <a:rPr lang="it-IT" b="1" dirty="0">
                <a:solidFill>
                  <a:schemeClr val="accent6"/>
                </a:solidFill>
              </a:rPr>
              <a:t> Categoria (kc</a:t>
            </a:r>
            <a:r>
              <a:rPr lang="it-IT" dirty="0"/>
              <a:t>)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B4EF915B-E752-807E-7B8C-C14495DF8D19}"/>
              </a:ext>
            </a:extLst>
          </p:cNvPr>
          <p:cNvSpPr txBox="1"/>
          <p:nvPr/>
        </p:nvSpPr>
        <p:spPr>
          <a:xfrm>
            <a:off x="7386808" y="4759940"/>
            <a:ext cx="3412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accent6"/>
                </a:solidFill>
              </a:rPr>
              <a:t>UD= N componenti (kb)</a:t>
            </a:r>
          </a:p>
          <a:p>
            <a:r>
              <a:rPr lang="it-IT" b="1" dirty="0">
                <a:solidFill>
                  <a:schemeClr val="accent6"/>
                </a:solidFill>
              </a:rPr>
              <a:t>UND = S (mq) e Categoria (</a:t>
            </a:r>
            <a:r>
              <a:rPr lang="it-IT" b="1" dirty="0" err="1">
                <a:solidFill>
                  <a:schemeClr val="accent6"/>
                </a:solidFill>
              </a:rPr>
              <a:t>Kd</a:t>
            </a:r>
            <a:r>
              <a:rPr lang="it-IT" b="1" dirty="0">
                <a:solidFill>
                  <a:schemeClr val="accent6"/>
                </a:solidFill>
              </a:rPr>
              <a:t>)</a:t>
            </a:r>
          </a:p>
        </p:txBody>
      </p:sp>
      <p:sp>
        <p:nvSpPr>
          <p:cNvPr id="30" name="Parentesi graffa aperta 29">
            <a:extLst>
              <a:ext uri="{FF2B5EF4-FFF2-40B4-BE49-F238E27FC236}">
                <a16:creationId xmlns:a16="http://schemas.microsoft.com/office/drawing/2014/main" id="{8C8C254A-EA35-998C-BA65-45926F52D5F1}"/>
              </a:ext>
            </a:extLst>
          </p:cNvPr>
          <p:cNvSpPr/>
          <p:nvPr/>
        </p:nvSpPr>
        <p:spPr>
          <a:xfrm rot="5400000">
            <a:off x="6699179" y="1011488"/>
            <a:ext cx="508000" cy="1427807"/>
          </a:xfrm>
          <a:prstGeom prst="leftBrace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/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3A41DCCB-39E9-96C4-167F-99989DCD15B6}"/>
              </a:ext>
            </a:extLst>
          </p:cNvPr>
          <p:cNvSpPr txBox="1"/>
          <p:nvPr/>
        </p:nvSpPr>
        <p:spPr>
          <a:xfrm>
            <a:off x="981075" y="5708815"/>
            <a:ext cx="10229850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Sono ammessi dal nuovo metodo ARERA significativi elementi di flessibilità in particolare in </a:t>
            </a:r>
            <a:r>
              <a:rPr lang="it-IT" sz="2000" b="1" u="sng" dirty="0">
                <a:solidFill>
                  <a:srgbClr val="FFFF00"/>
                </a:solidFill>
                <a:highlight>
                  <a:srgbClr val="000000"/>
                </a:highlight>
              </a:rPr>
              <a:t>regime di tariffa corrispettiva </a:t>
            </a:r>
            <a:r>
              <a:rPr lang="it-IT" sz="2000" b="1" dirty="0">
                <a:solidFill>
                  <a:srgbClr val="FFFF00"/>
                </a:solidFill>
                <a:highlight>
                  <a:srgbClr val="000000"/>
                </a:highlight>
              </a:rPr>
              <a:t>(deroga all’uso della superficie)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06A8B58-BDA8-28F0-F462-F36FF9695797}"/>
              </a:ext>
            </a:extLst>
          </p:cNvPr>
          <p:cNvSpPr txBox="1"/>
          <p:nvPr/>
        </p:nvSpPr>
        <p:spPr>
          <a:xfrm>
            <a:off x="105318" y="1904874"/>
            <a:ext cx="3464854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UD=Utenze Domestiche</a:t>
            </a:r>
          </a:p>
          <a:p>
            <a:r>
              <a:rPr lang="it-IT" dirty="0"/>
              <a:t>UND=Utenze Non Domestiche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BA304E7F-5D95-A460-1DB5-C307C37BD4B1}"/>
              </a:ext>
            </a:extLst>
          </p:cNvPr>
          <p:cNvSpPr txBox="1">
            <a:spLocks/>
          </p:cNvSpPr>
          <p:nvPr/>
        </p:nvSpPr>
        <p:spPr>
          <a:xfrm>
            <a:off x="11363749" y="6357473"/>
            <a:ext cx="457199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400" smtClean="0"/>
              <a:pPr/>
              <a:t>33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4011394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F6A45-767B-AD5C-EA6E-E56A1348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51B7D2C0-8440-85C9-A9CC-0E6AD0F805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419606"/>
            <a:ext cx="12086682" cy="2374435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913053B2-C3C3-AA60-C77A-C40FB69A52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817" y="971751"/>
            <a:ext cx="4059490" cy="1358900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AE330E5-1BCC-582C-6E9A-2ED9D5171749}"/>
              </a:ext>
            </a:extLst>
          </p:cNvPr>
          <p:cNvSpPr txBox="1"/>
          <p:nvPr/>
        </p:nvSpPr>
        <p:spPr>
          <a:xfrm>
            <a:off x="279000" y="2690672"/>
            <a:ext cx="3828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Tariffa pentanomia TICSER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93E6237-45C7-139A-6556-A9DE19438187}"/>
              </a:ext>
            </a:extLst>
          </p:cNvPr>
          <p:cNvSpPr txBox="1"/>
          <p:nvPr/>
        </p:nvSpPr>
        <p:spPr>
          <a:xfrm>
            <a:off x="1785712" y="3069766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Decoro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9740A57-E400-6EAE-92E9-5CBC6BE2A237}"/>
              </a:ext>
            </a:extLst>
          </p:cNvPr>
          <p:cNvSpPr txBox="1"/>
          <p:nvPr/>
        </p:nvSpPr>
        <p:spPr>
          <a:xfrm>
            <a:off x="3882482" y="2786544"/>
            <a:ext cx="16459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Accesso al Servizio</a:t>
            </a:r>
            <a:r>
              <a:rPr lang="el-G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24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FB08F24-A03D-20A5-3656-D93175C324D0}"/>
              </a:ext>
            </a:extLst>
          </p:cNvPr>
          <p:cNvSpPr txBox="1"/>
          <p:nvPr/>
        </p:nvSpPr>
        <p:spPr>
          <a:xfrm>
            <a:off x="5933532" y="2738583"/>
            <a:ext cx="17335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Raccolta e </a:t>
            </a:r>
          </a:p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Trasporto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721E9F5-54B6-7DFC-1A10-022E6DE5AB85}"/>
              </a:ext>
            </a:extLst>
          </p:cNvPr>
          <p:cNvSpPr txBox="1"/>
          <p:nvPr/>
        </p:nvSpPr>
        <p:spPr>
          <a:xfrm>
            <a:off x="7736802" y="2722028"/>
            <a:ext cx="189865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e Recupero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0B72F35-50DE-2F2B-75C4-82F7604B9B95}"/>
              </a:ext>
            </a:extLst>
          </p:cNvPr>
          <p:cNvSpPr txBox="1"/>
          <p:nvPr/>
        </p:nvSpPr>
        <p:spPr>
          <a:xfrm>
            <a:off x="9597354" y="2700434"/>
            <a:ext cx="206629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Trattamento e Smaltimento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E1D4506-45C9-2709-B8A6-D7D2B0856410}"/>
              </a:ext>
            </a:extLst>
          </p:cNvPr>
          <p:cNvSpPr txBox="1"/>
          <p:nvPr/>
        </p:nvSpPr>
        <p:spPr>
          <a:xfrm>
            <a:off x="4358100" y="864877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Fissa</a:t>
            </a:r>
            <a:r>
              <a:rPr lang="it-IT" sz="2400" b="1" dirty="0">
                <a:solidFill>
                  <a:srgbClr val="C00000"/>
                </a:solidFill>
              </a:rPr>
              <a:t> </a:t>
            </a:r>
            <a:r>
              <a:rPr lang="it-IT" sz="2400" dirty="0"/>
              <a:t>     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F4F9459F-6EF2-5807-E810-4AC6F1632686}"/>
              </a:ext>
            </a:extLst>
          </p:cNvPr>
          <p:cNvSpPr txBox="1"/>
          <p:nvPr/>
        </p:nvSpPr>
        <p:spPr>
          <a:xfrm>
            <a:off x="5368548" y="885363"/>
            <a:ext cx="1513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Variabile</a:t>
            </a:r>
            <a:r>
              <a:rPr lang="it-IT" sz="2400" dirty="0"/>
              <a:t> 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D8EFDF2-840A-F0CE-1105-A85FEC349950}"/>
              </a:ext>
            </a:extLst>
          </p:cNvPr>
          <p:cNvSpPr txBox="1"/>
          <p:nvPr/>
        </p:nvSpPr>
        <p:spPr>
          <a:xfrm>
            <a:off x="2114549" y="-15760"/>
            <a:ext cx="76390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  <a:highlight>
                  <a:srgbClr val="000000"/>
                </a:highlight>
              </a:rPr>
              <a:t>Struttura Pentanomia: quadratura con MTR3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F3146CF-D267-8104-D427-882B201BB5D3}"/>
              </a:ext>
            </a:extLst>
          </p:cNvPr>
          <p:cNvSpPr txBox="1"/>
          <p:nvPr/>
        </p:nvSpPr>
        <p:spPr>
          <a:xfrm>
            <a:off x="955260" y="1153149"/>
            <a:ext cx="2310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Tariffa binomia DPR 158/99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88E14E6-2D8B-BAA9-8074-5F6975B8E5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4470" y="606532"/>
            <a:ext cx="4976291" cy="800169"/>
          </a:xfrm>
          <a:prstGeom prst="rect">
            <a:avLst/>
          </a:prstGeom>
        </p:spPr>
      </p:pic>
      <p:cxnSp>
        <p:nvCxnSpPr>
          <p:cNvPr id="14" name="Connettore 2 13">
            <a:extLst>
              <a:ext uri="{FF2B5EF4-FFF2-40B4-BE49-F238E27FC236}">
                <a16:creationId xmlns:a16="http://schemas.microsoft.com/office/drawing/2014/main" id="{61B2C851-34AC-1523-2682-4F624AFB73B6}"/>
              </a:ext>
            </a:extLst>
          </p:cNvPr>
          <p:cNvCxnSpPr>
            <a:cxnSpLocks/>
            <a:endCxn id="7" idx="1"/>
          </p:cNvCxnSpPr>
          <p:nvPr/>
        </p:nvCxnSpPr>
        <p:spPr>
          <a:xfrm flipV="1">
            <a:off x="6515100" y="1006617"/>
            <a:ext cx="449370" cy="6303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2 22">
            <a:extLst>
              <a:ext uri="{FF2B5EF4-FFF2-40B4-BE49-F238E27FC236}">
                <a16:creationId xmlns:a16="http://schemas.microsoft.com/office/drawing/2014/main" id="{3C303DAD-9E72-355F-FB1E-3B3DC4511ACE}"/>
              </a:ext>
            </a:extLst>
          </p:cNvPr>
          <p:cNvCxnSpPr>
            <a:cxnSpLocks/>
          </p:cNvCxnSpPr>
          <p:nvPr/>
        </p:nvCxnSpPr>
        <p:spPr>
          <a:xfrm>
            <a:off x="4770562" y="1870992"/>
            <a:ext cx="906338" cy="3337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Immagine 32">
            <a:extLst>
              <a:ext uri="{FF2B5EF4-FFF2-40B4-BE49-F238E27FC236}">
                <a16:creationId xmlns:a16="http://schemas.microsoft.com/office/drawing/2014/main" id="{E710C4A1-B18C-60F5-7186-708CDAE773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3603" y="1940751"/>
            <a:ext cx="5845047" cy="434378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DC123DAB-547A-D17F-20C6-419A86801B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85" y="5352822"/>
            <a:ext cx="4632277" cy="704057"/>
          </a:xfrm>
          <a:prstGeom prst="rect">
            <a:avLst/>
          </a:prstGeom>
        </p:spPr>
      </p:pic>
      <p:pic>
        <p:nvPicPr>
          <p:cNvPr id="38" name="Immagine 37">
            <a:extLst>
              <a:ext uri="{FF2B5EF4-FFF2-40B4-BE49-F238E27FC236}">
                <a16:creationId xmlns:a16="http://schemas.microsoft.com/office/drawing/2014/main" id="{44E2CD6A-F5DE-2F35-4696-B1574219787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54996" y="4591286"/>
            <a:ext cx="4632277" cy="2097836"/>
          </a:xfrm>
          <a:prstGeom prst="rect">
            <a:avLst/>
          </a:prstGeom>
        </p:spPr>
      </p:pic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44B42618-99A4-6349-DCF1-A75B2D227A15}"/>
              </a:ext>
            </a:extLst>
          </p:cNvPr>
          <p:cNvSpPr txBox="1"/>
          <p:nvPr/>
        </p:nvSpPr>
        <p:spPr>
          <a:xfrm>
            <a:off x="4514849" y="4573257"/>
            <a:ext cx="3324225" cy="2308324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FF00"/>
                </a:solidFill>
              </a:rPr>
              <a:t>Le componenti della tariffa pentanomia devono corrispondere ai costi del MTR3 secondo le equazioni  evidenziate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EDAEDE44-0969-FEB0-86A3-DD8A9DF23913}"/>
              </a:ext>
            </a:extLst>
          </p:cNvPr>
          <p:cNvSpPr txBox="1">
            <a:spLocks/>
          </p:cNvSpPr>
          <p:nvPr/>
        </p:nvSpPr>
        <p:spPr>
          <a:xfrm>
            <a:off x="11363749" y="6357473"/>
            <a:ext cx="457199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400" smtClean="0"/>
              <a:pPr/>
              <a:t>34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20204679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F6052-3954-9E6E-7975-4A308EA30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27AA889-8FA2-5294-C744-065AF201FBE0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4000" b="1" dirty="0">
                <a:solidFill>
                  <a:srgbClr val="FFFF00"/>
                </a:solidFill>
                <a:highlight>
                  <a:srgbClr val="000000"/>
                </a:highlight>
              </a:rPr>
              <a:t>Tempi di attuazione del TICSER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28608BC5-26AB-5FE8-181A-B3D973A648C4}"/>
              </a:ext>
            </a:extLst>
          </p:cNvPr>
          <p:cNvSpPr txBox="1"/>
          <p:nvPr/>
        </p:nvSpPr>
        <p:spPr>
          <a:xfrm>
            <a:off x="2371725" y="1643945"/>
            <a:ext cx="9820275" cy="4976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Raccolta dati-informazioni utili a definire i </a:t>
            </a:r>
            <a:r>
              <a:rPr lang="it-IT" sz="1867" b="1" dirty="0">
                <a:solidFill>
                  <a:srgbClr val="000000"/>
                </a:solidFill>
              </a:rPr>
              <a:t>criteri di ripartizione delle 5 componenti tariffarie tra le macrocategorie di UD/UND</a:t>
            </a: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Valutazione </a:t>
            </a:r>
            <a:r>
              <a:rPr lang="it-IT" sz="1867" b="1" dirty="0">
                <a:solidFill>
                  <a:srgbClr val="000000"/>
                </a:solidFill>
              </a:rPr>
              <a:t>preliminare dell’articolazione della tariffa </a:t>
            </a:r>
            <a:r>
              <a:rPr lang="it-IT" sz="1867" dirty="0">
                <a:solidFill>
                  <a:srgbClr val="000000"/>
                </a:solidFill>
              </a:rPr>
              <a:t>conforme ai criteri indicati dalla riforma</a:t>
            </a: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 </a:t>
            </a:r>
            <a:r>
              <a:rPr lang="it-IT" sz="1867" b="1" dirty="0">
                <a:solidFill>
                  <a:srgbClr val="000000"/>
                </a:solidFill>
              </a:rPr>
              <a:t>Censimento e riclassificazione </a:t>
            </a:r>
            <a:r>
              <a:rPr lang="it-IT" sz="1867" dirty="0">
                <a:solidFill>
                  <a:srgbClr val="000000"/>
                </a:solidFill>
              </a:rPr>
              <a:t>delle UND e assegnazione alle 30 categorie e attribuzione dei </a:t>
            </a:r>
            <a:r>
              <a:rPr lang="it-IT" sz="1867" dirty="0" err="1">
                <a:solidFill>
                  <a:srgbClr val="000000"/>
                </a:solidFill>
              </a:rPr>
              <a:t>Kd</a:t>
            </a:r>
            <a:endParaRPr lang="it-IT" sz="1867" dirty="0">
              <a:solidFill>
                <a:srgbClr val="000000"/>
              </a:solidFill>
            </a:endParaRP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Attività di </a:t>
            </a:r>
            <a:r>
              <a:rPr lang="it-IT" sz="1867" b="1" dirty="0">
                <a:solidFill>
                  <a:srgbClr val="000000"/>
                </a:solidFill>
              </a:rPr>
              <a:t>simulazione</a:t>
            </a:r>
            <a:r>
              <a:rPr lang="it-IT" sz="1867" dirty="0">
                <a:solidFill>
                  <a:srgbClr val="000000"/>
                </a:solidFill>
              </a:rPr>
              <a:t> per effettuare valutazioni preventive degli impatti redistributivi della nuova articolazione; </a:t>
            </a: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 </a:t>
            </a:r>
            <a:r>
              <a:rPr lang="it-IT" sz="1867" b="1" dirty="0">
                <a:solidFill>
                  <a:srgbClr val="000000"/>
                </a:solidFill>
              </a:rPr>
              <a:t>Aggiornamento dei sistemi informatici e delle banche dati </a:t>
            </a:r>
            <a:r>
              <a:rPr lang="it-IT" sz="1867" dirty="0">
                <a:solidFill>
                  <a:srgbClr val="000000"/>
                </a:solidFill>
              </a:rPr>
              <a:t>delle utenze (rapporto con le software house) </a:t>
            </a: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Prima definizione dei </a:t>
            </a:r>
            <a:r>
              <a:rPr lang="it-IT" sz="1867" b="1" dirty="0">
                <a:solidFill>
                  <a:srgbClr val="000000"/>
                </a:solidFill>
              </a:rPr>
              <a:t>criteri di articolazione della tariffa e dei parametri di commisurazione alle utenze</a:t>
            </a:r>
            <a:endParaRPr lang="it-IT" sz="1867" dirty="0">
              <a:solidFill>
                <a:srgbClr val="000000"/>
              </a:solidFill>
            </a:endParaRP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 </a:t>
            </a:r>
            <a:r>
              <a:rPr lang="it-IT" sz="1867" b="1" dirty="0">
                <a:solidFill>
                  <a:srgbClr val="000000"/>
                </a:solidFill>
              </a:rPr>
              <a:t>Modifica dei Regolamenti comunali</a:t>
            </a:r>
            <a:r>
              <a:rPr lang="it-IT" sz="1867" dirty="0">
                <a:solidFill>
                  <a:srgbClr val="000000"/>
                </a:solidFill>
              </a:rPr>
              <a:t> per tener conto degli effetti e delle implicazioni della riforma; </a:t>
            </a:r>
          </a:p>
          <a:p>
            <a:pPr marL="457189" indent="-457189">
              <a:buFont typeface="+mj-lt"/>
              <a:buAutoNum type="arabicPeriod"/>
            </a:pPr>
            <a:r>
              <a:rPr lang="it-IT" sz="1867" dirty="0">
                <a:solidFill>
                  <a:srgbClr val="000000"/>
                </a:solidFill>
              </a:rPr>
              <a:t>Organizzazione e avvio di </a:t>
            </a:r>
            <a:r>
              <a:rPr lang="it-IT" sz="1867" b="1" dirty="0">
                <a:solidFill>
                  <a:srgbClr val="000000"/>
                </a:solidFill>
              </a:rPr>
              <a:t>percorsi di comunicazione </a:t>
            </a:r>
            <a:r>
              <a:rPr lang="it-IT" sz="1867" dirty="0">
                <a:solidFill>
                  <a:srgbClr val="000000"/>
                </a:solidFill>
              </a:rPr>
              <a:t>agli utenti finali  </a:t>
            </a:r>
          </a:p>
          <a:p>
            <a:pPr marL="457189" indent="-457189">
              <a:buFont typeface="+mj-lt"/>
              <a:buAutoNum type="arabicPeriod"/>
            </a:pPr>
            <a:r>
              <a:rPr lang="it-IT" sz="1867" dirty="0"/>
              <a:t>Avvio della riforma (dal 01/01/2028) con </a:t>
            </a:r>
            <a:r>
              <a:rPr lang="it-IT" sz="1867" b="1" dirty="0"/>
              <a:t>modifica dei parametri per la commisurazione della tariffa e modifica della ripartizione </a:t>
            </a:r>
            <a:r>
              <a:rPr lang="it-IT" sz="1867" dirty="0"/>
              <a:t>tra le due macrocategorie UD e UND.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C31F5D1E-1601-39A3-F289-7B7E617882B9}"/>
              </a:ext>
            </a:extLst>
          </p:cNvPr>
          <p:cNvSpPr txBox="1"/>
          <p:nvPr/>
        </p:nvSpPr>
        <p:spPr>
          <a:xfrm>
            <a:off x="2371725" y="983853"/>
            <a:ext cx="9820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Roadmap per le gestioni in regime presuntivo</a:t>
            </a:r>
            <a:endParaRPr lang="it-IT" sz="3200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94288CF-71E1-E06F-CE16-29499C0B1C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165168" cy="6858000"/>
          </a:xfrm>
          <a:prstGeom prst="rect">
            <a:avLst/>
          </a:prstGeom>
        </p:spPr>
      </p:pic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2BF08AFD-691E-9016-7B16-39276008A689}"/>
              </a:ext>
            </a:extLst>
          </p:cNvPr>
          <p:cNvSpPr txBox="1">
            <a:spLocks/>
          </p:cNvSpPr>
          <p:nvPr/>
        </p:nvSpPr>
        <p:spPr>
          <a:xfrm>
            <a:off x="11363749" y="6357473"/>
            <a:ext cx="457199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400" smtClean="0"/>
              <a:pPr/>
              <a:t>35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41633517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3E6768-06C3-18B6-03B2-A9373279A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AE7C8F4F-984B-E246-E744-018F0310689D}"/>
              </a:ext>
            </a:extLst>
          </p:cNvPr>
          <p:cNvSpPr txBox="1"/>
          <p:nvPr/>
        </p:nvSpPr>
        <p:spPr>
          <a:xfrm>
            <a:off x="85725" y="508575"/>
            <a:ext cx="11953875" cy="6709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solidFill>
                  <a:srgbClr val="000000"/>
                </a:solidFill>
              </a:rPr>
              <a:t>ARERA:</a:t>
            </a:r>
            <a:r>
              <a:rPr lang="it-IT" sz="1600" dirty="0">
                <a:solidFill>
                  <a:srgbClr val="000000"/>
                </a:solidFill>
              </a:rPr>
              <a:t> </a:t>
            </a:r>
            <a:r>
              <a:rPr lang="it-IT" sz="1400" dirty="0"/>
              <a:t>Autorità di Regolazione per Energia Reti e Ambiente con le competenze nella regolazione e controllo dei mercati di energia, acqua e rifiuti. ARERA promuove la concorrenza, tutela dei consumatori, definisce le tariffe e monitora la qualità dei servizi.</a:t>
            </a:r>
          </a:p>
          <a:p>
            <a:r>
              <a:rPr lang="it-IT" sz="1600" b="1" dirty="0">
                <a:solidFill>
                  <a:srgbClr val="000000"/>
                </a:solidFill>
              </a:rPr>
              <a:t>PEF: </a:t>
            </a:r>
            <a:r>
              <a:rPr lang="it-IT" sz="1400" b="1" dirty="0">
                <a:solidFill>
                  <a:srgbClr val="000000"/>
                </a:solidFill>
              </a:rPr>
              <a:t>Piano Economico Finanziario,</a:t>
            </a:r>
            <a:r>
              <a:rPr lang="it-IT" sz="1400" dirty="0">
                <a:solidFill>
                  <a:srgbClr val="000000"/>
                </a:solidFill>
              </a:rPr>
              <a:t> </a:t>
            </a:r>
            <a:r>
              <a:rPr lang="it-IT" sz="1400" dirty="0"/>
              <a:t>è uno schema redatto dal gestore e validato dall’ETC che rileva i costi efficienti di raccolta, trasporto, trattamento, e altre attività del ciclo integrato dei rifiuti urbani. Il PEF determina l’importo complessivo della tariffa dovuta dagli utenti che deve pareggiare i costi del servizio. </a:t>
            </a:r>
            <a:endParaRPr lang="it-IT" sz="1600" dirty="0"/>
          </a:p>
          <a:p>
            <a:r>
              <a:rPr lang="it-IT" sz="1600" b="1" dirty="0">
                <a:solidFill>
                  <a:srgbClr val="000000"/>
                </a:solidFill>
              </a:rPr>
              <a:t>MTR: </a:t>
            </a:r>
            <a:r>
              <a:rPr lang="it-IT" sz="1400" b="1" dirty="0">
                <a:solidFill>
                  <a:srgbClr val="000000"/>
                </a:solidFill>
              </a:rPr>
              <a:t>Metodo Tariffario Rifiuti </a:t>
            </a:r>
            <a:r>
              <a:rPr lang="it-IT" sz="1400" dirty="0">
                <a:solidFill>
                  <a:srgbClr val="000000"/>
                </a:solidFill>
              </a:rPr>
              <a:t>(metodo per la definizione del PEF e dei costi ammessi a riconoscimento tariffario).</a:t>
            </a:r>
            <a:endParaRPr lang="it-IT" sz="1600" dirty="0">
              <a:solidFill>
                <a:srgbClr val="000000"/>
              </a:solidFill>
            </a:endParaRPr>
          </a:p>
          <a:p>
            <a:r>
              <a:rPr lang="it-IT" sz="1600" b="1" dirty="0">
                <a:solidFill>
                  <a:srgbClr val="000000"/>
                </a:solidFill>
              </a:rPr>
              <a:t>ETC</a:t>
            </a:r>
            <a:r>
              <a:rPr lang="it-IT" sz="1400" b="1" dirty="0">
                <a:solidFill>
                  <a:srgbClr val="000000"/>
                </a:solidFill>
              </a:rPr>
              <a:t>: Ente Territorialmente Competente, </a:t>
            </a:r>
            <a:r>
              <a:rPr lang="it-IT" sz="1400" dirty="0">
                <a:solidFill>
                  <a:srgbClr val="000000"/>
                </a:solidFill>
              </a:rPr>
              <a:t>coincide con il Comune se non è costituito un Ente sovracomunale che ne assuma le competenze.</a:t>
            </a:r>
            <a:r>
              <a:rPr lang="it-IT" sz="1600" dirty="0">
                <a:solidFill>
                  <a:srgbClr val="000000"/>
                </a:solidFill>
              </a:rPr>
              <a:t>  </a:t>
            </a:r>
          </a:p>
          <a:p>
            <a:r>
              <a:rPr lang="it-IT" sz="1600" b="1" dirty="0">
                <a:solidFill>
                  <a:srgbClr val="000000"/>
                </a:solidFill>
              </a:rPr>
              <a:t>TICSER: </a:t>
            </a:r>
            <a:r>
              <a:rPr lang="it-IT" sz="1400" dirty="0">
                <a:solidFill>
                  <a:srgbClr val="000000"/>
                </a:solidFill>
              </a:rPr>
              <a:t>Acronimo utilizzato da ARERA, </a:t>
            </a:r>
            <a:r>
              <a:rPr lang="it-IT" sz="1400" b="1" dirty="0"/>
              <a:t>Testo Integrato Corrispettivi Servizio Gestione Rifiuti</a:t>
            </a:r>
            <a:r>
              <a:rPr lang="it-IT" sz="1400" dirty="0"/>
              <a:t>. Il TICSER rappresenta nel nuovo quadro regolatorio i  criteri e le regole per la determinazione e articolazione dei corrispettivi del servizio di gestione dei rifiuti urbani all’utenza, a partire dal 2028</a:t>
            </a:r>
          </a:p>
          <a:p>
            <a:r>
              <a:rPr lang="it-IT" sz="1600" b="1" dirty="0">
                <a:solidFill>
                  <a:srgbClr val="000000"/>
                </a:solidFill>
              </a:rPr>
              <a:t>METODO NORMALIZZATO (DPR 158/99): </a:t>
            </a:r>
            <a:r>
              <a:rPr lang="it-IT" sz="1600" dirty="0">
                <a:solidFill>
                  <a:srgbClr val="000000"/>
                </a:solidFill>
              </a:rPr>
              <a:t>t</a:t>
            </a:r>
            <a:r>
              <a:rPr lang="it-IT" sz="1400" dirty="0">
                <a:solidFill>
                  <a:srgbClr val="000000"/>
                </a:solidFill>
              </a:rPr>
              <a:t>esto unico per la redazione del PEF (sostituito dal 2020 dal MTR1) e che disciplina l’articolazione tariffaria del tributo (che sarà sostituito dal 2028 dal TICSER).</a:t>
            </a:r>
          </a:p>
          <a:p>
            <a:r>
              <a:rPr lang="it-IT" sz="1600" b="1" dirty="0">
                <a:solidFill>
                  <a:srgbClr val="000000"/>
                </a:solidFill>
              </a:rPr>
              <a:t>SHARING (sui ricavi)</a:t>
            </a:r>
            <a:r>
              <a:rPr lang="it-IT" sz="1600" dirty="0">
                <a:solidFill>
                  <a:srgbClr val="000000"/>
                </a:solidFill>
              </a:rPr>
              <a:t>: </a:t>
            </a:r>
            <a:r>
              <a:rPr lang="it-IT" sz="1400" dirty="0"/>
              <a:t>è il meccanismo regolatorio che stabilisce come </a:t>
            </a:r>
            <a:r>
              <a:rPr lang="it-IT" sz="1400" b="1" dirty="0"/>
              <a:t>ripartire tra gestore e utenza i guadagni ottenuti dalla cessione di materiali recuperati </a:t>
            </a:r>
            <a:r>
              <a:rPr lang="it-IT" sz="1400" dirty="0"/>
              <a:t>(come carta, plastica, metalli) e dall’energia prodotta dal trattamento dei rifiuti urbani.</a:t>
            </a:r>
            <a:endParaRPr lang="it-IT" sz="1400" dirty="0">
              <a:solidFill>
                <a:srgbClr val="000000"/>
              </a:solidFill>
            </a:endParaRPr>
          </a:p>
          <a:p>
            <a:r>
              <a:rPr lang="it-IT" sz="1600" b="1" dirty="0">
                <a:solidFill>
                  <a:srgbClr val="000000"/>
                </a:solidFill>
              </a:rPr>
              <a:t>LAG regolatorio: </a:t>
            </a:r>
            <a:r>
              <a:rPr lang="it-IT" sz="1400" dirty="0"/>
              <a:t>indica il </a:t>
            </a:r>
            <a:r>
              <a:rPr lang="it-IT" sz="1400" b="1" dirty="0"/>
              <a:t>ritardo temporale </a:t>
            </a:r>
            <a:r>
              <a:rPr lang="it-IT" sz="1400" dirty="0"/>
              <a:t>che può intercorrere tra il momento in cui un costo, un investimento o un ricavo viene sostenuto dal gestore e quello in cui è riconosciuto nella determinazione delle tariffe regolate. Nel MTR per determinare il PEF nell’anno n il lag e di due anni ovvero i costi saranno quelli desunti dal bilancio dell’anno n-2.</a:t>
            </a:r>
          </a:p>
          <a:p>
            <a:r>
              <a:rPr lang="it-IT" b="1" dirty="0">
                <a:solidFill>
                  <a:srgbClr val="000000"/>
                </a:solidFill>
              </a:rPr>
              <a:t>WACC: </a:t>
            </a:r>
            <a:r>
              <a:rPr lang="it-IT" sz="1400" dirty="0"/>
              <a:t>(</a:t>
            </a:r>
            <a:r>
              <a:rPr lang="it-IT" sz="1400" b="1" dirty="0" err="1"/>
              <a:t>Weighted</a:t>
            </a:r>
            <a:r>
              <a:rPr lang="it-IT" sz="1400" b="1" dirty="0"/>
              <a:t> </a:t>
            </a:r>
            <a:r>
              <a:rPr lang="it-IT" sz="1400" b="1" dirty="0" err="1"/>
              <a:t>Average</a:t>
            </a:r>
            <a:r>
              <a:rPr lang="it-IT" sz="1400" b="1" dirty="0"/>
              <a:t> Cost of Capital</a:t>
            </a:r>
            <a:r>
              <a:rPr lang="it-IT" sz="1400" dirty="0"/>
              <a:t>) è il parametro che rappresenta il “costo medio ponderato del capitale” riconosciuto da ARERA per la remunerazione degli investimenti effettuati dai gestori del servizio integrato dei rifiuti urbani, più precisamente è utilizzato per riconoscere un rendimento “regolato”, neutrale e predefinito sulle immobilizzazioni nette investite dagli operatori del settore rifiuti.</a:t>
            </a:r>
          </a:p>
          <a:p>
            <a:r>
              <a:rPr lang="it-IT" b="1" dirty="0">
                <a:solidFill>
                  <a:srgbClr val="000000"/>
                </a:solidFill>
              </a:rPr>
              <a:t>X: </a:t>
            </a:r>
            <a:r>
              <a:rPr lang="it-IT" sz="1400" dirty="0"/>
              <a:t>è il coefficiente di </a:t>
            </a:r>
            <a:r>
              <a:rPr lang="it-IT" sz="1400" b="1" dirty="0"/>
              <a:t>recupero di produttività </a:t>
            </a:r>
            <a:r>
              <a:rPr lang="it-IT" sz="1400" dirty="0"/>
              <a:t>che determina la quota di efficienza economica attesa dal gestore del servizio, incidendo direttamente sul limite massimo di crescita annuale delle entrate tariffarie</a:t>
            </a:r>
          </a:p>
          <a:p>
            <a:r>
              <a:rPr lang="it-IT" b="1" dirty="0">
                <a:solidFill>
                  <a:srgbClr val="000000"/>
                </a:solidFill>
              </a:rPr>
              <a:t>K:</a:t>
            </a:r>
            <a:r>
              <a:rPr lang="it-IT" dirty="0">
                <a:solidFill>
                  <a:srgbClr val="000000"/>
                </a:solidFill>
              </a:rPr>
              <a:t> </a:t>
            </a:r>
            <a:r>
              <a:rPr lang="it-IT" sz="1400" dirty="0"/>
              <a:t>è il coefficiente che riconosce e quantifica il </a:t>
            </a:r>
            <a:r>
              <a:rPr lang="it-IT" sz="1400" b="1" dirty="0"/>
              <a:t>potenziamento del servizio</a:t>
            </a:r>
            <a:r>
              <a:rPr lang="it-IT" sz="1400" dirty="0"/>
              <a:t>, ovvero tutte le azioni e i miglioramenti strutturali (investimenti e costi di esercizio) che vanno oltre la semplice gestione ordinaria e puntano ad innalzare la qualità e l’efficacia del servizio di raccolta e gestione rifiuti.</a:t>
            </a:r>
          </a:p>
          <a:p>
            <a:r>
              <a:rPr lang="it-IT" b="1" dirty="0">
                <a:solidFill>
                  <a:srgbClr val="000000"/>
                </a:solidFill>
              </a:rPr>
              <a:t>rp: </a:t>
            </a:r>
            <a:r>
              <a:rPr lang="it-IT" sz="1400" dirty="0"/>
              <a:t>L’inflazione programmata esprime la variazione annuale attesa dei prezzi al consumo, è determinata periodicamente dall’ARERA sulla base di note ufficiali (Def, governo, fonti ISTAT, BCE)</a:t>
            </a:r>
          </a:p>
          <a:p>
            <a:r>
              <a:rPr lang="it-IT" b="1" dirty="0">
                <a:solidFill>
                  <a:srgbClr val="000000"/>
                </a:solidFill>
              </a:rPr>
              <a:t>𝜌: </a:t>
            </a:r>
            <a:r>
              <a:rPr lang="it-IT" sz="1400" b="1" dirty="0"/>
              <a:t>limite alla crescita </a:t>
            </a:r>
            <a:r>
              <a:rPr lang="it-IT" sz="1400" dirty="0"/>
              <a:t>è una soglia percentuale che stabilisce quanto possono aumentare le entrate tariffarie totali rispetto all’anno precedente ed è pari a rp-X+K.</a:t>
            </a:r>
            <a:endParaRPr lang="it-IT" dirty="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A939FF76-ABC3-8EE8-B873-34CF65FDBE21}"/>
              </a:ext>
            </a:extLst>
          </p:cNvPr>
          <p:cNvSpPr txBox="1"/>
          <p:nvPr/>
        </p:nvSpPr>
        <p:spPr>
          <a:xfrm>
            <a:off x="2133600" y="0"/>
            <a:ext cx="76295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FFFF00"/>
                </a:solidFill>
                <a:highlight>
                  <a:srgbClr val="000000"/>
                </a:highlight>
              </a:rPr>
              <a:t>Glossario essenziale</a:t>
            </a:r>
            <a:endParaRPr lang="it-IT" sz="3200" dirty="0">
              <a:solidFill>
                <a:srgbClr val="FFFF00"/>
              </a:solidFill>
              <a:highlight>
                <a:srgbClr val="000000"/>
              </a:highlight>
            </a:endParaRPr>
          </a:p>
        </p:txBody>
      </p:sp>
      <p:sp>
        <p:nvSpPr>
          <p:cNvPr id="2" name="Segnaposto numero diapositiva 5">
            <a:extLst>
              <a:ext uri="{FF2B5EF4-FFF2-40B4-BE49-F238E27FC236}">
                <a16:creationId xmlns:a16="http://schemas.microsoft.com/office/drawing/2014/main" id="{BCC0955F-EFAA-FCAE-E0C1-E51053C7DA9E}"/>
              </a:ext>
            </a:extLst>
          </p:cNvPr>
          <p:cNvSpPr txBox="1">
            <a:spLocks/>
          </p:cNvSpPr>
          <p:nvPr/>
        </p:nvSpPr>
        <p:spPr>
          <a:xfrm>
            <a:off x="11811000" y="6605123"/>
            <a:ext cx="457199" cy="365125"/>
          </a:xfrm>
          <a:prstGeom prst="rect">
            <a:avLst/>
          </a:prstGeom>
        </p:spPr>
        <p:txBody>
          <a:bodyPr/>
          <a:lstStyle>
            <a:defPPr>
              <a:defRPr lang="ca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z="1200" smtClean="0"/>
              <a:pPr/>
              <a:t>36</a:t>
            </a:fld>
            <a:endParaRPr lang="ca-ES" sz="1200" dirty="0"/>
          </a:p>
        </p:txBody>
      </p:sp>
    </p:spTree>
    <p:extLst>
      <p:ext uri="{BB962C8B-B14F-4D97-AF65-F5344CB8AC3E}">
        <p14:creationId xmlns:p14="http://schemas.microsoft.com/office/powerpoint/2010/main" val="11733261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B6CBAEE1-6074-9788-2577-3C63608025F0}"/>
              </a:ext>
            </a:extLst>
          </p:cNvPr>
          <p:cNvSpPr txBox="1"/>
          <p:nvPr/>
        </p:nvSpPr>
        <p:spPr>
          <a:xfrm>
            <a:off x="122547" y="1690674"/>
            <a:ext cx="10774837" cy="3962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spcBef>
                <a:spcPts val="600"/>
              </a:spcBef>
              <a:buNone/>
            </a:pPr>
            <a:r>
              <a:rPr lang="it-IT" sz="3600" b="1" kern="0" dirty="0"/>
              <a:t>Walter Giacetti</a:t>
            </a:r>
          </a:p>
          <a:p>
            <a:pPr marL="0" indent="0" algn="ctr">
              <a:spcBef>
                <a:spcPts val="300"/>
              </a:spcBef>
              <a:buNone/>
            </a:pPr>
            <a:endParaRPr lang="it-IT" sz="3600" b="1" kern="0" dirty="0"/>
          </a:p>
          <a:p>
            <a:pPr marL="0" indent="0">
              <a:spcBef>
                <a:spcPts val="300"/>
              </a:spcBef>
              <a:buNone/>
            </a:pPr>
            <a:r>
              <a:rPr lang="it-IT" sz="3600" b="1" kern="0" dirty="0"/>
              <a:t>                         </a:t>
            </a:r>
            <a:r>
              <a:rPr lang="it-IT" sz="2800" kern="0" dirty="0"/>
              <a:t>Direttore Generale  A&amp;T2000 spa         </a:t>
            </a:r>
          </a:p>
          <a:p>
            <a:pPr marL="0" indent="0" algn="ctr">
              <a:spcBef>
                <a:spcPts val="300"/>
              </a:spcBef>
              <a:buNone/>
            </a:pPr>
            <a:endParaRPr lang="it-IT" sz="2800" kern="0" dirty="0"/>
          </a:p>
          <a:p>
            <a:pPr marL="0" indent="0" algn="ctr">
              <a:spcBef>
                <a:spcPts val="300"/>
              </a:spcBef>
              <a:buNone/>
            </a:pPr>
            <a:r>
              <a:rPr lang="it-IT" sz="2800" kern="0" dirty="0"/>
              <a:t>Consulente Istituto Finanza Enti Locali</a:t>
            </a:r>
          </a:p>
          <a:p>
            <a:pPr marL="0" indent="0" algn="ctr">
              <a:spcBef>
                <a:spcPts val="300"/>
              </a:spcBef>
              <a:buNone/>
            </a:pPr>
            <a:endParaRPr lang="it-IT" sz="2800" kern="0" dirty="0"/>
          </a:p>
          <a:p>
            <a:pPr algn="ctr">
              <a:spcBef>
                <a:spcPts val="300"/>
              </a:spcBef>
            </a:pPr>
            <a:r>
              <a:rPr lang="it-IT" sz="2800" b="1" i="1" kern="0" dirty="0">
                <a:solidFill>
                  <a:schemeClr val="accent1"/>
                </a:solidFill>
              </a:rPr>
              <a:t>walter.giacetti@aet2000.it</a:t>
            </a:r>
            <a:r>
              <a:rPr lang="it-IT" sz="2800" b="1" kern="0" dirty="0"/>
              <a:t> </a:t>
            </a:r>
          </a:p>
          <a:p>
            <a:pPr marL="0" indent="0" algn="ctr">
              <a:spcBef>
                <a:spcPts val="300"/>
              </a:spcBef>
              <a:buNone/>
            </a:pPr>
            <a:r>
              <a:rPr lang="it-IT" sz="1400" kern="0" dirty="0"/>
              <a:t> </a:t>
            </a:r>
            <a:endParaRPr lang="it-IT" sz="1800" u="sng" kern="0" dirty="0"/>
          </a:p>
        </p:txBody>
      </p:sp>
      <p:sp>
        <p:nvSpPr>
          <p:cNvPr id="4" name="AutoShape 2" descr="A&amp;T2000 logo">
            <a:extLst>
              <a:ext uri="{FF2B5EF4-FFF2-40B4-BE49-F238E27FC236}">
                <a16:creationId xmlns:a16="http://schemas.microsoft.com/office/drawing/2014/main" id="{402ECCED-DD47-CEEF-B613-9A2976500E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07551" y="502055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90E4F5D-E6BA-88F1-55D4-D7E30ED19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80" y="2743274"/>
            <a:ext cx="1866204" cy="85457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F3AD9A0-B725-1539-D823-FE83D30E5F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43645" y="3729292"/>
            <a:ext cx="1492798" cy="948649"/>
          </a:xfrm>
          <a:prstGeom prst="rect">
            <a:avLst/>
          </a:prstGeom>
        </p:spPr>
      </p:pic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CEF4DFD-D4FF-8203-4BB3-647F0C8D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356350"/>
            <a:ext cx="381000" cy="365125"/>
          </a:xfrm>
        </p:spPr>
        <p:txBody>
          <a:bodyPr/>
          <a:lstStyle/>
          <a:p>
            <a:fld id="{C46EBB7D-B14E-480D-933F-77A1A182ADD5}" type="slidenum">
              <a:rPr lang="ca-ES" smtClean="0"/>
              <a:t>37</a:t>
            </a:fld>
            <a:endParaRPr lang="ca-ES" dirty="0"/>
          </a:p>
        </p:txBody>
      </p:sp>
    </p:spTree>
    <p:extLst>
      <p:ext uri="{BB962C8B-B14F-4D97-AF65-F5344CB8AC3E}">
        <p14:creationId xmlns:p14="http://schemas.microsoft.com/office/powerpoint/2010/main" val="1257183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B35E419E-716B-44B4-9A64-541BBD579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8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EB0747E-A4AA-4EAB-BE5C-8D056B0ACE49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9BF46AFA-D66C-4DFC-817A-2A4D8534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0"/>
            <a:ext cx="7639050" cy="5810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00"/>
                </a:solidFill>
                <a:highlight>
                  <a:srgbClr val="000000"/>
                </a:highlight>
              </a:rPr>
              <a:t>ARERA: la prospettiva della regolazione </a:t>
            </a:r>
          </a:p>
        </p:txBody>
      </p:sp>
      <p:pic>
        <p:nvPicPr>
          <p:cNvPr id="8" name="Segnaposto contenuto 7">
            <a:extLst>
              <a:ext uri="{FF2B5EF4-FFF2-40B4-BE49-F238E27FC236}">
                <a16:creationId xmlns:a16="http://schemas.microsoft.com/office/drawing/2014/main" id="{22C34136-45A2-4964-9416-A0F02BE6C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998" y="666750"/>
            <a:ext cx="9548853" cy="6076146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ED0260C8-2BE7-208C-F82B-FFCBA9764A75}"/>
              </a:ext>
            </a:extLst>
          </p:cNvPr>
          <p:cNvSpPr/>
          <p:nvPr/>
        </p:nvSpPr>
        <p:spPr>
          <a:xfrm>
            <a:off x="5457825" y="3124200"/>
            <a:ext cx="1000125" cy="19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9D0CC3E-BA5C-FAE1-F6E5-0B4F90B29D6A}"/>
              </a:ext>
            </a:extLst>
          </p:cNvPr>
          <p:cNvSpPr/>
          <p:nvPr/>
        </p:nvSpPr>
        <p:spPr>
          <a:xfrm>
            <a:off x="8534400" y="2905125"/>
            <a:ext cx="923925" cy="19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151F88C1-5045-A1B8-9192-FAC9FBC3F119}"/>
              </a:ext>
            </a:extLst>
          </p:cNvPr>
          <p:cNvSpPr/>
          <p:nvPr/>
        </p:nvSpPr>
        <p:spPr>
          <a:xfrm>
            <a:off x="7105650" y="685800"/>
            <a:ext cx="1600200" cy="1238250"/>
          </a:xfrm>
          <a:prstGeom prst="ellipse">
            <a:avLst/>
          </a:prstGeom>
          <a:solidFill>
            <a:schemeClr val="bg1"/>
          </a:solidFill>
          <a:ln w="1301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2C5ABA4-8AFA-A9AD-F8BD-239341463D00}"/>
              </a:ext>
            </a:extLst>
          </p:cNvPr>
          <p:cNvSpPr txBox="1"/>
          <p:nvPr/>
        </p:nvSpPr>
        <p:spPr>
          <a:xfrm>
            <a:off x="7165181" y="1144666"/>
            <a:ext cx="14811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/>
              <a:t>Articolazione tariffaria</a:t>
            </a:r>
          </a:p>
          <a:p>
            <a:pPr algn="ctr"/>
            <a:r>
              <a:rPr lang="it-IT" sz="1400" b="1" dirty="0"/>
              <a:t>TICSER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9C1199B-E849-4A6D-40DB-62431AEDAB45}"/>
              </a:ext>
            </a:extLst>
          </p:cNvPr>
          <p:cNvSpPr txBox="1"/>
          <p:nvPr/>
        </p:nvSpPr>
        <p:spPr>
          <a:xfrm>
            <a:off x="7872393" y="5267325"/>
            <a:ext cx="7762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TQRIF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5CCC509-9C45-63C3-5D01-67F23EE6F736}"/>
              </a:ext>
            </a:extLst>
          </p:cNvPr>
          <p:cNvSpPr txBox="1"/>
          <p:nvPr/>
        </p:nvSpPr>
        <p:spPr>
          <a:xfrm>
            <a:off x="3409950" y="5149334"/>
            <a:ext cx="776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TIUC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03BD76AC-5585-AD5F-0956-1FDF0443F349}"/>
              </a:ext>
            </a:extLst>
          </p:cNvPr>
          <p:cNvSpPr txBox="1"/>
          <p:nvPr/>
        </p:nvSpPr>
        <p:spPr>
          <a:xfrm>
            <a:off x="2533650" y="2889736"/>
            <a:ext cx="776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b="1" dirty="0"/>
              <a:t>RQTR</a:t>
            </a: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8FB58EA2-C79D-0361-274B-C21400D0C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8578" y="837086"/>
            <a:ext cx="274344" cy="312447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7A28859-FB98-1A70-E3C6-6DFA05AF1019}"/>
              </a:ext>
            </a:extLst>
          </p:cNvPr>
          <p:cNvSpPr txBox="1"/>
          <p:nvPr/>
        </p:nvSpPr>
        <p:spPr>
          <a:xfrm>
            <a:off x="8648700" y="2895600"/>
            <a:ext cx="8096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/>
              <a:t>TITR</a:t>
            </a:r>
          </a:p>
        </p:txBody>
      </p:sp>
      <p:cxnSp>
        <p:nvCxnSpPr>
          <p:cNvPr id="19" name="Connettore diritto 18">
            <a:extLst>
              <a:ext uri="{FF2B5EF4-FFF2-40B4-BE49-F238E27FC236}">
                <a16:creationId xmlns:a16="http://schemas.microsoft.com/office/drawing/2014/main" id="{CC7C138C-6E96-1E02-333C-33743E1DE82A}"/>
              </a:ext>
            </a:extLst>
          </p:cNvPr>
          <p:cNvCxnSpPr>
            <a:cxnSpLocks/>
          </p:cNvCxnSpPr>
          <p:nvPr/>
        </p:nvCxnSpPr>
        <p:spPr>
          <a:xfrm flipV="1">
            <a:off x="6648450" y="1638300"/>
            <a:ext cx="600075" cy="457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149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32DA56A-BBCC-E4DD-27F5-0CD9E2FE2F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605818"/>
            <a:ext cx="8277225" cy="6512655"/>
          </a:xfrm>
          <a:prstGeom prst="rect">
            <a:avLst/>
          </a:prstGeom>
        </p:spPr>
      </p:pic>
      <p:sp>
        <p:nvSpPr>
          <p:cNvPr id="4" name="Titolo 3">
            <a:extLst>
              <a:ext uri="{FF2B5EF4-FFF2-40B4-BE49-F238E27FC236}">
                <a16:creationId xmlns:a16="http://schemas.microsoft.com/office/drawing/2014/main" id="{40C536E3-F56D-9081-191C-86774DD9E9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0"/>
            <a:ext cx="7639050" cy="581025"/>
          </a:xfrm>
        </p:spPr>
        <p:txBody>
          <a:bodyPr>
            <a:normAutofit fontScale="90000"/>
          </a:bodyPr>
          <a:lstStyle/>
          <a:p>
            <a:pPr algn="ctr"/>
            <a:r>
              <a:rPr lang="it-IT" sz="4000" dirty="0">
                <a:solidFill>
                  <a:srgbClr val="FFFF00"/>
                </a:solidFill>
                <a:highlight>
                  <a:srgbClr val="000000"/>
                </a:highlight>
              </a:rPr>
              <a:t>Arera: la prospettiva della regolazione 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7F5A3DA-412C-DD1C-57DA-D11CA916A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0500" y="6413500"/>
            <a:ext cx="438150" cy="365125"/>
          </a:xfrm>
        </p:spPr>
        <p:txBody>
          <a:bodyPr/>
          <a:lstStyle/>
          <a:p>
            <a:fld id="{C46EBB7D-B14E-480D-933F-77A1A182ADD5}" type="slidenum">
              <a:rPr lang="ca-ES" sz="1400" smtClean="0"/>
              <a:t>5</a:t>
            </a:fld>
            <a:endParaRPr lang="ca-ES" sz="1400" dirty="0"/>
          </a:p>
        </p:txBody>
      </p:sp>
    </p:spTree>
    <p:extLst>
      <p:ext uri="{BB962C8B-B14F-4D97-AF65-F5344CB8AC3E}">
        <p14:creationId xmlns:p14="http://schemas.microsoft.com/office/powerpoint/2010/main" val="1465921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itolo 1"/>
          <p:cNvSpPr txBox="1">
            <a:spLocks/>
          </p:cNvSpPr>
          <p:nvPr/>
        </p:nvSpPr>
        <p:spPr>
          <a:xfrm>
            <a:off x="2473806" y="0"/>
            <a:ext cx="7773893" cy="541359"/>
          </a:xfrm>
          <a:prstGeom prst="rect">
            <a:avLst/>
          </a:prstGeom>
        </p:spPr>
        <p:txBody>
          <a:bodyPr vert="horz" lIns="68580" tIns="34291" rIns="68580" bIns="3429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667" b="1" dirty="0">
                <a:solidFill>
                  <a:srgbClr val="FFFF00"/>
                </a:solidFill>
                <a:highlight>
                  <a:srgbClr val="000000"/>
                </a:highlight>
                <a:latin typeface="Arial" charset="0"/>
                <a:ea typeface="Arial" charset="0"/>
                <a:cs typeface="Arial" charset="0"/>
              </a:rPr>
              <a:t>Il perimetro del servizio regolato</a:t>
            </a:r>
            <a:endParaRPr lang="it-IT" sz="2667" b="1" i="1" dirty="0">
              <a:solidFill>
                <a:srgbClr val="FFFF00"/>
              </a:solidFill>
              <a:highlight>
                <a:srgbClr val="000000"/>
              </a:highligh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276226" y="651793"/>
            <a:ext cx="11698898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867" b="1" dirty="0">
                <a:cs typeface="Segoe UI" panose="020B0502040204020203" pitchFamily="34" charset="0"/>
              </a:rPr>
              <a:t>L’ambito di applicazione del MTR ARERA </a:t>
            </a:r>
            <a:r>
              <a:rPr lang="it-IT" sz="1867" b="1" dirty="0">
                <a:cs typeface="Segoe UI"/>
              </a:rPr>
              <a:t>è il</a:t>
            </a:r>
            <a:r>
              <a:rPr lang="it-IT" sz="1867" b="1" dirty="0">
                <a:cs typeface="Segoe UI" panose="020B0502040204020203" pitchFamily="34" charset="0"/>
              </a:rPr>
              <a:t> servizio integrato di gestione dei rifiuti urbani e simili, anche differenziati ovvero dei singoli servizi che lo compongono</a:t>
            </a:r>
          </a:p>
        </p:txBody>
      </p:sp>
      <p:sp>
        <p:nvSpPr>
          <p:cNvPr id="48" name="CasellaDiTesto 47"/>
          <p:cNvSpPr txBox="1"/>
          <p:nvPr/>
        </p:nvSpPr>
        <p:spPr>
          <a:xfrm>
            <a:off x="3810625" y="1448595"/>
            <a:ext cx="47731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Perimetro del servizio</a:t>
            </a:r>
          </a:p>
        </p:txBody>
      </p:sp>
      <p:grpSp>
        <p:nvGrpSpPr>
          <p:cNvPr id="17" name="Gruppo 16">
            <a:extLst>
              <a:ext uri="{FF2B5EF4-FFF2-40B4-BE49-F238E27FC236}">
                <a16:creationId xmlns:a16="http://schemas.microsoft.com/office/drawing/2014/main" id="{F071123F-AE04-3219-B46B-B0384F1ADD14}"/>
              </a:ext>
            </a:extLst>
          </p:cNvPr>
          <p:cNvGrpSpPr/>
          <p:nvPr/>
        </p:nvGrpSpPr>
        <p:grpSpPr>
          <a:xfrm>
            <a:off x="2980364" y="2192410"/>
            <a:ext cx="1426090" cy="288541"/>
            <a:chOff x="343559" y="2321769"/>
            <a:chExt cx="1426090" cy="288541"/>
          </a:xfrm>
        </p:grpSpPr>
        <p:sp>
          <p:nvSpPr>
            <p:cNvPr id="21" name="CasellaDiTesto 20"/>
            <p:cNvSpPr txBox="1"/>
            <p:nvPr/>
          </p:nvSpPr>
          <p:spPr>
            <a:xfrm>
              <a:off x="379162" y="2321769"/>
              <a:ext cx="1390487" cy="288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Derattizzazione</a:t>
              </a:r>
            </a:p>
          </p:txBody>
        </p:sp>
        <p:sp>
          <p:nvSpPr>
            <p:cNvPr id="2" name="Ovale 1"/>
            <p:cNvSpPr/>
            <p:nvPr/>
          </p:nvSpPr>
          <p:spPr>
            <a:xfrm>
              <a:off x="343559" y="2419381"/>
              <a:ext cx="84811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12" name="Gruppo 11">
            <a:extLst>
              <a:ext uri="{FF2B5EF4-FFF2-40B4-BE49-F238E27FC236}">
                <a16:creationId xmlns:a16="http://schemas.microsoft.com/office/drawing/2014/main" id="{5FB3944E-7539-F02D-D302-4611F0B4F5C6}"/>
              </a:ext>
            </a:extLst>
          </p:cNvPr>
          <p:cNvGrpSpPr/>
          <p:nvPr/>
        </p:nvGrpSpPr>
        <p:grpSpPr>
          <a:xfrm>
            <a:off x="9530270" y="3827839"/>
            <a:ext cx="1358485" cy="484748"/>
            <a:chOff x="6303983" y="5963833"/>
            <a:chExt cx="1396447" cy="484748"/>
          </a:xfrm>
        </p:grpSpPr>
        <p:sp>
          <p:nvSpPr>
            <p:cNvPr id="24" name="CasellaDiTesto 23"/>
            <p:cNvSpPr txBox="1"/>
            <p:nvPr/>
          </p:nvSpPr>
          <p:spPr>
            <a:xfrm>
              <a:off x="6303983" y="5963833"/>
              <a:ext cx="1396447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Disinfestazione zanzare</a:t>
              </a:r>
            </a:p>
          </p:txBody>
        </p:sp>
        <p:sp>
          <p:nvSpPr>
            <p:cNvPr id="25" name="Ovale 24"/>
            <p:cNvSpPr/>
            <p:nvPr/>
          </p:nvSpPr>
          <p:spPr>
            <a:xfrm>
              <a:off x="6310234" y="6224641"/>
              <a:ext cx="85175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3B167C4F-1492-63A5-30A5-D1215A8BCEE6}"/>
              </a:ext>
            </a:extLst>
          </p:cNvPr>
          <p:cNvGrpSpPr/>
          <p:nvPr/>
        </p:nvGrpSpPr>
        <p:grpSpPr>
          <a:xfrm>
            <a:off x="2460983" y="5008616"/>
            <a:ext cx="1296968" cy="680956"/>
            <a:chOff x="437672" y="5181523"/>
            <a:chExt cx="1296968" cy="680956"/>
          </a:xfrm>
        </p:grpSpPr>
        <p:sp>
          <p:nvSpPr>
            <p:cNvPr id="27" name="CasellaDiTesto 26"/>
            <p:cNvSpPr txBox="1"/>
            <p:nvPr/>
          </p:nvSpPr>
          <p:spPr>
            <a:xfrm>
              <a:off x="496977" y="5181523"/>
              <a:ext cx="1237663" cy="680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Cancellazione scritte vandaliche</a:t>
              </a:r>
            </a:p>
          </p:txBody>
        </p:sp>
        <p:sp>
          <p:nvSpPr>
            <p:cNvPr id="28" name="Ovale 27"/>
            <p:cNvSpPr/>
            <p:nvPr/>
          </p:nvSpPr>
          <p:spPr>
            <a:xfrm>
              <a:off x="437672" y="5522001"/>
              <a:ext cx="75489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CA1A358A-B68D-BE9E-54E6-77CD2A1FFD0E}"/>
              </a:ext>
            </a:extLst>
          </p:cNvPr>
          <p:cNvGrpSpPr/>
          <p:nvPr/>
        </p:nvGrpSpPr>
        <p:grpSpPr>
          <a:xfrm>
            <a:off x="1855642" y="3789093"/>
            <a:ext cx="1150990" cy="680956"/>
            <a:chOff x="126340" y="4396890"/>
            <a:chExt cx="1150990" cy="680956"/>
          </a:xfrm>
        </p:grpSpPr>
        <p:sp>
          <p:nvSpPr>
            <p:cNvPr id="29" name="CasellaDiTesto 28"/>
            <p:cNvSpPr txBox="1"/>
            <p:nvPr/>
          </p:nvSpPr>
          <p:spPr>
            <a:xfrm>
              <a:off x="203585" y="4396890"/>
              <a:ext cx="1073745" cy="680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a-ES"/>
              </a:defPPr>
              <a:lvl1pPr algn="ctr">
                <a:defRPr sz="1275"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</a:lstStyle>
            <a:p>
              <a:r>
                <a:rPr lang="it-IT" dirty="0"/>
                <a:t>Gestione del verde pubblico</a:t>
              </a:r>
            </a:p>
          </p:txBody>
        </p:sp>
        <p:sp>
          <p:nvSpPr>
            <p:cNvPr id="32" name="Ovale 31"/>
            <p:cNvSpPr/>
            <p:nvPr/>
          </p:nvSpPr>
          <p:spPr>
            <a:xfrm>
              <a:off x="126340" y="4757461"/>
              <a:ext cx="75489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D6A6ACE3-909C-3BB4-C243-5DD4375768E5}"/>
              </a:ext>
            </a:extLst>
          </p:cNvPr>
          <p:cNvGrpSpPr/>
          <p:nvPr/>
        </p:nvGrpSpPr>
        <p:grpSpPr>
          <a:xfrm>
            <a:off x="8701170" y="2683702"/>
            <a:ext cx="1408446" cy="758166"/>
            <a:chOff x="7673753" y="2735843"/>
            <a:chExt cx="1408446" cy="758166"/>
          </a:xfrm>
        </p:grpSpPr>
        <p:sp>
          <p:nvSpPr>
            <p:cNvPr id="26" name="Rettangolo 25"/>
            <p:cNvSpPr/>
            <p:nvPr/>
          </p:nvSpPr>
          <p:spPr>
            <a:xfrm>
              <a:off x="7673753" y="2735843"/>
              <a:ext cx="952241" cy="3463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endParaRPr lang="it-IT" sz="1651" b="1" dirty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endParaRPr>
            </a:p>
          </p:txBody>
        </p:sp>
        <p:grpSp>
          <p:nvGrpSpPr>
            <p:cNvPr id="11" name="Gruppo 10">
              <a:extLst>
                <a:ext uri="{FF2B5EF4-FFF2-40B4-BE49-F238E27FC236}">
                  <a16:creationId xmlns:a16="http://schemas.microsoft.com/office/drawing/2014/main" id="{A0F38D93-32E3-064F-94E4-FAC9DEEB6733}"/>
                </a:ext>
              </a:extLst>
            </p:cNvPr>
            <p:cNvGrpSpPr/>
            <p:nvPr/>
          </p:nvGrpSpPr>
          <p:grpSpPr>
            <a:xfrm>
              <a:off x="7923580" y="2813053"/>
              <a:ext cx="1158619" cy="680956"/>
              <a:chOff x="7923580" y="2813053"/>
              <a:chExt cx="1158619" cy="680956"/>
            </a:xfrm>
          </p:grpSpPr>
          <p:sp>
            <p:nvSpPr>
              <p:cNvPr id="37" name="CasellaDiTesto 36"/>
              <p:cNvSpPr txBox="1"/>
              <p:nvPr/>
            </p:nvSpPr>
            <p:spPr>
              <a:xfrm>
                <a:off x="7923580" y="2813053"/>
                <a:ext cx="1158619" cy="680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75" dirty="0">
                    <a:latin typeface="Segoe UI" panose="020B0502040204020203" pitchFamily="34" charset="0"/>
                    <a:cs typeface="Segoe UI" panose="020B0502040204020203" pitchFamily="34" charset="0"/>
                  </a:rPr>
                  <a:t>Defissione di manifesti abusivi</a:t>
                </a:r>
              </a:p>
            </p:txBody>
          </p:sp>
          <p:sp>
            <p:nvSpPr>
              <p:cNvPr id="42" name="Ovale 41"/>
              <p:cNvSpPr/>
              <p:nvPr/>
            </p:nvSpPr>
            <p:spPr>
              <a:xfrm>
                <a:off x="7923580" y="3153531"/>
                <a:ext cx="75902" cy="98104"/>
              </a:xfrm>
              <a:prstGeom prst="ellipse">
                <a:avLst/>
              </a:prstGeom>
              <a:solidFill>
                <a:srgbClr val="F3A505"/>
              </a:solidFill>
              <a:ln w="3175">
                <a:solidFill>
                  <a:srgbClr val="F3A50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sz="1275"/>
              </a:p>
            </p:txBody>
          </p:sp>
        </p:grp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8ABB8A9B-EA6A-837D-6F04-9B934A9D5501}"/>
              </a:ext>
            </a:extLst>
          </p:cNvPr>
          <p:cNvGrpSpPr/>
          <p:nvPr/>
        </p:nvGrpSpPr>
        <p:grpSpPr>
          <a:xfrm>
            <a:off x="5296826" y="6079493"/>
            <a:ext cx="1606669" cy="713637"/>
            <a:chOff x="98812" y="3497888"/>
            <a:chExt cx="1174000" cy="877163"/>
          </a:xfrm>
        </p:grpSpPr>
        <p:sp>
          <p:nvSpPr>
            <p:cNvPr id="46" name="CasellaDiTesto 45"/>
            <p:cNvSpPr txBox="1"/>
            <p:nvPr/>
          </p:nvSpPr>
          <p:spPr>
            <a:xfrm>
              <a:off x="114193" y="3497888"/>
              <a:ext cx="1158619" cy="8771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Gestione dei servizi igienici pubblici</a:t>
              </a:r>
            </a:p>
          </p:txBody>
        </p:sp>
        <p:sp>
          <p:nvSpPr>
            <p:cNvPr id="50" name="Ovale 49"/>
            <p:cNvSpPr/>
            <p:nvPr/>
          </p:nvSpPr>
          <p:spPr>
            <a:xfrm>
              <a:off x="98812" y="3723949"/>
              <a:ext cx="75489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759B9147-EDFA-D8B8-E469-3B34CB7C2CE7}"/>
              </a:ext>
            </a:extLst>
          </p:cNvPr>
          <p:cNvGrpSpPr/>
          <p:nvPr/>
        </p:nvGrpSpPr>
        <p:grpSpPr>
          <a:xfrm>
            <a:off x="3645400" y="5837119"/>
            <a:ext cx="1552059" cy="484748"/>
            <a:chOff x="2016349" y="5579556"/>
            <a:chExt cx="1552059" cy="484748"/>
          </a:xfrm>
        </p:grpSpPr>
        <p:sp>
          <p:nvSpPr>
            <p:cNvPr id="51" name="CasellaDiTesto 50"/>
            <p:cNvSpPr txBox="1"/>
            <p:nvPr/>
          </p:nvSpPr>
          <p:spPr>
            <a:xfrm>
              <a:off x="2016349" y="5579556"/>
              <a:ext cx="1552059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Manutenzione fontane</a:t>
              </a:r>
            </a:p>
          </p:txBody>
        </p:sp>
        <p:sp>
          <p:nvSpPr>
            <p:cNvPr id="52" name="Ovale 51"/>
            <p:cNvSpPr/>
            <p:nvPr/>
          </p:nvSpPr>
          <p:spPr>
            <a:xfrm>
              <a:off x="2119673" y="5626577"/>
              <a:ext cx="75489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sp>
        <p:nvSpPr>
          <p:cNvPr id="53" name="Segnaposto numero diapositiva 1">
            <a:extLst>
              <a:ext uri="{FF2B5EF4-FFF2-40B4-BE49-F238E27FC236}">
                <a16:creationId xmlns:a16="http://schemas.microsoft.com/office/drawing/2014/main" id="{6E82B534-3913-4D55-AFBF-DED421DD03E7}"/>
              </a:ext>
            </a:extLst>
          </p:cNvPr>
          <p:cNvSpPr txBox="1">
            <a:spLocks/>
          </p:cNvSpPr>
          <p:nvPr/>
        </p:nvSpPr>
        <p:spPr>
          <a:xfrm>
            <a:off x="11209866" y="6492875"/>
            <a:ext cx="1185333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21BA9E-CF39-5A4C-A796-CE277B4E7A22}" type="slidenum">
              <a:rPr lang="it-IT" sz="1400"/>
              <a:pPr algn="ctr"/>
              <a:t>6</a:t>
            </a:fld>
            <a:endParaRPr lang="it-IT" sz="1400" dirty="0"/>
          </a:p>
        </p:txBody>
      </p:sp>
      <p:grpSp>
        <p:nvGrpSpPr>
          <p:cNvPr id="77" name="Gruppo 76">
            <a:extLst>
              <a:ext uri="{FF2B5EF4-FFF2-40B4-BE49-F238E27FC236}">
                <a16:creationId xmlns:a16="http://schemas.microsoft.com/office/drawing/2014/main" id="{B9E2B280-41FD-553E-BBE0-33692E4F24ED}"/>
              </a:ext>
            </a:extLst>
          </p:cNvPr>
          <p:cNvGrpSpPr/>
          <p:nvPr/>
        </p:nvGrpSpPr>
        <p:grpSpPr>
          <a:xfrm>
            <a:off x="9038907" y="5080596"/>
            <a:ext cx="1229007" cy="680956"/>
            <a:chOff x="7910085" y="5349133"/>
            <a:chExt cx="1229007" cy="680956"/>
          </a:xfrm>
        </p:grpSpPr>
        <p:sp>
          <p:nvSpPr>
            <p:cNvPr id="43" name="CasellaDiTesto 42"/>
            <p:cNvSpPr txBox="1"/>
            <p:nvPr/>
          </p:nvSpPr>
          <p:spPr>
            <a:xfrm>
              <a:off x="7910085" y="5349133"/>
              <a:ext cx="1229007" cy="680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Spazzamento e sgombero neve</a:t>
              </a:r>
            </a:p>
          </p:txBody>
        </p:sp>
        <p:sp>
          <p:nvSpPr>
            <p:cNvPr id="44" name="Ovale 43"/>
            <p:cNvSpPr/>
            <p:nvPr/>
          </p:nvSpPr>
          <p:spPr>
            <a:xfrm flipH="1">
              <a:off x="7910085" y="5617631"/>
              <a:ext cx="121368" cy="6727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74" name="Gruppo 73">
            <a:extLst>
              <a:ext uri="{FF2B5EF4-FFF2-40B4-BE49-F238E27FC236}">
                <a16:creationId xmlns:a16="http://schemas.microsoft.com/office/drawing/2014/main" id="{107196DE-D06C-1FFA-0704-50B63335CE0B}"/>
              </a:ext>
            </a:extLst>
          </p:cNvPr>
          <p:cNvGrpSpPr/>
          <p:nvPr/>
        </p:nvGrpSpPr>
        <p:grpSpPr>
          <a:xfrm>
            <a:off x="7459654" y="6066008"/>
            <a:ext cx="1491343" cy="299929"/>
            <a:chOff x="4369498" y="5963833"/>
            <a:chExt cx="1491343" cy="299929"/>
          </a:xfrm>
        </p:grpSpPr>
        <p:sp>
          <p:nvSpPr>
            <p:cNvPr id="75" name="CasellaDiTesto 74">
              <a:extLst>
                <a:ext uri="{FF2B5EF4-FFF2-40B4-BE49-F238E27FC236}">
                  <a16:creationId xmlns:a16="http://schemas.microsoft.com/office/drawing/2014/main" id="{287A6D53-CA78-B83C-BA69-4069C5A1D48E}"/>
                </a:ext>
              </a:extLst>
            </p:cNvPr>
            <p:cNvSpPr txBox="1"/>
            <p:nvPr/>
          </p:nvSpPr>
          <p:spPr>
            <a:xfrm>
              <a:off x="4464394" y="5963833"/>
              <a:ext cx="1396447" cy="288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Pulizia Caditoie</a:t>
              </a:r>
            </a:p>
          </p:txBody>
        </p:sp>
        <p:sp>
          <p:nvSpPr>
            <p:cNvPr id="76" name="Ovale 75">
              <a:extLst>
                <a:ext uri="{FF2B5EF4-FFF2-40B4-BE49-F238E27FC236}">
                  <a16:creationId xmlns:a16="http://schemas.microsoft.com/office/drawing/2014/main" id="{32181928-7F1C-51B0-52C6-41830BE99FC0}"/>
                </a:ext>
              </a:extLst>
            </p:cNvPr>
            <p:cNvSpPr/>
            <p:nvPr/>
          </p:nvSpPr>
          <p:spPr>
            <a:xfrm>
              <a:off x="4369498" y="6206207"/>
              <a:ext cx="85175" cy="57555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grpSp>
        <p:nvGrpSpPr>
          <p:cNvPr id="108" name="Gruppo 107">
            <a:extLst>
              <a:ext uri="{FF2B5EF4-FFF2-40B4-BE49-F238E27FC236}">
                <a16:creationId xmlns:a16="http://schemas.microsoft.com/office/drawing/2014/main" id="{227577CC-69C5-284D-79E8-61DF15B7B567}"/>
              </a:ext>
            </a:extLst>
          </p:cNvPr>
          <p:cNvGrpSpPr/>
          <p:nvPr/>
        </p:nvGrpSpPr>
        <p:grpSpPr>
          <a:xfrm>
            <a:off x="3343276" y="2094177"/>
            <a:ext cx="5695632" cy="3971831"/>
            <a:chOff x="3871280" y="2458662"/>
            <a:chExt cx="4983225" cy="3425478"/>
          </a:xfrm>
        </p:grpSpPr>
        <p:sp>
          <p:nvSpPr>
            <p:cNvPr id="81" name="Ovale 80">
              <a:extLst>
                <a:ext uri="{FF2B5EF4-FFF2-40B4-BE49-F238E27FC236}">
                  <a16:creationId xmlns:a16="http://schemas.microsoft.com/office/drawing/2014/main" id="{557191B4-04AB-3C07-D103-DB99418CACDF}"/>
                </a:ext>
              </a:extLst>
            </p:cNvPr>
            <p:cNvSpPr/>
            <p:nvPr/>
          </p:nvSpPr>
          <p:spPr>
            <a:xfrm>
              <a:off x="3871280" y="2458662"/>
              <a:ext cx="4983225" cy="342547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  <p:sp>
          <p:nvSpPr>
            <p:cNvPr id="82" name="CasellaDiTesto 81">
              <a:extLst>
                <a:ext uri="{FF2B5EF4-FFF2-40B4-BE49-F238E27FC236}">
                  <a16:creationId xmlns:a16="http://schemas.microsoft.com/office/drawing/2014/main" id="{02A62143-257F-5951-93D3-99650D2B396F}"/>
                </a:ext>
              </a:extLst>
            </p:cNvPr>
            <p:cNvSpPr txBox="1"/>
            <p:nvPr/>
          </p:nvSpPr>
          <p:spPr>
            <a:xfrm>
              <a:off x="4084408" y="3737821"/>
              <a:ext cx="1481413" cy="73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Spazzamento e lavaggio delle strade</a:t>
              </a:r>
            </a:p>
          </p:txBody>
        </p:sp>
        <p:sp>
          <p:nvSpPr>
            <p:cNvPr id="83" name="CasellaDiTesto 82">
              <a:extLst>
                <a:ext uri="{FF2B5EF4-FFF2-40B4-BE49-F238E27FC236}">
                  <a16:creationId xmlns:a16="http://schemas.microsoft.com/office/drawing/2014/main" id="{18A7BF07-F147-D49D-E5AC-A0CAC3C2BC23}"/>
                </a:ext>
              </a:extLst>
            </p:cNvPr>
            <p:cNvSpPr txBox="1"/>
            <p:nvPr/>
          </p:nvSpPr>
          <p:spPr>
            <a:xfrm>
              <a:off x="5503510" y="3985895"/>
              <a:ext cx="1487763" cy="6809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 Gestione tariffe e rapporti con gli utenti</a:t>
              </a:r>
            </a:p>
          </p:txBody>
        </p:sp>
        <p:sp>
          <p:nvSpPr>
            <p:cNvPr id="84" name="CasellaDiTesto 83">
              <a:extLst>
                <a:ext uri="{FF2B5EF4-FFF2-40B4-BE49-F238E27FC236}">
                  <a16:creationId xmlns:a16="http://schemas.microsoft.com/office/drawing/2014/main" id="{AAD0DA2E-56A6-78A3-643E-4E575AB2AD3D}"/>
                </a:ext>
              </a:extLst>
            </p:cNvPr>
            <p:cNvSpPr txBox="1"/>
            <p:nvPr/>
          </p:nvSpPr>
          <p:spPr>
            <a:xfrm>
              <a:off x="4184914" y="4454779"/>
              <a:ext cx="1318597" cy="73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Trattamento e recupero dei rifiuti urbani</a:t>
              </a:r>
            </a:p>
          </p:txBody>
        </p:sp>
        <p:sp>
          <p:nvSpPr>
            <p:cNvPr id="85" name="CasellaDiTesto 84">
              <a:extLst>
                <a:ext uri="{FF2B5EF4-FFF2-40B4-BE49-F238E27FC236}">
                  <a16:creationId xmlns:a16="http://schemas.microsoft.com/office/drawing/2014/main" id="{92E06C61-3E8C-DCAD-CAE5-4143356600C0}"/>
                </a:ext>
              </a:extLst>
            </p:cNvPr>
            <p:cNvSpPr txBox="1"/>
            <p:nvPr/>
          </p:nvSpPr>
          <p:spPr>
            <a:xfrm>
              <a:off x="5379678" y="4876243"/>
              <a:ext cx="1572478" cy="73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b="1" dirty="0">
                  <a:solidFill>
                    <a:schemeClr val="tx2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Trattamento e smaltimento dei rifiuti urbani</a:t>
              </a:r>
            </a:p>
          </p:txBody>
        </p:sp>
        <p:pic>
          <p:nvPicPr>
            <p:cNvPr id="86" name="Immagine 85">
              <a:extLst>
                <a:ext uri="{FF2B5EF4-FFF2-40B4-BE49-F238E27FC236}">
                  <a16:creationId xmlns:a16="http://schemas.microsoft.com/office/drawing/2014/main" id="{2C66F20A-133F-6946-5256-406D8EEB74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4105034" y="3842373"/>
              <a:ext cx="72584" cy="71104"/>
            </a:xfrm>
            <a:prstGeom prst="rect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</p:pic>
        <p:grpSp>
          <p:nvGrpSpPr>
            <p:cNvPr id="87" name="Gruppo 86">
              <a:extLst>
                <a:ext uri="{FF2B5EF4-FFF2-40B4-BE49-F238E27FC236}">
                  <a16:creationId xmlns:a16="http://schemas.microsoft.com/office/drawing/2014/main" id="{8FFE98AA-1E17-72DC-E9E9-C9FA906E50DE}"/>
                </a:ext>
              </a:extLst>
            </p:cNvPr>
            <p:cNvGrpSpPr/>
            <p:nvPr/>
          </p:nvGrpSpPr>
          <p:grpSpPr>
            <a:xfrm>
              <a:off x="5379112" y="2506916"/>
              <a:ext cx="1569925" cy="739769"/>
              <a:chOff x="3273382" y="2859649"/>
              <a:chExt cx="1569810" cy="739769"/>
            </a:xfrm>
          </p:grpSpPr>
          <p:sp>
            <p:nvSpPr>
              <p:cNvPr id="104" name="CasellaDiTesto 103">
                <a:extLst>
                  <a:ext uri="{FF2B5EF4-FFF2-40B4-BE49-F238E27FC236}">
                    <a16:creationId xmlns:a16="http://schemas.microsoft.com/office/drawing/2014/main" id="{E7184D33-714A-68E2-8C8A-FB9C6F0C3CE8}"/>
                  </a:ext>
                </a:extLst>
              </p:cNvPr>
              <p:cNvSpPr txBox="1"/>
              <p:nvPr/>
            </p:nvSpPr>
            <p:spPr>
              <a:xfrm>
                <a:off x="3361888" y="2859649"/>
                <a:ext cx="1481304" cy="739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75" b="1" dirty="0">
                    <a:solidFill>
                      <a:schemeClr val="tx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Raccolta e trasporto dei rifiuti domestici</a:t>
                </a:r>
              </a:p>
            </p:txBody>
          </p:sp>
          <p:pic>
            <p:nvPicPr>
              <p:cNvPr id="105" name="Immagine 104">
                <a:extLst>
                  <a:ext uri="{FF2B5EF4-FFF2-40B4-BE49-F238E27FC236}">
                    <a16:creationId xmlns:a16="http://schemas.microsoft.com/office/drawing/2014/main" id="{9AB6D843-B889-9D72-AFE3-A48135E2D2C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273382" y="3224842"/>
                <a:ext cx="91124" cy="89272"/>
              </a:xfrm>
              <a:prstGeom prst="rect">
                <a:avLst/>
              </a:prstGeom>
              <a:solidFill>
                <a:srgbClr val="F3A505"/>
              </a:solidFill>
              <a:ln w="3175">
                <a:solidFill>
                  <a:srgbClr val="F3A505"/>
                </a:solidFill>
              </a:ln>
            </p:spPr>
          </p:pic>
        </p:grpSp>
        <p:pic>
          <p:nvPicPr>
            <p:cNvPr id="88" name="Immagine 87">
              <a:extLst>
                <a:ext uri="{FF2B5EF4-FFF2-40B4-BE49-F238E27FC236}">
                  <a16:creationId xmlns:a16="http://schemas.microsoft.com/office/drawing/2014/main" id="{7F6CD807-7132-6F13-9F80-AB9605B58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5585596" y="4083698"/>
              <a:ext cx="72584" cy="71104"/>
            </a:xfrm>
            <a:prstGeom prst="rect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</p:pic>
        <p:pic>
          <p:nvPicPr>
            <p:cNvPr id="89" name="Immagine 88">
              <a:extLst>
                <a:ext uri="{FF2B5EF4-FFF2-40B4-BE49-F238E27FC236}">
                  <a16:creationId xmlns:a16="http://schemas.microsoft.com/office/drawing/2014/main" id="{F00ACFFA-B7A9-F5D1-DFD9-D6BA58E451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4150023" y="4549077"/>
              <a:ext cx="72584" cy="71104"/>
            </a:xfrm>
            <a:prstGeom prst="rect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</p:pic>
        <p:pic>
          <p:nvPicPr>
            <p:cNvPr id="90" name="Immagine 89">
              <a:extLst>
                <a:ext uri="{FF2B5EF4-FFF2-40B4-BE49-F238E27FC236}">
                  <a16:creationId xmlns:a16="http://schemas.microsoft.com/office/drawing/2014/main" id="{CB2A6189-456A-3FB0-2338-AEC9FEABD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5467219" y="5048773"/>
              <a:ext cx="72584" cy="71104"/>
            </a:xfrm>
            <a:prstGeom prst="rect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</p:pic>
        <p:grpSp>
          <p:nvGrpSpPr>
            <p:cNvPr id="92" name="Gruppo 91">
              <a:extLst>
                <a:ext uri="{FF2B5EF4-FFF2-40B4-BE49-F238E27FC236}">
                  <a16:creationId xmlns:a16="http://schemas.microsoft.com/office/drawing/2014/main" id="{22E5AC77-6368-3453-CD36-A8480B599A5E}"/>
                </a:ext>
              </a:extLst>
            </p:cNvPr>
            <p:cNvGrpSpPr/>
            <p:nvPr/>
          </p:nvGrpSpPr>
          <p:grpSpPr>
            <a:xfrm>
              <a:off x="6978702" y="3910139"/>
              <a:ext cx="1281156" cy="877163"/>
              <a:chOff x="5189161" y="4081707"/>
              <a:chExt cx="1281063" cy="877163"/>
            </a:xfrm>
          </p:grpSpPr>
          <p:sp>
            <p:nvSpPr>
              <p:cNvPr id="102" name="CasellaDiTesto 101">
                <a:extLst>
                  <a:ext uri="{FF2B5EF4-FFF2-40B4-BE49-F238E27FC236}">
                    <a16:creationId xmlns:a16="http://schemas.microsoft.com/office/drawing/2014/main" id="{DCDC1FE6-0F28-9932-EBA0-7BB5AC19515E}"/>
                  </a:ext>
                </a:extLst>
              </p:cNvPr>
              <p:cNvSpPr txBox="1"/>
              <p:nvPr/>
            </p:nvSpPr>
            <p:spPr>
              <a:xfrm>
                <a:off x="5189161" y="4081707"/>
                <a:ext cx="1281063" cy="8771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75" b="1" dirty="0">
                    <a:solidFill>
                      <a:schemeClr val="tx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Raccolta e trasporto dei rifiuti simili ai domestici </a:t>
                </a:r>
              </a:p>
            </p:txBody>
          </p:sp>
          <p:pic>
            <p:nvPicPr>
              <p:cNvPr id="103" name="Immagine 102">
                <a:extLst>
                  <a:ext uri="{FF2B5EF4-FFF2-40B4-BE49-F238E27FC236}">
                    <a16:creationId xmlns:a16="http://schemas.microsoft.com/office/drawing/2014/main" id="{FEF3B0A3-9102-4A24-B270-AF3B47869D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V="1">
                <a:off x="5210035" y="4491795"/>
                <a:ext cx="72579" cy="71104"/>
              </a:xfrm>
              <a:prstGeom prst="rect">
                <a:avLst/>
              </a:prstGeom>
              <a:solidFill>
                <a:srgbClr val="F3A505"/>
              </a:solidFill>
              <a:ln w="3175">
                <a:solidFill>
                  <a:srgbClr val="F3A505"/>
                </a:solidFill>
              </a:ln>
            </p:spPr>
          </p:pic>
        </p:grpSp>
        <p:grpSp>
          <p:nvGrpSpPr>
            <p:cNvPr id="93" name="Gruppo 92">
              <a:extLst>
                <a:ext uri="{FF2B5EF4-FFF2-40B4-BE49-F238E27FC236}">
                  <a16:creationId xmlns:a16="http://schemas.microsoft.com/office/drawing/2014/main" id="{4A5587F3-40EC-1D7D-060B-FF9C2CC867AF}"/>
                </a:ext>
              </a:extLst>
            </p:cNvPr>
            <p:cNvGrpSpPr/>
            <p:nvPr/>
          </p:nvGrpSpPr>
          <p:grpSpPr>
            <a:xfrm>
              <a:off x="6615138" y="3036811"/>
              <a:ext cx="2040153" cy="680956"/>
              <a:chOff x="4485991" y="3246521"/>
              <a:chExt cx="2040004" cy="680956"/>
            </a:xfrm>
          </p:grpSpPr>
          <p:sp>
            <p:nvSpPr>
              <p:cNvPr id="100" name="CasellaDiTesto 99">
                <a:extLst>
                  <a:ext uri="{FF2B5EF4-FFF2-40B4-BE49-F238E27FC236}">
                    <a16:creationId xmlns:a16="http://schemas.microsoft.com/office/drawing/2014/main" id="{0157FC83-DF86-E46B-F987-C4A97133105D}"/>
                  </a:ext>
                </a:extLst>
              </p:cNvPr>
              <p:cNvSpPr txBox="1"/>
              <p:nvPr/>
            </p:nvSpPr>
            <p:spPr>
              <a:xfrm>
                <a:off x="4485991" y="3246521"/>
                <a:ext cx="2040004" cy="6809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75" b="1" dirty="0">
                    <a:solidFill>
                      <a:schemeClr val="tx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Gestione rifiuti accidentalmente o volontariamente pescati</a:t>
                </a:r>
              </a:p>
            </p:txBody>
          </p:sp>
          <p:pic>
            <p:nvPicPr>
              <p:cNvPr id="101" name="Immagine 100">
                <a:extLst>
                  <a:ext uri="{FF2B5EF4-FFF2-40B4-BE49-F238E27FC236}">
                    <a16:creationId xmlns:a16="http://schemas.microsoft.com/office/drawing/2014/main" id="{7A1A098F-624C-5F7F-8D95-547101E764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V="1">
                <a:off x="4702139" y="3549470"/>
                <a:ext cx="72579" cy="71104"/>
              </a:xfrm>
              <a:prstGeom prst="rect">
                <a:avLst/>
              </a:prstGeom>
              <a:solidFill>
                <a:srgbClr val="F3A505"/>
              </a:solidFill>
              <a:ln w="3175">
                <a:solidFill>
                  <a:srgbClr val="F3A505"/>
                </a:solidFill>
              </a:ln>
            </p:spPr>
          </p:pic>
        </p:grpSp>
        <p:grpSp>
          <p:nvGrpSpPr>
            <p:cNvPr id="94" name="Gruppo 93">
              <a:extLst>
                <a:ext uri="{FF2B5EF4-FFF2-40B4-BE49-F238E27FC236}">
                  <a16:creationId xmlns:a16="http://schemas.microsoft.com/office/drawing/2014/main" id="{533DF23A-6E07-C690-EE65-4560368491FC}"/>
                </a:ext>
              </a:extLst>
            </p:cNvPr>
            <p:cNvGrpSpPr/>
            <p:nvPr/>
          </p:nvGrpSpPr>
          <p:grpSpPr>
            <a:xfrm>
              <a:off x="6611849" y="4985514"/>
              <a:ext cx="2040153" cy="418067"/>
              <a:chOff x="4281100" y="3355992"/>
              <a:chExt cx="2040004" cy="418067"/>
            </a:xfrm>
          </p:grpSpPr>
          <p:sp>
            <p:nvSpPr>
              <p:cNvPr id="98" name="CasellaDiTesto 97">
                <a:extLst>
                  <a:ext uri="{FF2B5EF4-FFF2-40B4-BE49-F238E27FC236}">
                    <a16:creationId xmlns:a16="http://schemas.microsoft.com/office/drawing/2014/main" id="{C8703AFE-9355-6FD5-371F-FDB7F7EA8649}"/>
                  </a:ext>
                </a:extLst>
              </p:cNvPr>
              <p:cNvSpPr txBox="1"/>
              <p:nvPr/>
            </p:nvSpPr>
            <p:spPr>
              <a:xfrm>
                <a:off x="4281100" y="3355992"/>
                <a:ext cx="2040004" cy="4180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75" b="1" dirty="0">
                    <a:solidFill>
                      <a:schemeClr val="tx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Gestione rifiuti </a:t>
                </a:r>
              </a:p>
              <a:p>
                <a:pPr algn="ctr"/>
                <a:r>
                  <a:rPr lang="it-IT" sz="1275" b="1" dirty="0">
                    <a:solidFill>
                      <a:schemeClr val="tx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cimiteriali</a:t>
                </a:r>
              </a:p>
            </p:txBody>
          </p:sp>
          <p:pic>
            <p:nvPicPr>
              <p:cNvPr id="99" name="Immagine 98">
                <a:extLst>
                  <a:ext uri="{FF2B5EF4-FFF2-40B4-BE49-F238E27FC236}">
                    <a16:creationId xmlns:a16="http://schemas.microsoft.com/office/drawing/2014/main" id="{BB46AA46-290B-8957-3ACD-BC74EE4C5D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V="1">
                <a:off x="4702139" y="3549470"/>
                <a:ext cx="72579" cy="71104"/>
              </a:xfrm>
              <a:prstGeom prst="rect">
                <a:avLst/>
              </a:prstGeom>
              <a:solidFill>
                <a:srgbClr val="F3A505"/>
              </a:solidFill>
              <a:ln w="3175">
                <a:solidFill>
                  <a:srgbClr val="F3A505"/>
                </a:solidFill>
              </a:ln>
            </p:spPr>
          </p:pic>
        </p:grpSp>
        <p:grpSp>
          <p:nvGrpSpPr>
            <p:cNvPr id="95" name="Gruppo 94">
              <a:extLst>
                <a:ext uri="{FF2B5EF4-FFF2-40B4-BE49-F238E27FC236}">
                  <a16:creationId xmlns:a16="http://schemas.microsoft.com/office/drawing/2014/main" id="{053833A3-F564-296C-46D5-C7FFD68397BD}"/>
                </a:ext>
              </a:extLst>
            </p:cNvPr>
            <p:cNvGrpSpPr/>
            <p:nvPr/>
          </p:nvGrpSpPr>
          <p:grpSpPr>
            <a:xfrm>
              <a:off x="4317187" y="3238775"/>
              <a:ext cx="2040153" cy="484748"/>
              <a:chOff x="4284389" y="3274144"/>
              <a:chExt cx="2040004" cy="484748"/>
            </a:xfrm>
          </p:grpSpPr>
          <p:sp>
            <p:nvSpPr>
              <p:cNvPr id="96" name="CasellaDiTesto 95">
                <a:extLst>
                  <a:ext uri="{FF2B5EF4-FFF2-40B4-BE49-F238E27FC236}">
                    <a16:creationId xmlns:a16="http://schemas.microsoft.com/office/drawing/2014/main" id="{14A75BA1-C7E3-9F84-0722-2860410E9DBF}"/>
                  </a:ext>
                </a:extLst>
              </p:cNvPr>
              <p:cNvSpPr txBox="1"/>
              <p:nvPr/>
            </p:nvSpPr>
            <p:spPr>
              <a:xfrm>
                <a:off x="4284389" y="3274144"/>
                <a:ext cx="2040004" cy="484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275" b="1" dirty="0">
                    <a:solidFill>
                      <a:schemeClr val="tx2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Gestione rifiuti abbandonati</a:t>
                </a:r>
              </a:p>
            </p:txBody>
          </p:sp>
          <p:pic>
            <p:nvPicPr>
              <p:cNvPr id="97" name="Immagine 96">
                <a:extLst>
                  <a:ext uri="{FF2B5EF4-FFF2-40B4-BE49-F238E27FC236}">
                    <a16:creationId xmlns:a16="http://schemas.microsoft.com/office/drawing/2014/main" id="{B2988B83-E131-008F-FB47-B5CB950CE3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 flipV="1">
                <a:off x="4702139" y="3549470"/>
                <a:ext cx="72579" cy="71104"/>
              </a:xfrm>
              <a:prstGeom prst="rect">
                <a:avLst/>
              </a:prstGeom>
              <a:solidFill>
                <a:srgbClr val="F3A505"/>
              </a:solidFill>
              <a:ln w="3175">
                <a:solidFill>
                  <a:srgbClr val="F3A505"/>
                </a:solidFill>
              </a:ln>
            </p:spPr>
          </p:pic>
        </p:grpSp>
      </p:grpSp>
      <p:grpSp>
        <p:nvGrpSpPr>
          <p:cNvPr id="107" name="Gruppo 106">
            <a:extLst>
              <a:ext uri="{FF2B5EF4-FFF2-40B4-BE49-F238E27FC236}">
                <a16:creationId xmlns:a16="http://schemas.microsoft.com/office/drawing/2014/main" id="{6DCE4B96-93D3-1C57-35BA-CE7A585E8987}"/>
              </a:ext>
            </a:extLst>
          </p:cNvPr>
          <p:cNvGrpSpPr/>
          <p:nvPr/>
        </p:nvGrpSpPr>
        <p:grpSpPr>
          <a:xfrm>
            <a:off x="1950244" y="2944252"/>
            <a:ext cx="1390588" cy="484748"/>
            <a:chOff x="1563301" y="2519087"/>
            <a:chExt cx="1390588" cy="484748"/>
          </a:xfrm>
        </p:grpSpPr>
        <p:sp>
          <p:nvSpPr>
            <p:cNvPr id="79" name="Ovale 78">
              <a:extLst>
                <a:ext uri="{FF2B5EF4-FFF2-40B4-BE49-F238E27FC236}">
                  <a16:creationId xmlns:a16="http://schemas.microsoft.com/office/drawing/2014/main" id="{8CF50514-96D2-2ABA-0B53-0DF75233A4A5}"/>
                </a:ext>
              </a:extLst>
            </p:cNvPr>
            <p:cNvSpPr/>
            <p:nvPr/>
          </p:nvSpPr>
          <p:spPr>
            <a:xfrm>
              <a:off x="1581150" y="2732134"/>
              <a:ext cx="61718" cy="45719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  <p:sp>
          <p:nvSpPr>
            <p:cNvPr id="91" name="CasellaDiTesto 90">
              <a:extLst>
                <a:ext uri="{FF2B5EF4-FFF2-40B4-BE49-F238E27FC236}">
                  <a16:creationId xmlns:a16="http://schemas.microsoft.com/office/drawing/2014/main" id="{34799375-F5D2-35A0-D1D6-FE97035CE97F}"/>
                </a:ext>
              </a:extLst>
            </p:cNvPr>
            <p:cNvSpPr txBox="1"/>
            <p:nvPr/>
          </p:nvSpPr>
          <p:spPr>
            <a:xfrm>
              <a:off x="1563301" y="2519087"/>
              <a:ext cx="1390588" cy="4847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275" dirty="0">
                  <a:latin typeface="Segoe UI" panose="020B0502040204020203" pitchFamily="34" charset="0"/>
                  <a:cs typeface="Segoe UI" panose="020B0502040204020203" pitchFamily="34" charset="0"/>
                </a:rPr>
                <a:t>Micro raccolta amianto</a:t>
              </a:r>
              <a:r>
                <a:rPr lang="it-IT" sz="1275" b="1" dirty="0">
                  <a:latin typeface="Segoe UI" panose="020B0502040204020203" pitchFamily="34" charset="0"/>
                  <a:cs typeface="Segoe UI" panose="020B0502040204020203" pitchFamily="34" charset="0"/>
                </a:rPr>
                <a:t>*</a:t>
              </a:r>
            </a:p>
          </p:txBody>
        </p:sp>
        <p:sp>
          <p:nvSpPr>
            <p:cNvPr id="106" name="Ovale 105">
              <a:extLst>
                <a:ext uri="{FF2B5EF4-FFF2-40B4-BE49-F238E27FC236}">
                  <a16:creationId xmlns:a16="http://schemas.microsoft.com/office/drawing/2014/main" id="{B63155F1-F2FC-8E02-F46A-98ADBCE05C34}"/>
                </a:ext>
              </a:extLst>
            </p:cNvPr>
            <p:cNvSpPr/>
            <p:nvPr/>
          </p:nvSpPr>
          <p:spPr>
            <a:xfrm>
              <a:off x="1581682" y="2742638"/>
              <a:ext cx="61718" cy="45719"/>
            </a:xfrm>
            <a:prstGeom prst="ellipse">
              <a:avLst/>
            </a:prstGeom>
            <a:solidFill>
              <a:srgbClr val="F3A505"/>
            </a:solidFill>
            <a:ln w="3175">
              <a:solidFill>
                <a:srgbClr val="F3A5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75"/>
            </a:p>
          </p:txBody>
        </p:sp>
      </p:grpSp>
      <p:sp>
        <p:nvSpPr>
          <p:cNvPr id="110" name="CasellaDiTesto 109">
            <a:extLst>
              <a:ext uri="{FF2B5EF4-FFF2-40B4-BE49-F238E27FC236}">
                <a16:creationId xmlns:a16="http://schemas.microsoft.com/office/drawing/2014/main" id="{D023A611-4D12-384C-7B40-C1338E0E1D56}"/>
              </a:ext>
            </a:extLst>
          </p:cNvPr>
          <p:cNvSpPr txBox="1"/>
          <p:nvPr/>
        </p:nvSpPr>
        <p:spPr>
          <a:xfrm>
            <a:off x="77832" y="6331465"/>
            <a:ext cx="2526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dirty="0"/>
              <a:t>* </a:t>
            </a:r>
            <a:r>
              <a:rPr lang="it-IT" sz="1200" dirty="0"/>
              <a:t>Se già esistente può essere considerato entro il perimetro</a:t>
            </a:r>
          </a:p>
        </p:txBody>
      </p:sp>
    </p:spTree>
    <p:extLst>
      <p:ext uri="{BB962C8B-B14F-4D97-AF65-F5344CB8AC3E}">
        <p14:creationId xmlns:p14="http://schemas.microsoft.com/office/powerpoint/2010/main" val="290504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A96C31DD-98A5-8CB9-CAC1-C3B40D25C2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077975"/>
              </p:ext>
            </p:extLst>
          </p:nvPr>
        </p:nvGraphicFramePr>
        <p:xfrm>
          <a:off x="419100" y="1173480"/>
          <a:ext cx="11591925" cy="4511040"/>
        </p:xfrm>
        <a:graphic>
          <a:graphicData uri="http://schemas.openxmlformats.org/drawingml/2006/table">
            <a:tbl>
              <a:tblPr/>
              <a:tblGrid>
                <a:gridCol w="3629025">
                  <a:extLst>
                    <a:ext uri="{9D8B030D-6E8A-4147-A177-3AD203B41FA5}">
                      <a16:colId xmlns:a16="http://schemas.microsoft.com/office/drawing/2014/main" val="1914692389"/>
                    </a:ext>
                  </a:extLst>
                </a:gridCol>
                <a:gridCol w="3895725">
                  <a:extLst>
                    <a:ext uri="{9D8B030D-6E8A-4147-A177-3AD203B41FA5}">
                      <a16:colId xmlns:a16="http://schemas.microsoft.com/office/drawing/2014/main" val="357722326"/>
                    </a:ext>
                  </a:extLst>
                </a:gridCol>
                <a:gridCol w="4067175">
                  <a:extLst>
                    <a:ext uri="{9D8B030D-6E8A-4147-A177-3AD203B41FA5}">
                      <a16:colId xmlns:a16="http://schemas.microsoft.com/office/drawing/2014/main" val="245134553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 latinLnBrk="0">
                        <a:buNone/>
                      </a:pPr>
                      <a:r>
                        <a:rPr lang="it-IT" sz="2400" b="1" dirty="0">
                          <a:effectLst/>
                        </a:rPr>
                        <a:t>Metodo di determinazione delle entrate tariffarie (MTR)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603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603C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 latinLnBrk="0">
                        <a:buNone/>
                      </a:pPr>
                      <a:r>
                        <a:rPr lang="it-IT" sz="2400" b="1" dirty="0">
                          <a:effectLst/>
                        </a:rPr>
                        <a:t>Periodo di vigenza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it-IT" sz="2400" b="1" dirty="0">
                          <a:effectLst/>
                        </a:rPr>
                        <a:t>Fonte normativa principale</a:t>
                      </a:r>
                    </a:p>
                  </a:txBody>
                  <a:tcPr marL="60960" marR="60960" marT="60960" marB="60960">
                    <a:lnL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384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METODO NORMALIZZATO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1999-2020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buNone/>
                      </a:pPr>
                      <a:r>
                        <a:rPr lang="it-IT" sz="24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D.P.R. n°158/99 Presidente Repubblica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9023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MTR1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2018-2021</a:t>
                      </a:r>
                    </a:p>
                    <a:p>
                      <a:pPr algn="ctr" fontAlgn="base" latinLnBrk="0">
                        <a:buNone/>
                      </a:pPr>
                      <a:r>
                        <a:rPr lang="it-IT" sz="1600" i="1" dirty="0">
                          <a:effectLst/>
                        </a:rPr>
                        <a:t>(2018-19 annualità gestite a conguaglio)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7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Delibera n° 443/2019/R/RIF </a:t>
                      </a:r>
                      <a:r>
                        <a:rPr lang="it-IT" sz="2000" dirty="0">
                          <a:effectLst/>
                        </a:rPr>
                        <a:t>(e s.m.i.)</a:t>
                      </a:r>
                      <a:r>
                        <a:rPr lang="it-IT" sz="2400" dirty="0">
                          <a:effectLst/>
                        </a:rPr>
                        <a:t> ARERA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0047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4115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MTR2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2022-2025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C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036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2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it-IT" sz="2400" dirty="0">
                          <a:effectLst/>
                        </a:rPr>
                        <a:t>Delibera n° 363/2021/R/RIF, 389/2023/R/RIF ARERA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3044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7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696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b="1" dirty="0">
                          <a:effectLst/>
                        </a:rPr>
                        <a:t>MTR3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2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03E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 latinLnBrk="0">
                        <a:buNone/>
                      </a:pPr>
                      <a:r>
                        <a:rPr lang="it-IT" sz="2400" b="1" dirty="0">
                          <a:effectLst/>
                        </a:rPr>
                        <a:t>2026-2029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2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2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2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 latinLnBrk="0">
                        <a:buNone/>
                      </a:pPr>
                      <a:r>
                        <a:rPr lang="it-IT" sz="2400" b="1" dirty="0">
                          <a:effectLst/>
                        </a:rPr>
                        <a:t>Delibera n° 397/2025/R/RIF  ARERA</a:t>
                      </a:r>
                    </a:p>
                  </a:txBody>
                  <a:tcPr marL="60960" marR="60960" anchor="ctr">
                    <a:lnL w="7620" cap="flat" cmpd="sng" algn="ctr">
                      <a:solidFill>
                        <a:srgbClr val="7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7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7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70404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5023010"/>
                  </a:ext>
                </a:extLst>
              </a:tr>
            </a:tbl>
          </a:graphicData>
        </a:graphic>
      </p:graphicFrame>
      <p:sp>
        <p:nvSpPr>
          <p:cNvPr id="5" name="Titolo 1">
            <a:extLst>
              <a:ext uri="{FF2B5EF4-FFF2-40B4-BE49-F238E27FC236}">
                <a16:creationId xmlns:a16="http://schemas.microsoft.com/office/drawing/2014/main" id="{E7B9FBEB-682A-5926-F8D9-304858316878}"/>
              </a:ext>
            </a:extLst>
          </p:cNvPr>
          <p:cNvSpPr txBox="1">
            <a:spLocks/>
          </p:cNvSpPr>
          <p:nvPr/>
        </p:nvSpPr>
        <p:spPr>
          <a:xfrm>
            <a:off x="2038351" y="171450"/>
            <a:ext cx="7677150" cy="369909"/>
          </a:xfrm>
          <a:prstGeom prst="rect">
            <a:avLst/>
          </a:prstGeom>
        </p:spPr>
        <p:txBody>
          <a:bodyPr vert="horz" lIns="68580" tIns="34291" rIns="68580" bIns="34291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667" b="1" dirty="0">
                <a:solidFill>
                  <a:srgbClr val="FFFF00"/>
                </a:solidFill>
                <a:highlight>
                  <a:srgbClr val="000000"/>
                </a:highlight>
                <a:latin typeface="Arial" charset="0"/>
                <a:ea typeface="Arial" charset="0"/>
                <a:cs typeface="Arial" charset="0"/>
              </a:rPr>
              <a:t>Cronologia dei metodi di determinazione delle entrate</a:t>
            </a:r>
            <a:endParaRPr lang="it-IT" sz="2667" b="1" i="1" dirty="0">
              <a:solidFill>
                <a:srgbClr val="FFFF00"/>
              </a:solidFill>
              <a:highlight>
                <a:srgbClr val="000000"/>
              </a:highlight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510AC1-A841-0C11-8088-83D318904F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668125" y="6316641"/>
            <a:ext cx="342900" cy="365125"/>
          </a:xfrm>
        </p:spPr>
        <p:txBody>
          <a:bodyPr/>
          <a:lstStyle/>
          <a:p>
            <a:pPr>
              <a:defRPr/>
            </a:pPr>
            <a:fld id="{124B15D9-D453-40DF-8CF2-2FDFE492491B}" type="slidenum">
              <a:rPr lang="it-IT" altLang="it-IT" sz="1400" smtClean="0"/>
              <a:pPr>
                <a:defRPr/>
              </a:pPr>
              <a:t>7</a:t>
            </a:fld>
            <a:endParaRPr lang="it-IT" altLang="it-IT" sz="1400" dirty="0"/>
          </a:p>
        </p:txBody>
      </p:sp>
    </p:spTree>
    <p:extLst>
      <p:ext uri="{BB962C8B-B14F-4D97-AF65-F5344CB8AC3E}">
        <p14:creationId xmlns:p14="http://schemas.microsoft.com/office/powerpoint/2010/main" val="244615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92726" y="87302"/>
            <a:ext cx="7232273" cy="40011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it-IT" sz="3600" b="1" dirty="0">
                <a:solidFill>
                  <a:srgbClr val="FFFF00"/>
                </a:solidFill>
              </a:rPr>
              <a:t>Il percorso di approvazione del PEF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620391" y="3404280"/>
            <a:ext cx="2195736" cy="830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+mj-lt"/>
              </a:rPr>
              <a:t>Elaborazione</a:t>
            </a:r>
          </a:p>
          <a:p>
            <a:pPr algn="ctr"/>
            <a:r>
              <a:rPr lang="it-IT" sz="2400" b="1" dirty="0">
                <a:solidFill>
                  <a:schemeClr val="bg1"/>
                </a:solidFill>
                <a:latin typeface="+mj-lt"/>
              </a:rPr>
              <a:t>PEF «grezzo» 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1703512" y="1700809"/>
            <a:ext cx="19442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GESTORE/I</a:t>
            </a:r>
          </a:p>
          <a:p>
            <a:pPr algn="ctr"/>
            <a:r>
              <a:rPr lang="it-IT" sz="2400" dirty="0"/>
              <a:t>del servizio</a:t>
            </a:r>
          </a:p>
        </p:txBody>
      </p:sp>
      <p:cxnSp>
        <p:nvCxnSpPr>
          <p:cNvPr id="15" name="Connettore 2 14"/>
          <p:cNvCxnSpPr>
            <a:cxnSpLocks/>
            <a:stCxn id="11" idx="2"/>
          </p:cNvCxnSpPr>
          <p:nvPr/>
        </p:nvCxnSpPr>
        <p:spPr>
          <a:xfrm>
            <a:off x="2675620" y="2531806"/>
            <a:ext cx="36004" cy="87247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4620494" y="3404281"/>
            <a:ext cx="2771648" cy="830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+mj-lt"/>
              </a:rPr>
              <a:t>Consolidamento e definizione PEF 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979876" y="170081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ETC</a:t>
            </a:r>
          </a:p>
        </p:txBody>
      </p:sp>
      <p:cxnSp>
        <p:nvCxnSpPr>
          <p:cNvPr id="18" name="Connettore 2 17"/>
          <p:cNvCxnSpPr>
            <a:stCxn id="17" idx="2"/>
          </p:cNvCxnSpPr>
          <p:nvPr/>
        </p:nvCxnSpPr>
        <p:spPr>
          <a:xfrm>
            <a:off x="5951984" y="2162474"/>
            <a:ext cx="0" cy="1241806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ccia a destra 18"/>
          <p:cNvSpPr/>
          <p:nvPr/>
        </p:nvSpPr>
        <p:spPr>
          <a:xfrm>
            <a:off x="3816127" y="3635706"/>
            <a:ext cx="804367" cy="39981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CasellaDiTesto 19"/>
          <p:cNvSpPr txBox="1"/>
          <p:nvPr/>
        </p:nvSpPr>
        <p:spPr>
          <a:xfrm>
            <a:off x="8184231" y="3418147"/>
            <a:ext cx="2607593" cy="830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+mj-lt"/>
              </a:rPr>
              <a:t>Approvazione del PEF definitivo 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8398700" y="174545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ARERA</a:t>
            </a:r>
          </a:p>
        </p:txBody>
      </p:sp>
      <p:cxnSp>
        <p:nvCxnSpPr>
          <p:cNvPr id="22" name="Connettore 2 21"/>
          <p:cNvCxnSpPr/>
          <p:nvPr/>
        </p:nvCxnSpPr>
        <p:spPr>
          <a:xfrm>
            <a:off x="9358362" y="2197241"/>
            <a:ext cx="0" cy="1241806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Freccia a destra 22"/>
          <p:cNvSpPr/>
          <p:nvPr/>
        </p:nvSpPr>
        <p:spPr>
          <a:xfrm>
            <a:off x="7392142" y="3671626"/>
            <a:ext cx="792090" cy="37939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Freccia a destra 23"/>
          <p:cNvSpPr/>
          <p:nvPr/>
        </p:nvSpPr>
        <p:spPr>
          <a:xfrm rot="5400000">
            <a:off x="5481111" y="4582414"/>
            <a:ext cx="1052065" cy="3855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" name="CasellaDiTesto 24"/>
          <p:cNvSpPr txBox="1"/>
          <p:nvPr/>
        </p:nvSpPr>
        <p:spPr>
          <a:xfrm>
            <a:off x="4799856" y="5301209"/>
            <a:ext cx="2376264" cy="830997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chemeClr val="bg1"/>
                </a:solidFill>
                <a:latin typeface="+mj-lt"/>
              </a:rPr>
              <a:t>Articolazione tariffaria</a:t>
            </a:r>
          </a:p>
        </p:txBody>
      </p:sp>
      <p:sp>
        <p:nvSpPr>
          <p:cNvPr id="26" name="CasellaDiTesto 25"/>
          <p:cNvSpPr txBox="1"/>
          <p:nvPr/>
        </p:nvSpPr>
        <p:spPr>
          <a:xfrm>
            <a:off x="2292727" y="5018088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/>
              <a:t>COMUNE</a:t>
            </a:r>
          </a:p>
        </p:txBody>
      </p:sp>
      <p:cxnSp>
        <p:nvCxnSpPr>
          <p:cNvPr id="27" name="Connettore 2 26"/>
          <p:cNvCxnSpPr>
            <a:cxnSpLocks/>
            <a:stCxn id="26" idx="3"/>
            <a:endCxn id="25" idx="1"/>
          </p:cNvCxnSpPr>
          <p:nvPr/>
        </p:nvCxnSpPr>
        <p:spPr>
          <a:xfrm>
            <a:off x="3948912" y="5248921"/>
            <a:ext cx="850945" cy="467787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3647728" y="2207117"/>
            <a:ext cx="172819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>
                <a:latin typeface="+mj-lt"/>
              </a:rPr>
              <a:t>Validazione</a:t>
            </a:r>
          </a:p>
        </p:txBody>
      </p:sp>
      <p:cxnSp>
        <p:nvCxnSpPr>
          <p:cNvPr id="28" name="Connettore 2 27"/>
          <p:cNvCxnSpPr>
            <a:cxnSpLocks/>
            <a:stCxn id="29" idx="2"/>
          </p:cNvCxnSpPr>
          <p:nvPr/>
        </p:nvCxnSpPr>
        <p:spPr>
          <a:xfrm flipH="1">
            <a:off x="6422514" y="2336107"/>
            <a:ext cx="1113647" cy="1046848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sellaDiTesto 28"/>
          <p:cNvSpPr txBox="1"/>
          <p:nvPr/>
        </p:nvSpPr>
        <p:spPr>
          <a:xfrm>
            <a:off x="6384033" y="1412777"/>
            <a:ext cx="2304255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j-lt"/>
              </a:rPr>
              <a:t>Applicazione del  limite alla crescita annuale</a:t>
            </a:r>
          </a:p>
        </p:txBody>
      </p:sp>
      <p:cxnSp>
        <p:nvCxnSpPr>
          <p:cNvPr id="30" name="Connettore 2 29"/>
          <p:cNvCxnSpPr>
            <a:cxnSpLocks/>
            <a:stCxn id="3" idx="2"/>
          </p:cNvCxnSpPr>
          <p:nvPr/>
        </p:nvCxnSpPr>
        <p:spPr>
          <a:xfrm>
            <a:off x="4511824" y="2607228"/>
            <a:ext cx="936104" cy="787215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7695478" y="5112761"/>
            <a:ext cx="2793010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latin typeface="+mj-lt"/>
              </a:rPr>
              <a:t>Verifica dell’Equilibrio Economico-Finanziario e applicazione  delle riduzioni</a:t>
            </a:r>
          </a:p>
        </p:txBody>
      </p:sp>
      <p:cxnSp>
        <p:nvCxnSpPr>
          <p:cNvPr id="32" name="Connettore 2 31"/>
          <p:cNvCxnSpPr>
            <a:cxnSpLocks/>
            <a:stCxn id="31" idx="1"/>
          </p:cNvCxnSpPr>
          <p:nvPr/>
        </p:nvCxnSpPr>
        <p:spPr>
          <a:xfrm flipH="1" flipV="1">
            <a:off x="6222760" y="4256603"/>
            <a:ext cx="1472719" cy="1456323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Segnaposto numero diapositiva 1">
            <a:extLst>
              <a:ext uri="{FF2B5EF4-FFF2-40B4-BE49-F238E27FC236}">
                <a16:creationId xmlns:a16="http://schemas.microsoft.com/office/drawing/2014/main" id="{DAA127B9-0113-4823-BA3E-D8B39BB8597D}"/>
              </a:ext>
            </a:extLst>
          </p:cNvPr>
          <p:cNvSpPr txBox="1">
            <a:spLocks/>
          </p:cNvSpPr>
          <p:nvPr/>
        </p:nvSpPr>
        <p:spPr>
          <a:xfrm>
            <a:off x="11142132" y="6395707"/>
            <a:ext cx="1185333" cy="365125"/>
          </a:xfrm>
          <a:prstGeom prst="rect">
            <a:avLst/>
          </a:prstGeom>
        </p:spPr>
        <p:txBody>
          <a:bodyPr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121BA9E-CF39-5A4C-A796-CE277B4E7A22}" type="slidenum">
              <a:rPr lang="it-IT" sz="1400"/>
              <a:pPr algn="ctr"/>
              <a:t>8</a:t>
            </a:fld>
            <a:endParaRPr lang="it-IT" sz="1400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A2DE399-51DD-4F01-C758-9F324D54597E}"/>
              </a:ext>
            </a:extLst>
          </p:cNvPr>
          <p:cNvSpPr txBox="1"/>
          <p:nvPr/>
        </p:nvSpPr>
        <p:spPr>
          <a:xfrm>
            <a:off x="3288330" y="769977"/>
            <a:ext cx="2580667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600" dirty="0"/>
              <a:t>L’</a:t>
            </a:r>
            <a:r>
              <a:rPr lang="it-IT" sz="1600" b="1" dirty="0"/>
              <a:t>ETC</a:t>
            </a:r>
            <a:r>
              <a:rPr lang="it-IT" sz="1600" dirty="0"/>
              <a:t> è il Comune o l’Ente sovracomunale deputato all’approvazione del PEF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7B95423-F455-26DE-80A0-836FEAC7CCE8}"/>
              </a:ext>
            </a:extLst>
          </p:cNvPr>
          <p:cNvSpPr txBox="1"/>
          <p:nvPr/>
        </p:nvSpPr>
        <p:spPr>
          <a:xfrm>
            <a:off x="8835297" y="698091"/>
            <a:ext cx="2744375" cy="61555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it-IT" b="1" dirty="0"/>
              <a:t>PEF</a:t>
            </a:r>
            <a:r>
              <a:rPr lang="it-IT" dirty="0"/>
              <a:t>= </a:t>
            </a:r>
            <a:r>
              <a:rPr lang="it-IT" sz="1600" dirty="0"/>
              <a:t>Piano Economico finanziario della Gestione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0342FA1-C13E-4761-748A-D30EF5492BCF}"/>
              </a:ext>
            </a:extLst>
          </p:cNvPr>
          <p:cNvSpPr txBox="1"/>
          <p:nvPr/>
        </p:nvSpPr>
        <p:spPr>
          <a:xfrm>
            <a:off x="114300" y="5712925"/>
            <a:ext cx="4506193" cy="9541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1400" dirty="0"/>
              <a:t>La </a:t>
            </a:r>
            <a:r>
              <a:rPr lang="it-IT" sz="1400" b="1" dirty="0"/>
              <a:t>validazione </a:t>
            </a:r>
            <a:r>
              <a:rPr lang="it-IT" sz="1400" dirty="0"/>
              <a:t>del PEF è la procedura obbligatoria con cui si verifica la correttezza, la coerenza e la conformità dei dati utilizzati per il calcolo dei costi efficienti del servizio di gestione rifiuti urbani</a:t>
            </a:r>
          </a:p>
        </p:txBody>
      </p:sp>
    </p:spTree>
    <p:extLst>
      <p:ext uri="{BB962C8B-B14F-4D97-AF65-F5344CB8AC3E}">
        <p14:creationId xmlns:p14="http://schemas.microsoft.com/office/powerpoint/2010/main" val="249604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E90BF8-6DA3-4EB9-961C-3FE846A3A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130" y="92775"/>
            <a:ext cx="6987345" cy="46166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algn="ctr"/>
            <a:r>
              <a:rPr lang="it-IT" sz="3200" dirty="0">
                <a:solidFill>
                  <a:srgbClr val="FFFF00"/>
                </a:solidFill>
              </a:rPr>
              <a:t>Dal PEF alla tariffa all’utenza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E374F2D-2881-4DF1-9099-A784B7B8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2B3344B-ED70-4795-B08C-7A20149D378E}"/>
              </a:ext>
            </a:extLst>
          </p:cNvPr>
          <p:cNvSpPr txBox="1"/>
          <p:nvPr/>
        </p:nvSpPr>
        <p:spPr>
          <a:xfrm>
            <a:off x="1618510" y="3725177"/>
            <a:ext cx="3172484" cy="15696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28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it-IT" sz="3200" dirty="0"/>
              <a:t>Piano Economico Finanziario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FBD46AA-5DF4-4957-A240-00042E9F09FF}"/>
              </a:ext>
            </a:extLst>
          </p:cNvPr>
          <p:cNvSpPr txBox="1"/>
          <p:nvPr/>
        </p:nvSpPr>
        <p:spPr>
          <a:xfrm>
            <a:off x="7226036" y="4321621"/>
            <a:ext cx="3451775" cy="58477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 sz="3200" dirty="0"/>
              <a:t>Tariffa</a:t>
            </a:r>
            <a:r>
              <a:rPr lang="it-IT" sz="2400" dirty="0"/>
              <a:t> all’utenza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40AFD72-E053-476E-B44C-2D9634092CB7}"/>
              </a:ext>
            </a:extLst>
          </p:cNvPr>
          <p:cNvSpPr txBox="1"/>
          <p:nvPr/>
        </p:nvSpPr>
        <p:spPr>
          <a:xfrm>
            <a:off x="1580490" y="1974923"/>
            <a:ext cx="3258209" cy="138499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24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it-IT" sz="2800" dirty="0"/>
              <a:t>Determinazione costi riconosciuti del servizio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1C2F043-B0AB-4172-8AA9-23CD5D5C90D6}"/>
              </a:ext>
            </a:extLst>
          </p:cNvPr>
          <p:cNvSpPr txBox="1"/>
          <p:nvPr/>
        </p:nvSpPr>
        <p:spPr>
          <a:xfrm>
            <a:off x="7254324" y="2051516"/>
            <a:ext cx="3451775" cy="1077218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 sz="3200" dirty="0"/>
              <a:t>Ripartizione dei costi alle utenze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937F5ED-A189-4831-8D60-4B91DD6A1A8E}"/>
              </a:ext>
            </a:extLst>
          </p:cNvPr>
          <p:cNvSpPr txBox="1"/>
          <p:nvPr/>
        </p:nvSpPr>
        <p:spPr>
          <a:xfrm>
            <a:off x="1304166" y="5524713"/>
            <a:ext cx="3800477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 sz="2400" dirty="0">
                <a:solidFill>
                  <a:srgbClr val="FFFF00"/>
                </a:solidFill>
                <a:highlight>
                  <a:srgbClr val="000000"/>
                </a:highlight>
              </a:rPr>
              <a:t>Applicazione MTR ARERA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800FB085-CAC4-40FD-B2F9-86177C382123}"/>
              </a:ext>
            </a:extLst>
          </p:cNvPr>
          <p:cNvSpPr txBox="1"/>
          <p:nvPr/>
        </p:nvSpPr>
        <p:spPr>
          <a:xfrm>
            <a:off x="6881828" y="5062819"/>
            <a:ext cx="4140189" cy="8309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ca-ES"/>
            </a:defPPr>
            <a:lvl1pPr algn="ctr">
              <a:defRPr sz="2400">
                <a:solidFill>
                  <a:srgbClr val="FFFF00"/>
                </a:solidFill>
                <a:highlight>
                  <a:srgbClr val="000000"/>
                </a:highlight>
              </a:defRPr>
            </a:lvl1pPr>
          </a:lstStyle>
          <a:p>
            <a:r>
              <a:rPr lang="it-IT" dirty="0"/>
              <a:t>DPR 158/99 - DM 27/04/2017 </a:t>
            </a:r>
          </a:p>
          <a:p>
            <a:r>
              <a:rPr lang="it-IT" dirty="0"/>
              <a:t>TICSER ARERA dal 2028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984D78C6-DDD3-4637-96F8-E35168A1FF53}"/>
              </a:ext>
            </a:extLst>
          </p:cNvPr>
          <p:cNvSpPr/>
          <p:nvPr/>
        </p:nvSpPr>
        <p:spPr>
          <a:xfrm>
            <a:off x="504014" y="6057339"/>
            <a:ext cx="10758496" cy="7386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b="1" dirty="0"/>
              <a:t>Ambito tariffario: </a:t>
            </a:r>
            <a:r>
              <a:rPr lang="it-IT" sz="1400" dirty="0"/>
              <a:t>è area geografica territorio in cui si applica la medesima struttura tariffaria alla medesima tipologia utenza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/>
              <a:t>Il </a:t>
            </a:r>
            <a:r>
              <a:rPr lang="it-IT" sz="1400" b="1" dirty="0"/>
              <a:t>Piano Finanziario </a:t>
            </a:r>
            <a:r>
              <a:rPr lang="it-IT" sz="1400" dirty="0"/>
              <a:t>individua e classifica i costi che devono essere coperti con le entrate dalla tariffa applicata all’utenza.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/>
              <a:t>La delibera di </a:t>
            </a:r>
            <a:r>
              <a:rPr lang="it-IT" sz="1400" b="1" dirty="0"/>
              <a:t>approvazione delle tariffe </a:t>
            </a:r>
            <a:r>
              <a:rPr lang="it-IT" sz="1400" dirty="0"/>
              <a:t>è finalizzata a ripartire i costi indicati dal piano finanziario tra gli utenti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2E3FF48-A2D4-1EA1-6607-75B0213215B6}"/>
              </a:ext>
            </a:extLst>
          </p:cNvPr>
          <p:cNvSpPr/>
          <p:nvPr/>
        </p:nvSpPr>
        <p:spPr>
          <a:xfrm>
            <a:off x="3031574" y="892011"/>
            <a:ext cx="5703375" cy="46166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FFFF00"/>
                </a:solidFill>
                <a:highlight>
                  <a:srgbClr val="000000"/>
                </a:highlight>
              </a:rPr>
              <a:t>Per ogni Ambito Tariffario 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2E34BC00-0BB3-E2DC-9DB2-0B6BA896E59D}"/>
              </a:ext>
            </a:extLst>
          </p:cNvPr>
          <p:cNvSpPr/>
          <p:nvPr/>
        </p:nvSpPr>
        <p:spPr>
          <a:xfrm>
            <a:off x="1285872" y="1858840"/>
            <a:ext cx="3800477" cy="3559679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A01A0DE-632E-6A08-1702-0F666DE344D6}"/>
              </a:ext>
            </a:extLst>
          </p:cNvPr>
          <p:cNvSpPr/>
          <p:nvPr/>
        </p:nvSpPr>
        <p:spPr>
          <a:xfrm>
            <a:off x="7051687" y="1876303"/>
            <a:ext cx="3800476" cy="3105393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" name="Connettore 2 16">
            <a:extLst>
              <a:ext uri="{FF2B5EF4-FFF2-40B4-BE49-F238E27FC236}">
                <a16:creationId xmlns:a16="http://schemas.microsoft.com/office/drawing/2014/main" id="{96DE2FF2-3524-E9AE-8072-77AC9106B4E8}"/>
              </a:ext>
            </a:extLst>
          </p:cNvPr>
          <p:cNvCxnSpPr>
            <a:cxnSpLocks/>
            <a:stCxn id="5" idx="3"/>
            <a:endCxn id="11" idx="1"/>
          </p:cNvCxnSpPr>
          <p:nvPr/>
        </p:nvCxnSpPr>
        <p:spPr>
          <a:xfrm flipV="1">
            <a:off x="4790994" y="2590125"/>
            <a:ext cx="2463330" cy="1919882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0" name="Connettore 2 29">
            <a:extLst>
              <a:ext uri="{FF2B5EF4-FFF2-40B4-BE49-F238E27FC236}">
                <a16:creationId xmlns:a16="http://schemas.microsoft.com/office/drawing/2014/main" id="{EC44BAA6-2F0E-8D52-B5F2-799691540C3F}"/>
              </a:ext>
            </a:extLst>
          </p:cNvPr>
          <p:cNvCxnSpPr>
            <a:cxnSpLocks/>
            <a:stCxn id="10" idx="2"/>
            <a:endCxn id="5" idx="0"/>
          </p:cNvCxnSpPr>
          <p:nvPr/>
        </p:nvCxnSpPr>
        <p:spPr>
          <a:xfrm flipH="1">
            <a:off x="3204752" y="3359918"/>
            <a:ext cx="4843" cy="36525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2 35">
            <a:extLst>
              <a:ext uri="{FF2B5EF4-FFF2-40B4-BE49-F238E27FC236}">
                <a16:creationId xmlns:a16="http://schemas.microsoft.com/office/drawing/2014/main" id="{53245D04-7F35-1DE1-BDA5-32E1E50B82ED}"/>
              </a:ext>
            </a:extLst>
          </p:cNvPr>
          <p:cNvCxnSpPr>
            <a:cxnSpLocks/>
            <a:stCxn id="11" idx="2"/>
            <a:endCxn id="6" idx="0"/>
          </p:cNvCxnSpPr>
          <p:nvPr/>
        </p:nvCxnSpPr>
        <p:spPr>
          <a:xfrm flipH="1">
            <a:off x="8951924" y="3128734"/>
            <a:ext cx="28288" cy="1192887"/>
          </a:xfrm>
          <a:prstGeom prst="straightConnector1">
            <a:avLst/>
          </a:prstGeom>
          <a:ln w="3810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egnaposto numero diapositiva 2">
            <a:extLst>
              <a:ext uri="{FF2B5EF4-FFF2-40B4-BE49-F238E27FC236}">
                <a16:creationId xmlns:a16="http://schemas.microsoft.com/office/drawing/2014/main" id="{740C8B62-ACFA-1ED4-94A6-FF6C9D11FEED}"/>
              </a:ext>
            </a:extLst>
          </p:cNvPr>
          <p:cNvSpPr txBox="1">
            <a:spLocks/>
          </p:cNvSpPr>
          <p:nvPr/>
        </p:nvSpPr>
        <p:spPr>
          <a:xfrm>
            <a:off x="9134475" y="653891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a-E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46EBB7D-B14E-480D-933F-77A1A182ADD5}" type="slidenum">
              <a:rPr lang="ca-ES" smtClean="0"/>
              <a:pPr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159805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icina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1792</TotalTime>
  <Words>3823</Words>
  <Application>Microsoft Office PowerPoint</Application>
  <PresentationFormat>Widescreen</PresentationFormat>
  <Paragraphs>434</Paragraphs>
  <Slides>37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49" baseType="lpstr">
      <vt:lpstr>Aptos</vt:lpstr>
      <vt:lpstr>Aptos Display</vt:lpstr>
      <vt:lpstr>Arial</vt:lpstr>
      <vt:lpstr>Bookman Old Style</vt:lpstr>
      <vt:lpstr>Calibri</vt:lpstr>
      <vt:lpstr>Cambria Math</vt:lpstr>
      <vt:lpstr>Helvetica Neue</vt:lpstr>
      <vt:lpstr>Segoe UI</vt:lpstr>
      <vt:lpstr>Times New Roman</vt:lpstr>
      <vt:lpstr>Univers</vt:lpstr>
      <vt:lpstr>Tema de l'Office</vt:lpstr>
      <vt:lpstr>Worksheet</vt:lpstr>
      <vt:lpstr>Presentazione standard di PowerPoint</vt:lpstr>
      <vt:lpstr>Indice dei contenuti</vt:lpstr>
      <vt:lpstr>Arera: Carta di identità</vt:lpstr>
      <vt:lpstr>ARERA: la prospettiva della regolazione </vt:lpstr>
      <vt:lpstr>Arera: la prospettiva della regolazione </vt:lpstr>
      <vt:lpstr>Presentazione standard di PowerPoint</vt:lpstr>
      <vt:lpstr>Presentazione standard di PowerPoint</vt:lpstr>
      <vt:lpstr>Il percorso di approvazione del PEF</vt:lpstr>
      <vt:lpstr>Dal PEF alla tariffa all’utenza</vt:lpstr>
      <vt:lpstr>I principi della regolazione ARERA</vt:lpstr>
      <vt:lpstr>Presentazione standard di PowerPoint</vt:lpstr>
      <vt:lpstr>I costi secondo MTR</vt:lpstr>
      <vt:lpstr>Schema semplificato dei costi secondo MTR</vt:lpstr>
      <vt:lpstr>I costi secondo MTR</vt:lpstr>
      <vt:lpstr>I principi della regolazione ARERA</vt:lpstr>
      <vt:lpstr>L’algoritmo per la definizione dei costi</vt:lpstr>
      <vt:lpstr>I principi della regolazione ARERA</vt:lpstr>
      <vt:lpstr>Presentazione standard di PowerPoint</vt:lpstr>
      <vt:lpstr>Presentazione standard di PowerPoint</vt:lpstr>
      <vt:lpstr>Presentazione standard di PowerPoint</vt:lpstr>
      <vt:lpstr>Arera: Entrate tariffarie medie validate dagli ETC  in €/ton dei PEF 2022-2025</vt:lpstr>
      <vt:lpstr>Presentazione standard di PowerPoint</vt:lpstr>
      <vt:lpstr>Presentazione standard di PowerPoint</vt:lpstr>
      <vt:lpstr>Fattori di crescita: andamento ISTAT 2018-2025</vt:lpstr>
      <vt:lpstr>Arera: variazione media annua delle entrate tariffarie PEF 2022-2025</vt:lpstr>
      <vt:lpstr>Indice dei costi di gestione dei rifiuti per componenti di costo [anno base 2015=100] – Fonte: ISTAT </vt:lpstr>
      <vt:lpstr>Presentazione standard di PowerPoint</vt:lpstr>
      <vt:lpstr>Diffusione della TP. Totali nazionali e distribuzione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Vesa Martinez</dc:creator>
  <cp:lastModifiedBy>Walter Giacetti</cp:lastModifiedBy>
  <cp:revision>5</cp:revision>
  <cp:lastPrinted>2025-09-15T15:40:00Z</cp:lastPrinted>
  <dcterms:created xsi:type="dcterms:W3CDTF">2025-07-17T08:18:11Z</dcterms:created>
  <dcterms:modified xsi:type="dcterms:W3CDTF">2025-09-15T18:11:41Z</dcterms:modified>
</cp:coreProperties>
</file>