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1" r:id="rId3"/>
    <p:sldId id="272" r:id="rId4"/>
    <p:sldId id="273" r:id="rId5"/>
    <p:sldId id="260" r:id="rId6"/>
    <p:sldId id="263" r:id="rId7"/>
    <p:sldId id="262" r:id="rId8"/>
    <p:sldId id="264" r:id="rId9"/>
    <p:sldId id="265" r:id="rId10"/>
    <p:sldId id="266" r:id="rId11"/>
    <p:sldId id="269" r:id="rId12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70644-7A9B-4085-809D-D74568CD3C4F}" type="datetimeFigureOut">
              <a:rPr lang="de-DE" smtClean="0"/>
              <a:t>17.09.2025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E0BD8-FF67-426B-81B7-CE8E4EBABA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0382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(manufacturers, retail for their own brands, online trader)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3E0BD8-FF67-426B-81B7-CE8E4EBABA8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7139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5A0B8B6-05E0-F5C5-12E1-54D9C644E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DDE08A3F-8545-FEB3-9AB6-9D64B68AC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D4F4647-2A08-7FF5-7651-8A49DB799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17/9/2025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2746D6F-F7AE-DAD7-3A14-F8F79098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Andreas Pertl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4D73793-2BCB-F901-CBE1-F7DFB6F7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499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6EB61132-C18D-B1EB-F79A-663E56B7C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0C5CC69C-493D-3C2F-AA6C-689B5409D3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013FE7A-3CF6-A67A-EF4B-729283F23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17/9/2025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5166632B-D0B3-ECF1-1323-81348E79D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Andreas Pertl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5CB818E-4DB4-4889-45FA-A45FD11FA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25775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8AB499A8-2B0E-A1BC-B64A-78EBF479BC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E29F121-014D-6474-2C40-E10325162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0D447443-A6B6-B723-272B-A5F37D40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17/9/2025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07CCFAD-82D7-4904-54A2-2A4B16493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Andreas Pertl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12AADBCC-2945-E419-1646-663B7B6D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5916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F67FB66-26F7-7487-0037-8C9B16FA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a-ES" dirty="0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02863045-FFF7-91ED-10FE-B686AED96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Symbol" panose="05050102010706020507" pitchFamily="18" charset="2"/>
              <a:buChar char="-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  <a:p>
            <a:pPr lvl="1"/>
            <a:r>
              <a:rPr lang="ca-ES" dirty="0"/>
              <a:t>Segon nivell</a:t>
            </a:r>
          </a:p>
          <a:p>
            <a:pPr lvl="2"/>
            <a:r>
              <a:rPr lang="ca-ES" dirty="0"/>
              <a:t>Tercer nivell</a:t>
            </a:r>
          </a:p>
          <a:p>
            <a:pPr lvl="3"/>
            <a:r>
              <a:rPr lang="ca-ES" dirty="0"/>
              <a:t>Quart nivell</a:t>
            </a:r>
          </a:p>
          <a:p>
            <a:pPr lvl="4"/>
            <a:r>
              <a:rPr lang="ca-ES" dirty="0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E26B6D4F-9F1A-5A29-8DBF-7FB348C4E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17/9/2025</a:t>
            </a:r>
            <a:endParaRPr lang="ca-ES" dirty="0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DE8FB60-74CD-4A9C-74A3-6A82A0B56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a-ES"/>
              <a:t>Andreas Pertl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2CDF762-F3A3-5EB1-C7CE-8288F3F1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46EBB7D-B14E-480D-933F-77A1A182ADD5}" type="slidenum">
              <a:rPr lang="ca-ES" smtClean="0"/>
              <a:pPr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670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ED7AC52-E079-0AE3-DDB4-60BFC4AC4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A04E181C-DB5F-449C-1D2E-D27F546A2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FBD4A62-A273-6CDF-1E04-0D2A469D2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17/9/2025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44ECF15-6002-014E-051D-8A7D55EA3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Andreas Pertl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0D28E6C-5EA2-410D-9B8F-FAB53012E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3457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37B4983-8B09-AE7D-22E2-3D2C005EB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0E1B65C-883C-28F6-84BD-622917ECD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0882B729-C882-F13A-25D5-12D3B7437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2829AE-BBAE-C079-8B18-CA834C67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17/9/2025</a:t>
            </a:r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84A2B750-A74C-FB01-1D77-3338E5835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Andreas Pertl</a:t>
            </a:r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F3BAC79F-4530-F70A-A447-054252DD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8815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A4D8516-6EBD-DACC-7F56-2EA698DF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8BC1A8BF-3EC7-2246-7588-E4D3629B8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4BDE471E-032D-89DB-4912-B9A57CF9D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9C710AA6-9D10-D52E-0860-4548C0BFE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7E5450C2-1C8F-CE77-E4D5-48BCD37D7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98E1BE77-0596-EAE8-0A5C-7A7E5209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17/9/2025</a:t>
            </a:r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0623C8A1-582C-5A7F-780E-360576CE6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Andreas Pertl</a:t>
            </a:r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EDCDE34C-0144-04C2-030E-55948DDE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5050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A35C8FB-1E0F-0EB8-B0FE-F22C7D6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6F44EF79-8435-7DA5-0495-B359477E9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17/9/2025</a:t>
            </a:r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556C73AC-F5C6-4E7B-FB6E-75BCF89F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Andreas Pertl</a:t>
            </a:r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47550A9-A4C4-603A-732C-445F8CB4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6807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202250B7-A18A-9C0C-4123-8D45738E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17/9/2025</a:t>
            </a:r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40DAFD90-189B-B003-588B-87BFB55C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Andreas Pertl</a:t>
            </a:r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4F0DE5EF-203A-6A35-FDBA-D4CB7C29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35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D7BEE67-0236-EA3D-BCCC-944C8A7C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2B0B9E5-EC87-1102-FD18-C6CABF04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65C2E10D-EEB3-6A1D-BB33-650EA4F7A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B1BDE68E-B66C-1230-FE60-4634A2E2A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17/9/2025</a:t>
            </a:r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04CC6523-C689-EAF1-CAB4-19ED7AECD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Andreas Pertl</a:t>
            </a:r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C0FB2468-51DA-4EA0-4AFF-F3E6BEC07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0392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A5FE856-BAFA-B3E9-1A42-16375EFD8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B539C627-7A5A-2BB0-742A-AE2E5484D5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83828578-1AB1-14BB-A171-AFADBF630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881B8659-4C6D-DA1B-A6E1-E48B045B1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17/9/2025</a:t>
            </a:r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CAB3D454-68CA-E305-4C6D-112C5EF2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/>
              <a:t>Andreas Pertl</a:t>
            </a:r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1DFB3727-242F-64A8-9539-8C2D47EA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3835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A073949E-C7CE-6282-FE45-1A3995EF4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ca-ES" dirty="0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0126CCCC-D6DA-D37A-3672-4C6577426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lvl="0"/>
            <a:r>
              <a:rPr lang="ca-ES" dirty="0"/>
              <a:t>Feu clic per editar els estils del text del patró</a:t>
            </a:r>
          </a:p>
          <a:p>
            <a:pPr lvl="1"/>
            <a:r>
              <a:rPr lang="ca-ES" dirty="0"/>
              <a:t>Segon nivell</a:t>
            </a:r>
          </a:p>
          <a:p>
            <a:pPr lvl="2"/>
            <a:r>
              <a:rPr lang="ca-ES" dirty="0"/>
              <a:t>Tercer nivell</a:t>
            </a:r>
          </a:p>
          <a:p>
            <a:pPr lvl="3"/>
            <a:r>
              <a:rPr lang="ca-ES" dirty="0"/>
              <a:t>Quart nivell</a:t>
            </a:r>
          </a:p>
          <a:p>
            <a:pPr lvl="4"/>
            <a:r>
              <a:rPr lang="ca-ES" dirty="0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1814909-9760-1BA0-A2FC-22D24BC2B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17/9/2025</a:t>
            </a:r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D24516A-5758-0628-43A7-41E3C73D39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ca-ES"/>
              <a:t>Andreas Pertl</a:t>
            </a:r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C27CEA09-84C7-DAFD-1E79-40B2710AB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6EBB7D-B14E-480D-933F-77A1A182ADD5}" type="slidenum">
              <a:rPr lang="ca-ES" smtClean="0"/>
              <a:t>‹Nr.›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602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ks-gmbh.at/" TargetMode="External"/><Relationship Id="rId2" Type="http://schemas.openxmlformats.org/officeDocument/2006/relationships/hyperlink" Target="mailto:andreas.pertl@vks-gmbh.a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B43F8DA-FDD8-573A-E724-C181B1747F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6C8B6F41-2570-3A5C-D965-65CC5A0EFE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4" name="Imatge 3" descr="Imatge que conté text, captura de pantalla, Font, disseny&#10;&#10;Pot ser que el contingut generat per IA no sigui correcte.">
            <a:extLst>
              <a:ext uri="{FF2B5EF4-FFF2-40B4-BE49-F238E27FC236}">
                <a16:creationId xmlns:a16="http://schemas.microsoft.com/office/drawing/2014/main" id="{89656B8E-9300-433E-46E0-C02081DC6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" y="-1"/>
            <a:ext cx="12217362" cy="6874235"/>
          </a:xfrm>
          <a:prstGeom prst="rect">
            <a:avLst/>
          </a:prstGeom>
        </p:spPr>
      </p:pic>
      <p:grpSp>
        <p:nvGrpSpPr>
          <p:cNvPr id="5" name="Agrupa 4">
            <a:extLst>
              <a:ext uri="{FF2B5EF4-FFF2-40B4-BE49-F238E27FC236}">
                <a16:creationId xmlns:a16="http://schemas.microsoft.com/office/drawing/2014/main" id="{86EF9DAC-4857-E366-A636-6114C07B0FA0}"/>
              </a:ext>
            </a:extLst>
          </p:cNvPr>
          <p:cNvGrpSpPr/>
          <p:nvPr/>
        </p:nvGrpSpPr>
        <p:grpSpPr>
          <a:xfrm>
            <a:off x="5344232" y="579262"/>
            <a:ext cx="6408665" cy="4211813"/>
            <a:chOff x="5344231" y="566770"/>
            <a:chExt cx="6408665" cy="4316276"/>
          </a:xfrm>
        </p:grpSpPr>
        <p:cxnSp>
          <p:nvCxnSpPr>
            <p:cNvPr id="6" name="Connector de fletxa recta 5">
              <a:extLst>
                <a:ext uri="{FF2B5EF4-FFF2-40B4-BE49-F238E27FC236}">
                  <a16:creationId xmlns:a16="http://schemas.microsoft.com/office/drawing/2014/main" id="{3EC86AC4-8FCA-6C5F-863F-CE8D8C4383D1}"/>
                </a:ext>
              </a:extLst>
            </p:cNvPr>
            <p:cNvCxnSpPr/>
            <p:nvPr/>
          </p:nvCxnSpPr>
          <p:spPr>
            <a:xfrm flipV="1">
              <a:off x="5444166" y="4882689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or de fletxa recta 6">
              <a:extLst>
                <a:ext uri="{FF2B5EF4-FFF2-40B4-BE49-F238E27FC236}">
                  <a16:creationId xmlns:a16="http://schemas.microsoft.com/office/drawing/2014/main" id="{BEFF9A91-B7B2-625C-3E04-7C85FD41EB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4231" y="566770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ol 1">
            <a:extLst>
              <a:ext uri="{FF2B5EF4-FFF2-40B4-BE49-F238E27FC236}">
                <a16:creationId xmlns:a16="http://schemas.microsoft.com/office/drawing/2014/main" id="{F9DBF1E9-1DF2-EAED-6FE3-768E645168E5}"/>
              </a:ext>
            </a:extLst>
          </p:cNvPr>
          <p:cNvSpPr txBox="1">
            <a:spLocks/>
          </p:cNvSpPr>
          <p:nvPr/>
        </p:nvSpPr>
        <p:spPr>
          <a:xfrm>
            <a:off x="5266039" y="910002"/>
            <a:ext cx="6393788" cy="28123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200" noProof="0" dirty="0">
                <a:solidFill>
                  <a:srgbClr val="004138"/>
                </a:solidFill>
                <a:latin typeface="Arial"/>
                <a:cs typeface="Arial"/>
              </a:rPr>
              <a:t>Austria´s DRS and its influence on the design and costs of packaging collection service</a:t>
            </a:r>
          </a:p>
        </p:txBody>
      </p:sp>
      <p:sp>
        <p:nvSpPr>
          <p:cNvPr id="9" name="Subtítol 2">
            <a:extLst>
              <a:ext uri="{FF2B5EF4-FFF2-40B4-BE49-F238E27FC236}">
                <a16:creationId xmlns:a16="http://schemas.microsoft.com/office/drawing/2014/main" id="{FA47F415-E3B1-A5B0-F4B8-A0201E6C7F11}"/>
              </a:ext>
            </a:extLst>
          </p:cNvPr>
          <p:cNvSpPr txBox="1">
            <a:spLocks/>
          </p:cNvSpPr>
          <p:nvPr/>
        </p:nvSpPr>
        <p:spPr>
          <a:xfrm>
            <a:off x="5386339" y="4887021"/>
            <a:ext cx="6393788" cy="5959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300" b="1" noProof="0" dirty="0">
                <a:solidFill>
                  <a:srgbClr val="004138"/>
                </a:solidFill>
                <a:latin typeface="Arial"/>
                <a:cs typeface="Arial"/>
              </a:rPr>
              <a:t>Andreas Pertl</a:t>
            </a:r>
          </a:p>
          <a:p>
            <a:pPr algn="l"/>
            <a:endParaRPr lang="en-GB" sz="2300" noProof="0" dirty="0"/>
          </a:p>
        </p:txBody>
      </p:sp>
      <p:sp>
        <p:nvSpPr>
          <p:cNvPr id="10" name="Subtítol 2">
            <a:extLst>
              <a:ext uri="{FF2B5EF4-FFF2-40B4-BE49-F238E27FC236}">
                <a16:creationId xmlns:a16="http://schemas.microsoft.com/office/drawing/2014/main" id="{D8462CFA-13ED-AB79-9F86-2EF78E719E1F}"/>
              </a:ext>
            </a:extLst>
          </p:cNvPr>
          <p:cNvSpPr txBox="1">
            <a:spLocks/>
          </p:cNvSpPr>
          <p:nvPr/>
        </p:nvSpPr>
        <p:spPr>
          <a:xfrm>
            <a:off x="5349347" y="5483011"/>
            <a:ext cx="6426022" cy="7082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300" noProof="0" dirty="0">
                <a:solidFill>
                  <a:srgbClr val="004138"/>
                </a:solidFill>
                <a:latin typeface="Arial"/>
                <a:cs typeface="Arial"/>
              </a:rPr>
              <a:t>Managing Director</a:t>
            </a:r>
            <a:br>
              <a:rPr lang="en-GB" sz="2300" noProof="0" dirty="0">
                <a:solidFill>
                  <a:srgbClr val="004138"/>
                </a:solidFill>
                <a:latin typeface="Arial"/>
                <a:cs typeface="Arial"/>
              </a:rPr>
            </a:br>
            <a:r>
              <a:rPr lang="en-GB" sz="2300" noProof="0" dirty="0">
                <a:solidFill>
                  <a:srgbClr val="004138"/>
                </a:solidFill>
                <a:latin typeface="Arial"/>
                <a:cs typeface="Arial"/>
              </a:rPr>
              <a:t>Austrian Packaging Coordination Office</a:t>
            </a:r>
          </a:p>
          <a:p>
            <a:pPr algn="l"/>
            <a:endParaRPr lang="en-GB" sz="2300" noProof="0" dirty="0"/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A3F2F96F-7B49-A7D7-C949-3B1F3893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/>
              <a:t>17/9/2025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26C1F9C0-C883-38FE-607A-74FF2F07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en-GB" noProof="0" smtClean="0"/>
              <a:t>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01040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A177F-73BB-C776-EE4F-F02D78CEF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85279-6B0F-EF70-6010-3586EDB0A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Key reflections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2C0083-20B2-3348-733E-2070B0EA0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Ambitious</a:t>
            </a:r>
            <a:r>
              <a:rPr lang="en-GB" dirty="0"/>
              <a:t> goals need ambitious budgets</a:t>
            </a:r>
          </a:p>
          <a:p>
            <a:r>
              <a:rPr lang="en-GB" dirty="0"/>
              <a:t>Clear rules for the transition from EPR to DRS – </a:t>
            </a:r>
            <a:r>
              <a:rPr lang="en-GB" i="1" dirty="0"/>
              <a:t>by law or decision if necessary</a:t>
            </a:r>
          </a:p>
          <a:p>
            <a:pPr lvl="1"/>
            <a:r>
              <a:rPr lang="en-GB" dirty="0"/>
              <a:t>Fair allocation of costs forced by the transition process between EPR and DRS</a:t>
            </a:r>
          </a:p>
          <a:p>
            <a:pPr lvl="1"/>
            <a:r>
              <a:rPr lang="en-GB" dirty="0"/>
              <a:t>Cooperation between EPR and DRS should be initiated</a:t>
            </a:r>
          </a:p>
          <a:p>
            <a:r>
              <a:rPr lang="en-GB" dirty="0"/>
              <a:t>Adoption of the lightweight packaging collection is necessary for cost efficiency</a:t>
            </a:r>
          </a:p>
          <a:p>
            <a:r>
              <a:rPr lang="en-GB" dirty="0"/>
              <a:t>People are adopting very quickly from EPR to DRS</a:t>
            </a:r>
          </a:p>
          <a:p>
            <a:r>
              <a:rPr lang="en-GB" dirty="0"/>
              <a:t>Grumbling (by affected companies, people and media) at the beginning is normal – regardless of changing separate collection or implementing a DRS</a:t>
            </a:r>
          </a:p>
          <a:p>
            <a:pPr lvl="1"/>
            <a:r>
              <a:rPr lang="en-GB" dirty="0"/>
              <a:t>Public relations and cooperation with municipalities is key to success!</a:t>
            </a:r>
          </a:p>
          <a:p>
            <a:r>
              <a:rPr lang="en-GB" dirty="0"/>
              <a:t>The dual scheme of DRS and EPR is Austrias plan to reach the EU goals!</a:t>
            </a:r>
          </a:p>
          <a:p>
            <a:pPr lvl="1"/>
            <a:r>
              <a:rPr lang="en-GB" dirty="0"/>
              <a:t>Evaluation and optimization based on first experiences has started</a:t>
            </a:r>
          </a:p>
          <a:p>
            <a:endParaRPr lang="en-GB" dirty="0"/>
          </a:p>
          <a:p>
            <a:endParaRPr lang="en-GB" dirty="0"/>
          </a:p>
          <a:p>
            <a:endParaRPr lang="en-GB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D0F2AF-2B59-E893-56C7-027838FC5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/>
              <a:t>17/9/2025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77174FB-39A8-F0DE-23BB-2933182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en-GB" noProof="0" smtClean="0"/>
              <a:pPr/>
              <a:t>10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22650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47023-1C2F-6E8A-2DFB-33E87CFC2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F57B9F-ACF3-05B5-D5FD-E90FA5152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Thank you for your attention!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919C3A-7A6E-07CE-28B5-4942A0D1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noProof="0" dirty="0"/>
              <a:t>Dipl.-Ing. Andreas Pertl</a:t>
            </a:r>
          </a:p>
          <a:p>
            <a:pPr marL="0" indent="0">
              <a:buNone/>
            </a:pPr>
            <a:r>
              <a:rPr lang="en-GB" sz="1400" noProof="0" dirty="0"/>
              <a:t>Managing Director</a:t>
            </a:r>
          </a:p>
          <a:p>
            <a:pPr marL="0" indent="0">
              <a:buNone/>
            </a:pPr>
            <a:r>
              <a:rPr lang="en-GB" sz="1400" noProof="0" dirty="0"/>
              <a:t>T: +43 1 996 96 68-0</a:t>
            </a:r>
          </a:p>
          <a:p>
            <a:pPr marL="0" indent="0">
              <a:buNone/>
            </a:pPr>
            <a:r>
              <a:rPr lang="en-GB" sz="1400" noProof="0" dirty="0">
                <a:hlinkClick r:id="rId2"/>
              </a:rPr>
              <a:t>andreas.pertl@vks-gmbh.at</a:t>
            </a:r>
            <a:endParaRPr lang="en-GB" sz="1400" noProof="0" dirty="0"/>
          </a:p>
          <a:p>
            <a:pPr marL="0" indent="0">
              <a:buNone/>
            </a:pPr>
            <a:endParaRPr lang="en-GB" sz="1400" noProof="0" dirty="0"/>
          </a:p>
          <a:p>
            <a:pPr marL="0" indent="0">
              <a:buNone/>
            </a:pPr>
            <a:endParaRPr lang="en-GB" sz="1400" noProof="0" dirty="0"/>
          </a:p>
          <a:p>
            <a:pPr marL="0" indent="0">
              <a:buNone/>
            </a:pPr>
            <a:r>
              <a:rPr lang="en-GB" sz="1400" b="1" noProof="0" dirty="0"/>
              <a:t>VKS </a:t>
            </a:r>
            <a:r>
              <a:rPr lang="en-GB" sz="1400" b="1" noProof="0" dirty="0" err="1"/>
              <a:t>Verpackungskoordinierungsstelle</a:t>
            </a:r>
            <a:endParaRPr lang="en-GB" sz="1400" b="1" noProof="0" dirty="0"/>
          </a:p>
          <a:p>
            <a:pPr marL="0" indent="0">
              <a:buNone/>
            </a:pPr>
            <a:r>
              <a:rPr lang="en-GB" sz="1400" b="1" noProof="0" dirty="0" err="1"/>
              <a:t>gemeinnützige</a:t>
            </a:r>
            <a:r>
              <a:rPr lang="en-GB" sz="1400" b="1" noProof="0" dirty="0"/>
              <a:t> Gesellschaft </a:t>
            </a:r>
            <a:r>
              <a:rPr lang="en-GB" sz="1400" b="1" noProof="0" dirty="0" err="1"/>
              <a:t>mbH</a:t>
            </a:r>
            <a:endParaRPr lang="en-GB" sz="1400" b="1" noProof="0" dirty="0"/>
          </a:p>
          <a:p>
            <a:pPr marL="0" indent="0">
              <a:buNone/>
            </a:pPr>
            <a:r>
              <a:rPr lang="en-GB" sz="1400" noProof="0" dirty="0" err="1"/>
              <a:t>Zieglergasse</a:t>
            </a:r>
            <a:r>
              <a:rPr lang="en-GB" sz="1400" noProof="0" dirty="0"/>
              <a:t> 8 / TOP 3, 1070 Vienna</a:t>
            </a:r>
          </a:p>
          <a:p>
            <a:pPr marL="0" indent="0">
              <a:buNone/>
            </a:pPr>
            <a:r>
              <a:rPr lang="en-GB" sz="1400" noProof="0" dirty="0">
                <a:hlinkClick r:id="rId3"/>
              </a:rPr>
              <a:t>http://www.vks-gmbh.at</a:t>
            </a:r>
            <a:endParaRPr lang="en-GB" sz="1400" noProof="0" dirty="0"/>
          </a:p>
          <a:p>
            <a:pPr marL="0" indent="0">
              <a:buNone/>
            </a:pPr>
            <a:endParaRPr lang="en-GB" noProof="0" dirty="0"/>
          </a:p>
          <a:p>
            <a:pPr marL="0" indent="0">
              <a:buNone/>
            </a:pPr>
            <a:endParaRPr lang="en-GB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EA71C6-C29D-F3C0-86AE-49118FCD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/>
              <a:t>17/9/2025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2B8D47-6F22-C328-507E-FF2A6AA9F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en-GB" noProof="0" smtClean="0"/>
              <a:pPr/>
              <a:t>11</a:t>
            </a:fld>
            <a:endParaRPr lang="en-GB" noProof="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CA9FD0B-474D-5291-1CDE-3FA7C2EA6A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48" t="693" r="571" b="242"/>
          <a:stretch>
            <a:fillRect/>
          </a:stretch>
        </p:blipFill>
        <p:spPr>
          <a:xfrm>
            <a:off x="6238875" y="771524"/>
            <a:ext cx="3295650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25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8B0FB6-7562-CE29-024D-B9D42B0F9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Packaging Coordination Office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F35BD4-B6F6-2B39-0D53-3E884AD75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The WMA offers the opportunity to responsible Ministry to establish a company which </a:t>
            </a:r>
            <a:r>
              <a:rPr lang="en-GB" b="1" noProof="0" dirty="0"/>
              <a:t>supports the Ministry to supervise and coordinate </a:t>
            </a:r>
            <a:r>
              <a:rPr lang="en-GB" noProof="0" dirty="0"/>
              <a:t>different activities in the competitive producer responsibility scheme. </a:t>
            </a:r>
          </a:p>
          <a:p>
            <a:pPr lvl="1"/>
            <a:r>
              <a:rPr lang="en-GB" noProof="0" dirty="0"/>
              <a:t>The Packaging Coordination Office (VKS) was established as a </a:t>
            </a:r>
            <a:r>
              <a:rPr lang="en-GB" b="1" noProof="0" dirty="0"/>
              <a:t>non-profit organisation </a:t>
            </a:r>
            <a:r>
              <a:rPr lang="en-GB" noProof="0" dirty="0"/>
              <a:t>by decision of the Ministry in 2014.</a:t>
            </a:r>
          </a:p>
          <a:p>
            <a:endParaRPr lang="en-GB" noProof="0" dirty="0"/>
          </a:p>
          <a:p>
            <a:r>
              <a:rPr lang="en-GB" noProof="0" dirty="0"/>
              <a:t>The VKS is owned by the Austrian Environmental Agency (</a:t>
            </a:r>
            <a:r>
              <a:rPr lang="en-GB" noProof="0" dirty="0" err="1"/>
              <a:t>Umweltbundesamt</a:t>
            </a:r>
            <a:r>
              <a:rPr lang="en-GB" noProof="0" dirty="0"/>
              <a:t>)</a:t>
            </a:r>
            <a:br>
              <a:rPr lang="en-GB" noProof="0" dirty="0"/>
            </a:br>
            <a:r>
              <a:rPr lang="en-GB" noProof="0" dirty="0"/>
              <a:t>which itself is owned by the Federal  Republic of Austria = </a:t>
            </a:r>
            <a:r>
              <a:rPr lang="en-GB" b="1" noProof="0" dirty="0"/>
              <a:t>VKS is 100% state owned</a:t>
            </a:r>
          </a:p>
          <a:p>
            <a:endParaRPr lang="en-GB" noProof="0" dirty="0"/>
          </a:p>
          <a:p>
            <a:r>
              <a:rPr lang="en-GB" b="1" noProof="0" dirty="0"/>
              <a:t>All PROs have to contract with the VKS </a:t>
            </a:r>
            <a:r>
              <a:rPr lang="en-GB" noProof="0" dirty="0"/>
              <a:t>as obligatory requirement to get approved by the Ministry. </a:t>
            </a:r>
          </a:p>
          <a:p>
            <a:pPr lvl="1"/>
            <a:r>
              <a:rPr lang="en-GB" noProof="0" dirty="0"/>
              <a:t>Currently </a:t>
            </a:r>
            <a:r>
              <a:rPr lang="en-GB" b="1" noProof="0" dirty="0"/>
              <a:t>six producer responsibility organisations (PRO) </a:t>
            </a:r>
            <a:r>
              <a:rPr lang="en-GB" noProof="0" dirty="0"/>
              <a:t>are approved in Austria</a:t>
            </a:r>
          </a:p>
          <a:p>
            <a:endParaRPr lang="en-GB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457206-6DF7-45CB-0DA4-F6460EB8B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/>
              <a:t>17/9/2025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DA28E49-446A-6C99-5410-70AD28457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en-GB" noProof="0" smtClean="0"/>
              <a:pPr/>
              <a:t>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8452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F20570-D6C1-60C8-815C-2950C113C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Legal framework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4BCE33-7A75-3B3A-1C51-00413E192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noProof="0" dirty="0"/>
              <a:t>Waste Management Act</a:t>
            </a:r>
          </a:p>
          <a:p>
            <a:pPr lvl="1"/>
            <a:r>
              <a:rPr lang="en-GB" noProof="0" dirty="0"/>
              <a:t>Basic rules for the EPR and DRS scheme</a:t>
            </a:r>
          </a:p>
          <a:p>
            <a:pPr lvl="1"/>
            <a:r>
              <a:rPr lang="en-GB" noProof="0" dirty="0"/>
              <a:t>Rules for PROs and the VKS</a:t>
            </a:r>
          </a:p>
          <a:p>
            <a:r>
              <a:rPr lang="en-GB" b="1" noProof="0" dirty="0"/>
              <a:t>Packaging Ordinance</a:t>
            </a:r>
          </a:p>
          <a:p>
            <a:pPr lvl="1"/>
            <a:r>
              <a:rPr lang="en-GB" noProof="0" dirty="0"/>
              <a:t>Collection and Recycling quota, restrictions for substances</a:t>
            </a:r>
          </a:p>
          <a:p>
            <a:pPr lvl="1"/>
            <a:r>
              <a:rPr lang="en-GB" noProof="0" dirty="0"/>
              <a:t>Roles for obligated companies and consumers</a:t>
            </a:r>
          </a:p>
          <a:p>
            <a:pPr lvl="1"/>
            <a:r>
              <a:rPr lang="en-GB" noProof="0" dirty="0"/>
              <a:t>Requirements for packaging and packaging waste prevention</a:t>
            </a:r>
          </a:p>
          <a:p>
            <a:r>
              <a:rPr lang="en-GB" b="1" noProof="0" dirty="0"/>
              <a:t>Deposit Ordinance</a:t>
            </a:r>
            <a:r>
              <a:rPr lang="en-GB" noProof="0" dirty="0"/>
              <a:t> for Single-use Beverage Packaging</a:t>
            </a:r>
          </a:p>
          <a:p>
            <a:pPr lvl="1"/>
            <a:r>
              <a:rPr lang="en-GB" noProof="0" dirty="0"/>
              <a:t>Types of packaging and materials</a:t>
            </a:r>
          </a:p>
          <a:p>
            <a:pPr lvl="1"/>
            <a:r>
              <a:rPr lang="en-GB" noProof="0" dirty="0"/>
              <a:t>Registration of obligated companies and products</a:t>
            </a:r>
          </a:p>
          <a:p>
            <a:pPr lvl="1"/>
            <a:r>
              <a:rPr lang="en-GB" noProof="0" dirty="0"/>
              <a:t>Organization of the DRS – material and financial flows</a:t>
            </a:r>
          </a:p>
          <a:p>
            <a:pPr lvl="1"/>
            <a:r>
              <a:rPr lang="en-GB" noProof="0" dirty="0"/>
              <a:t>Tasks of the central agency (EWP Recycling </a:t>
            </a:r>
            <a:r>
              <a:rPr lang="en-GB" noProof="0" dirty="0" err="1"/>
              <a:t>Pfand</a:t>
            </a:r>
            <a:r>
              <a:rPr lang="en-GB" noProof="0" dirty="0"/>
              <a:t> Österreich </a:t>
            </a:r>
            <a:r>
              <a:rPr lang="en-GB" noProof="0" dirty="0" err="1"/>
              <a:t>gGmbH</a:t>
            </a:r>
            <a:r>
              <a:rPr lang="en-GB" noProof="0" dirty="0"/>
              <a:t>)</a:t>
            </a:r>
          </a:p>
          <a:p>
            <a:pPr lvl="1"/>
            <a:r>
              <a:rPr lang="en-GB" noProof="0" dirty="0"/>
              <a:t>Labelling and deposit amount = EUR 0,25</a:t>
            </a:r>
          </a:p>
          <a:p>
            <a:pPr lvl="1"/>
            <a:endParaRPr lang="en-GB" noProof="0" dirty="0"/>
          </a:p>
          <a:p>
            <a:endParaRPr lang="en-GB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73FF5D-B03E-452D-7182-411DFBBEB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/>
              <a:t>17/9/2025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883168B-F5F4-7C0F-2151-7AB5E6E4E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en-GB" noProof="0" smtClean="0"/>
              <a:pPr/>
              <a:t>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58112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BF2931-4CCB-2D27-C599-CAE0A9E96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Austria´s Deposit Return Scheme - Implementation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63F229-6029-9F62-7678-1A5BDFDFE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Legal steps…</a:t>
            </a:r>
          </a:p>
          <a:p>
            <a:pPr lvl="1"/>
            <a:r>
              <a:rPr lang="en-GB" noProof="0" dirty="0"/>
              <a:t>December 10th, </a:t>
            </a:r>
            <a:r>
              <a:rPr lang="en-GB" b="1" noProof="0" dirty="0"/>
              <a:t>2021</a:t>
            </a:r>
            <a:r>
              <a:rPr lang="en-GB" noProof="0" dirty="0"/>
              <a:t> – Amendment of the Waste Management Act</a:t>
            </a:r>
          </a:p>
          <a:p>
            <a:pPr lvl="2"/>
            <a:r>
              <a:rPr lang="en-GB" noProof="0" dirty="0"/>
              <a:t>Basic rules and possibility for an DRS on single-use beverage packaging from plastics and metals</a:t>
            </a:r>
          </a:p>
          <a:p>
            <a:pPr lvl="1"/>
            <a:r>
              <a:rPr lang="en-GB" noProof="0" dirty="0"/>
              <a:t>September 25th, </a:t>
            </a:r>
            <a:r>
              <a:rPr lang="en-GB" b="1" noProof="0" dirty="0"/>
              <a:t>2023</a:t>
            </a:r>
            <a:r>
              <a:rPr lang="en-GB" noProof="0" dirty="0"/>
              <a:t> – Deposit ordinance</a:t>
            </a:r>
          </a:p>
          <a:p>
            <a:pPr lvl="1"/>
            <a:r>
              <a:rPr lang="en-GB" noProof="0" dirty="0"/>
              <a:t>July 17th, </a:t>
            </a:r>
            <a:r>
              <a:rPr lang="en-GB" b="1" noProof="0" dirty="0"/>
              <a:t>2024</a:t>
            </a:r>
            <a:r>
              <a:rPr lang="en-GB" noProof="0" dirty="0"/>
              <a:t> – Amendment of the Waste Management Act</a:t>
            </a:r>
          </a:p>
          <a:p>
            <a:pPr lvl="2"/>
            <a:r>
              <a:rPr lang="en-GB" noProof="0" dirty="0"/>
              <a:t>Concretization of the set-up of the central agency (obligations, supervision, legal form,…)</a:t>
            </a:r>
          </a:p>
          <a:p>
            <a:r>
              <a:rPr lang="en-GB" noProof="0" dirty="0"/>
              <a:t>Implementation</a:t>
            </a:r>
          </a:p>
          <a:p>
            <a:pPr lvl="1"/>
            <a:r>
              <a:rPr lang="en-GB" noProof="0" dirty="0"/>
              <a:t>March </a:t>
            </a:r>
            <a:r>
              <a:rPr lang="en-GB" b="1" noProof="0" dirty="0"/>
              <a:t>2022</a:t>
            </a:r>
            <a:r>
              <a:rPr lang="en-GB" noProof="0" dirty="0"/>
              <a:t> – Establishment of the supporting association by retailers and manufacturer</a:t>
            </a:r>
          </a:p>
          <a:p>
            <a:pPr lvl="1"/>
            <a:r>
              <a:rPr lang="en-GB" noProof="0" dirty="0"/>
              <a:t>December </a:t>
            </a:r>
            <a:r>
              <a:rPr lang="en-GB" b="1" noProof="0" dirty="0"/>
              <a:t>2022</a:t>
            </a:r>
            <a:r>
              <a:rPr lang="en-GB" noProof="0" dirty="0"/>
              <a:t> - Establishment of the central agency</a:t>
            </a:r>
          </a:p>
          <a:p>
            <a:pPr lvl="1"/>
            <a:r>
              <a:rPr lang="en-GB" noProof="0" dirty="0"/>
              <a:t>May </a:t>
            </a:r>
            <a:r>
              <a:rPr lang="en-GB" b="1" noProof="0" dirty="0"/>
              <a:t>2023</a:t>
            </a:r>
            <a:r>
              <a:rPr lang="en-GB" noProof="0" dirty="0"/>
              <a:t> – Concretization of the </a:t>
            </a:r>
            <a:r>
              <a:rPr lang="en-GB" dirty="0"/>
              <a:t>central agency (</a:t>
            </a:r>
            <a:r>
              <a:rPr lang="en-GB" b="1" dirty="0">
                <a:solidFill>
                  <a:schemeClr val="accent6"/>
                </a:solidFill>
              </a:rPr>
              <a:t>EWP</a:t>
            </a:r>
            <a:r>
              <a:rPr lang="en-GB" dirty="0"/>
              <a:t> Recycling </a:t>
            </a:r>
            <a:r>
              <a:rPr lang="en-GB" dirty="0" err="1"/>
              <a:t>Pfand</a:t>
            </a:r>
            <a:r>
              <a:rPr lang="en-GB" dirty="0"/>
              <a:t> Austria </a:t>
            </a:r>
            <a:r>
              <a:rPr lang="en-GB" dirty="0" err="1"/>
              <a:t>gGmbH</a:t>
            </a:r>
            <a:r>
              <a:rPr lang="en-GB" dirty="0"/>
              <a:t>)</a:t>
            </a:r>
            <a:endParaRPr lang="en-GB" noProof="0" dirty="0"/>
          </a:p>
          <a:p>
            <a:pPr lvl="1"/>
            <a:r>
              <a:rPr lang="en-GB" noProof="0" dirty="0"/>
              <a:t>January 1st, </a:t>
            </a:r>
            <a:r>
              <a:rPr lang="en-GB" b="1" noProof="0" dirty="0"/>
              <a:t>2025</a:t>
            </a:r>
            <a:r>
              <a:rPr lang="en-GB" noProof="0" dirty="0"/>
              <a:t> – Operational start of the DRS in Austria (</a:t>
            </a:r>
            <a:r>
              <a:rPr lang="en-GB" i="1" noProof="0" dirty="0"/>
              <a:t>with a transition period</a:t>
            </a:r>
            <a:r>
              <a:rPr lang="en-GB" noProof="0" dirty="0"/>
              <a:t>)</a:t>
            </a:r>
          </a:p>
          <a:p>
            <a:pPr lvl="2"/>
            <a:r>
              <a:rPr lang="en-GB" i="1" noProof="0" dirty="0"/>
              <a:t>April 1st, </a:t>
            </a:r>
            <a:r>
              <a:rPr lang="en-GB" b="1" i="1" noProof="0" dirty="0"/>
              <a:t>2025</a:t>
            </a:r>
            <a:r>
              <a:rPr lang="en-GB" i="1" noProof="0" dirty="0"/>
              <a:t> – Ending of the possibility </a:t>
            </a:r>
            <a:r>
              <a:rPr lang="en-GB" i="1" noProof="0" dirty="0">
                <a:highlight>
                  <a:srgbClr val="FFFF00"/>
                </a:highlight>
              </a:rPr>
              <a:t>to fill </a:t>
            </a:r>
            <a:r>
              <a:rPr lang="en-GB" i="1" noProof="0" dirty="0"/>
              <a:t>obliged beverages without deposit</a:t>
            </a:r>
          </a:p>
          <a:p>
            <a:pPr lvl="2"/>
            <a:r>
              <a:rPr lang="en-GB" i="1" noProof="0" dirty="0"/>
              <a:t>December 31st, </a:t>
            </a:r>
            <a:r>
              <a:rPr lang="en-GB" b="1" i="1" noProof="0" dirty="0"/>
              <a:t>2025</a:t>
            </a:r>
            <a:r>
              <a:rPr lang="en-GB" i="1" noProof="0" dirty="0"/>
              <a:t> – Ending of the possibility </a:t>
            </a:r>
            <a:r>
              <a:rPr lang="en-GB" i="1" noProof="0" dirty="0">
                <a:highlight>
                  <a:srgbClr val="FFFF00"/>
                </a:highlight>
              </a:rPr>
              <a:t>to sell </a:t>
            </a:r>
            <a:r>
              <a:rPr lang="en-GB" i="1" noProof="0" dirty="0"/>
              <a:t>obliged beverages without deposit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4FB860-9D5C-42C6-6688-B12FCAA2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/>
              <a:t>17/9/2025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A88CD8D-63CA-802D-59F7-72D2C386E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en-GB" noProof="0" smtClean="0"/>
              <a:pPr/>
              <a:t>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22098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86149-6F68-B094-567C-CD0F66507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EA613A-7958-682E-799E-91FF983C2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Austria´s Deposit Return Scheme - Operation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D16D0A-B068-4282-5559-4AA01DFCF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719638"/>
          </a:xfrm>
        </p:spPr>
        <p:txBody>
          <a:bodyPr/>
          <a:lstStyle/>
          <a:p>
            <a:r>
              <a:rPr lang="en-GB" dirty="0"/>
              <a:t>Affected packaging and </a:t>
            </a:r>
            <a:r>
              <a:rPr lang="en-GB" noProof="0" dirty="0"/>
              <a:t>products</a:t>
            </a:r>
          </a:p>
          <a:p>
            <a:pPr lvl="1"/>
            <a:r>
              <a:rPr lang="en-GB" dirty="0"/>
              <a:t>Single-use beverages from plastics (mostly PET bottles) and metals (mostly aluminium cans)</a:t>
            </a:r>
          </a:p>
          <a:p>
            <a:pPr lvl="1"/>
            <a:r>
              <a:rPr lang="en-GB" dirty="0"/>
              <a:t>Filling volume from 0,1 to 3,0 litres for all beverages except milk and dairy products</a:t>
            </a:r>
          </a:p>
          <a:p>
            <a:pPr lvl="1"/>
            <a:r>
              <a:rPr lang="en-GB" noProof="0" dirty="0"/>
              <a:t>Deposit = EUR 0,25</a:t>
            </a:r>
            <a:endParaRPr lang="en-GB" i="1" noProof="0" dirty="0"/>
          </a:p>
          <a:p>
            <a:r>
              <a:rPr lang="en-GB" noProof="0" dirty="0"/>
              <a:t>Involved actors</a:t>
            </a:r>
            <a:endParaRPr lang="en-GB" dirty="0"/>
          </a:p>
          <a:p>
            <a:pPr lvl="1"/>
            <a:r>
              <a:rPr lang="en-GB" b="1" dirty="0"/>
              <a:t>Deposit collection = First distributor </a:t>
            </a:r>
            <a:r>
              <a:rPr lang="en-GB" dirty="0"/>
              <a:t>from their respective customer</a:t>
            </a:r>
          </a:p>
          <a:p>
            <a:pPr lvl="1"/>
            <a:r>
              <a:rPr lang="en-GB" b="1" dirty="0"/>
              <a:t>Take back and deposit payout = Final distributor </a:t>
            </a:r>
            <a:r>
              <a:rPr lang="en-GB" dirty="0"/>
              <a:t>(retail, bakeries, …) from and to customers</a:t>
            </a:r>
          </a:p>
          <a:p>
            <a:pPr lvl="2"/>
            <a:r>
              <a:rPr lang="en-GB" dirty="0"/>
              <a:t>Mostly by vending machines at retailers</a:t>
            </a:r>
          </a:p>
          <a:p>
            <a:pPr lvl="2"/>
            <a:r>
              <a:rPr lang="en-GB" dirty="0"/>
              <a:t>Manual collection for small amounts in special bags – counting stations operated by EWP</a:t>
            </a:r>
          </a:p>
          <a:p>
            <a:pPr lvl="1"/>
            <a:r>
              <a:rPr lang="en-GB" b="1" dirty="0"/>
              <a:t>Central agency = </a:t>
            </a:r>
            <a:r>
              <a:rPr lang="en-GB" dirty="0"/>
              <a:t>Organizes financial and material flows recycling and operates the registry</a:t>
            </a:r>
          </a:p>
          <a:p>
            <a:pPr lvl="2"/>
            <a:r>
              <a:rPr lang="en-GB" dirty="0"/>
              <a:t>Right of first refusal for </a:t>
            </a:r>
            <a:r>
              <a:rPr lang="en-GB" dirty="0" err="1"/>
              <a:t>recyclates</a:t>
            </a:r>
            <a:r>
              <a:rPr lang="en-GB" dirty="0"/>
              <a:t> for manufacturers from EWP</a:t>
            </a:r>
          </a:p>
          <a:p>
            <a:pPr lvl="2"/>
            <a:r>
              <a:rPr lang="en-GB" dirty="0"/>
              <a:t>Fees for producers = Costs - Revenues - Deposit slip</a:t>
            </a:r>
          </a:p>
          <a:p>
            <a:r>
              <a:rPr lang="en-GB" b="1" dirty="0"/>
              <a:t>GOALS:</a:t>
            </a:r>
          </a:p>
          <a:p>
            <a:pPr lvl="1"/>
            <a:r>
              <a:rPr lang="en-GB" dirty="0"/>
              <a:t>Collection rates: 80% in 2025, </a:t>
            </a:r>
            <a:r>
              <a:rPr lang="en-GB" b="1" dirty="0">
                <a:solidFill>
                  <a:srgbClr val="C00000"/>
                </a:solidFill>
              </a:rPr>
              <a:t>90% in 2027</a:t>
            </a:r>
          </a:p>
          <a:p>
            <a:pPr lvl="1"/>
            <a:r>
              <a:rPr lang="en-GB" dirty="0"/>
              <a:t>Ensure secondary resources to fulfil the minimum recycled content (25% in 2025, 30% in 2030)</a:t>
            </a:r>
          </a:p>
          <a:p>
            <a:pPr marL="457200" lvl="1" indent="0">
              <a:buNone/>
            </a:pPr>
            <a:endParaRPr lang="en-GB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96EB39-D595-8897-A423-0F64854AC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/>
              <a:t>17/9/2025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CD4FB5-DABE-694C-4F30-9FED5919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en-GB" noProof="0" smtClean="0"/>
              <a:pPr/>
              <a:t>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67587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E8F49-6FFB-E380-E559-4F23CA84B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eck 26">
            <a:extLst>
              <a:ext uri="{FF2B5EF4-FFF2-40B4-BE49-F238E27FC236}">
                <a16:creationId xmlns:a16="http://schemas.microsoft.com/office/drawing/2014/main" id="{4DB672E2-1B52-D3AA-623E-2D09A903743D}"/>
              </a:ext>
            </a:extLst>
          </p:cNvPr>
          <p:cNvSpPr/>
          <p:nvPr/>
        </p:nvSpPr>
        <p:spPr>
          <a:xfrm>
            <a:off x="3252627" y="3664522"/>
            <a:ext cx="947898" cy="3570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84A9DA22-42DE-C5FD-9264-46068E2D0CB7}"/>
              </a:ext>
            </a:extLst>
          </p:cNvPr>
          <p:cNvSpPr/>
          <p:nvPr/>
        </p:nvSpPr>
        <p:spPr>
          <a:xfrm>
            <a:off x="2860742" y="3664522"/>
            <a:ext cx="363678" cy="357051"/>
          </a:xfrm>
          <a:prstGeom prst="rect">
            <a:avLst/>
          </a:prstGeom>
          <a:solidFill>
            <a:srgbClr val="FFE9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A5F3AE5-FDF8-57E9-C426-1BF1D8DA0286}"/>
              </a:ext>
            </a:extLst>
          </p:cNvPr>
          <p:cNvSpPr/>
          <p:nvPr/>
        </p:nvSpPr>
        <p:spPr>
          <a:xfrm>
            <a:off x="2057400" y="3664522"/>
            <a:ext cx="767210" cy="3570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B12FED11-E09F-354C-86F7-2FF50F42C284}"/>
              </a:ext>
            </a:extLst>
          </p:cNvPr>
          <p:cNvSpPr txBox="1"/>
          <p:nvPr/>
        </p:nvSpPr>
        <p:spPr>
          <a:xfrm>
            <a:off x="2259850" y="3699678"/>
            <a:ext cx="1698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>
                <a:latin typeface="Arial" panose="020B0604020202020204" pitchFamily="34" charset="0"/>
                <a:cs typeface="Arial" panose="020B0604020202020204" pitchFamily="34" charset="0"/>
              </a:rPr>
              <a:t>market share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1DC2B46-EF7D-C405-BD4E-5012A45DB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Impact of DRS on packaging EPR in Austria – Competition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0BAF6A-2E5D-D8E6-7F36-8DE45FFAE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2700" y="1543050"/>
            <a:ext cx="6581100" cy="4691063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1600" noProof="0" dirty="0"/>
              <a:t>Consulting for obligated companies (recyclability, optimization of waste management systems, …)</a:t>
            </a:r>
          </a:p>
          <a:p>
            <a:pPr>
              <a:spcBef>
                <a:spcPts val="600"/>
              </a:spcBef>
            </a:pPr>
            <a:r>
              <a:rPr lang="en-US" sz="1600" noProof="0" dirty="0"/>
              <a:t>Easier </a:t>
            </a:r>
            <a:r>
              <a:rPr lang="en-US" sz="1600" noProof="0" dirty="0" err="1"/>
              <a:t>licencing</a:t>
            </a:r>
            <a:r>
              <a:rPr lang="en-US" sz="1600" noProof="0" dirty="0"/>
              <a:t> for obligated companies</a:t>
            </a:r>
          </a:p>
          <a:p>
            <a:pPr>
              <a:spcBef>
                <a:spcPts val="600"/>
              </a:spcBef>
            </a:pPr>
            <a:endParaRPr lang="en-US" sz="1600" noProof="0" dirty="0"/>
          </a:p>
          <a:p>
            <a:pPr>
              <a:spcBef>
                <a:spcPts val="600"/>
              </a:spcBef>
            </a:pPr>
            <a:r>
              <a:rPr lang="en-US" sz="1600" dirty="0"/>
              <a:t>Overhead and internal efficiency</a:t>
            </a:r>
          </a:p>
          <a:p>
            <a:endParaRPr lang="en-US" sz="1600" dirty="0"/>
          </a:p>
          <a:p>
            <a:pPr>
              <a:spcBef>
                <a:spcPts val="600"/>
              </a:spcBef>
            </a:pPr>
            <a:r>
              <a:rPr lang="en-GB" sz="1600" b="1" i="1" dirty="0">
                <a:solidFill>
                  <a:srgbClr val="FF0000"/>
                </a:solidFill>
              </a:rPr>
              <a:t>NO</a:t>
            </a:r>
            <a:r>
              <a:rPr lang="en-GB" sz="1600" i="1" dirty="0">
                <a:solidFill>
                  <a:srgbClr val="FF0000"/>
                </a:solidFill>
              </a:rPr>
              <a:t> COMPETITION:</a:t>
            </a:r>
          </a:p>
          <a:p>
            <a:pPr marL="285750" indent="-285750">
              <a:spcBef>
                <a:spcPts val="300"/>
              </a:spcBef>
            </a:pPr>
            <a:r>
              <a:rPr lang="en-GB" sz="1600" i="1" dirty="0">
                <a:solidFill>
                  <a:srgbClr val="FF0000"/>
                </a:solidFill>
              </a:rPr>
              <a:t>Collection service = shared use model</a:t>
            </a:r>
          </a:p>
          <a:p>
            <a:pPr marL="285750" indent="-285750">
              <a:spcBef>
                <a:spcPts val="300"/>
              </a:spcBef>
            </a:pPr>
            <a:r>
              <a:rPr lang="en-GB" sz="1600" i="1" dirty="0">
                <a:solidFill>
                  <a:srgbClr val="FF0000"/>
                </a:solidFill>
              </a:rPr>
              <a:t>Sharing of costs</a:t>
            </a:r>
          </a:p>
          <a:p>
            <a:pPr marL="285750" indent="-285750">
              <a:spcBef>
                <a:spcPts val="300"/>
              </a:spcBef>
            </a:pPr>
            <a:r>
              <a:rPr lang="en-GB" sz="1600" i="1" dirty="0">
                <a:solidFill>
                  <a:srgbClr val="FF0000"/>
                </a:solidFill>
              </a:rPr>
              <a:t>Sharing of collected wastes</a:t>
            </a:r>
          </a:p>
          <a:p>
            <a:pPr marL="285750" indent="-285750">
              <a:spcBef>
                <a:spcPts val="300"/>
              </a:spcBef>
            </a:pPr>
            <a:endParaRPr lang="en-GB" sz="1600" i="1" dirty="0">
              <a:solidFill>
                <a:srgbClr val="FF0000"/>
              </a:solidFill>
            </a:endParaRPr>
          </a:p>
          <a:p>
            <a:pPr marL="285750" indent="-285750">
              <a:spcBef>
                <a:spcPts val="300"/>
              </a:spcBef>
            </a:pPr>
            <a:endParaRPr lang="en-GB" sz="1600" i="1" dirty="0">
              <a:solidFill>
                <a:srgbClr val="FF0000"/>
              </a:solidFill>
            </a:endParaRPr>
          </a:p>
          <a:p>
            <a:pPr marL="285750" indent="-285750">
              <a:spcBef>
                <a:spcPts val="300"/>
              </a:spcBef>
            </a:pPr>
            <a:endParaRPr lang="en-GB" sz="1600" i="1" dirty="0">
              <a:solidFill>
                <a:srgbClr val="FF0000"/>
              </a:solidFill>
            </a:endParaRPr>
          </a:p>
          <a:p>
            <a:pPr marL="285750" indent="-285750">
              <a:spcBef>
                <a:spcPts val="600"/>
              </a:spcBef>
            </a:pPr>
            <a:r>
              <a:rPr lang="en-GB" sz="1600" dirty="0"/>
              <a:t>Contracting with sorters, recyclers</a:t>
            </a:r>
          </a:p>
          <a:p>
            <a:pPr marL="285750" indent="-285750">
              <a:spcBef>
                <a:spcPts val="600"/>
              </a:spcBef>
            </a:pPr>
            <a:r>
              <a:rPr lang="en-GB" sz="1600" dirty="0"/>
              <a:t>Logistical performance</a:t>
            </a:r>
          </a:p>
          <a:p>
            <a:pPr marL="285750" indent="-285750">
              <a:spcBef>
                <a:spcPts val="600"/>
              </a:spcBef>
            </a:pPr>
            <a:r>
              <a:rPr lang="en-GB" sz="1600" dirty="0"/>
              <a:t>Sale of secondary resources</a:t>
            </a:r>
          </a:p>
          <a:p>
            <a:pPr marL="285750" indent="-285750">
              <a:spcBef>
                <a:spcPts val="300"/>
              </a:spcBef>
            </a:pPr>
            <a:endParaRPr lang="en-GB" sz="16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endParaRPr lang="en-US" sz="1600" noProof="0" dirty="0"/>
          </a:p>
          <a:p>
            <a:endParaRPr lang="en-GB" sz="1600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B6B470-7733-C8B5-72A9-4B6293ADE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/>
              <a:t>17/9/2025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1D10A72-AEC0-4723-7A2E-B97C3A679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en-GB" noProof="0" smtClean="0"/>
              <a:pPr/>
              <a:t>6</a:t>
            </a:fld>
            <a:endParaRPr lang="en-GB" noProof="0" dirty="0"/>
          </a:p>
        </p:txBody>
      </p:sp>
      <p:sp>
        <p:nvSpPr>
          <p:cNvPr id="6" name="Rechteck: abgeschrägt 5">
            <a:extLst>
              <a:ext uri="{FF2B5EF4-FFF2-40B4-BE49-F238E27FC236}">
                <a16:creationId xmlns:a16="http://schemas.microsoft.com/office/drawing/2014/main" id="{9A3BDC8D-D68A-7013-2265-EC41F55A1B66}"/>
              </a:ext>
            </a:extLst>
          </p:cNvPr>
          <p:cNvSpPr/>
          <p:nvPr/>
        </p:nvSpPr>
        <p:spPr>
          <a:xfrm>
            <a:off x="2119932" y="1975156"/>
            <a:ext cx="288032" cy="288032"/>
          </a:xfrm>
          <a:prstGeom prst="bevel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Rechteck: abgeschrägt 6">
            <a:extLst>
              <a:ext uri="{FF2B5EF4-FFF2-40B4-BE49-F238E27FC236}">
                <a16:creationId xmlns:a16="http://schemas.microsoft.com/office/drawing/2014/main" id="{6636477D-DA3E-2DDA-CDB1-A339534B88A5}"/>
              </a:ext>
            </a:extLst>
          </p:cNvPr>
          <p:cNvSpPr/>
          <p:nvPr/>
        </p:nvSpPr>
        <p:spPr>
          <a:xfrm>
            <a:off x="2551980" y="1975156"/>
            <a:ext cx="288032" cy="288032"/>
          </a:xfrm>
          <a:prstGeom prst="bevel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Rechteck: abgeschrägt 7">
            <a:extLst>
              <a:ext uri="{FF2B5EF4-FFF2-40B4-BE49-F238E27FC236}">
                <a16:creationId xmlns:a16="http://schemas.microsoft.com/office/drawing/2014/main" id="{02DB7F1C-4677-99FD-D248-06365627C415}"/>
              </a:ext>
            </a:extLst>
          </p:cNvPr>
          <p:cNvSpPr/>
          <p:nvPr/>
        </p:nvSpPr>
        <p:spPr>
          <a:xfrm>
            <a:off x="2990397" y="1975156"/>
            <a:ext cx="288032" cy="288032"/>
          </a:xfrm>
          <a:prstGeom prst="bevel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Rechteck: abgeschrägt 8">
            <a:extLst>
              <a:ext uri="{FF2B5EF4-FFF2-40B4-BE49-F238E27FC236}">
                <a16:creationId xmlns:a16="http://schemas.microsoft.com/office/drawing/2014/main" id="{71584DCC-5BC8-1844-8E4D-F2BED7CE1A54}"/>
              </a:ext>
            </a:extLst>
          </p:cNvPr>
          <p:cNvSpPr/>
          <p:nvPr/>
        </p:nvSpPr>
        <p:spPr>
          <a:xfrm>
            <a:off x="3428814" y="1975156"/>
            <a:ext cx="288032" cy="288032"/>
          </a:xfrm>
          <a:prstGeom prst="bevel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Rechteck: abgeschrägt 9">
            <a:extLst>
              <a:ext uri="{FF2B5EF4-FFF2-40B4-BE49-F238E27FC236}">
                <a16:creationId xmlns:a16="http://schemas.microsoft.com/office/drawing/2014/main" id="{6E63690C-D3F1-523F-4220-CC8D3887B051}"/>
              </a:ext>
            </a:extLst>
          </p:cNvPr>
          <p:cNvSpPr/>
          <p:nvPr/>
        </p:nvSpPr>
        <p:spPr>
          <a:xfrm>
            <a:off x="3867231" y="1975156"/>
            <a:ext cx="288032" cy="288032"/>
          </a:xfrm>
          <a:prstGeom prst="bevel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6EB9747-B5CE-42FB-9F9B-02884E52C0DB}"/>
              </a:ext>
            </a:extLst>
          </p:cNvPr>
          <p:cNvSpPr/>
          <p:nvPr/>
        </p:nvSpPr>
        <p:spPr>
          <a:xfrm>
            <a:off x="2018215" y="3631539"/>
            <a:ext cx="2231631" cy="43204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A923AA96-A129-2A7A-A963-51F1AFEA2C2B}"/>
              </a:ext>
            </a:extLst>
          </p:cNvPr>
          <p:cNvSpPr/>
          <p:nvPr/>
        </p:nvSpPr>
        <p:spPr>
          <a:xfrm>
            <a:off x="2018216" y="4855675"/>
            <a:ext cx="291668" cy="288032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933CDFDD-C1C6-8D98-4142-1034E95B65FA}"/>
              </a:ext>
            </a:extLst>
          </p:cNvPr>
          <p:cNvSpPr/>
          <p:nvPr/>
        </p:nvSpPr>
        <p:spPr>
          <a:xfrm>
            <a:off x="2999951" y="4855675"/>
            <a:ext cx="291668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E2EA759-C5F5-FC95-5C69-DAB47C8B79FC}"/>
              </a:ext>
            </a:extLst>
          </p:cNvPr>
          <p:cNvSpPr/>
          <p:nvPr/>
        </p:nvSpPr>
        <p:spPr>
          <a:xfrm>
            <a:off x="3958182" y="4852355"/>
            <a:ext cx="291668" cy="2880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5" name="Fünfeck 14">
            <a:extLst>
              <a:ext uri="{FF2B5EF4-FFF2-40B4-BE49-F238E27FC236}">
                <a16:creationId xmlns:a16="http://schemas.microsoft.com/office/drawing/2014/main" id="{7EC1ABC6-3AA4-3C8E-86EC-FFA43B0D4AFB}"/>
              </a:ext>
            </a:extLst>
          </p:cNvPr>
          <p:cNvSpPr/>
          <p:nvPr/>
        </p:nvSpPr>
        <p:spPr>
          <a:xfrm>
            <a:off x="2011552" y="5722894"/>
            <a:ext cx="291668" cy="288032"/>
          </a:xfrm>
          <a:prstGeom prst="pentago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6" name="Fünfeck 15">
            <a:extLst>
              <a:ext uri="{FF2B5EF4-FFF2-40B4-BE49-F238E27FC236}">
                <a16:creationId xmlns:a16="http://schemas.microsoft.com/office/drawing/2014/main" id="{590F9ACA-C5CB-E15C-4351-5000CC2DFB92}"/>
              </a:ext>
            </a:extLst>
          </p:cNvPr>
          <p:cNvSpPr/>
          <p:nvPr/>
        </p:nvSpPr>
        <p:spPr>
          <a:xfrm>
            <a:off x="2990201" y="5717444"/>
            <a:ext cx="291668" cy="288032"/>
          </a:xfrm>
          <a:prstGeom prst="pentagon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7" name="Fünfeck 16">
            <a:extLst>
              <a:ext uri="{FF2B5EF4-FFF2-40B4-BE49-F238E27FC236}">
                <a16:creationId xmlns:a16="http://schemas.microsoft.com/office/drawing/2014/main" id="{92B04B81-707E-8568-39A5-C30A0075DBF9}"/>
              </a:ext>
            </a:extLst>
          </p:cNvPr>
          <p:cNvSpPr/>
          <p:nvPr/>
        </p:nvSpPr>
        <p:spPr>
          <a:xfrm>
            <a:off x="3964280" y="5717444"/>
            <a:ext cx="291668" cy="288032"/>
          </a:xfrm>
          <a:prstGeom prst="pent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76409D0-DEF0-9535-9324-C88EFCA9F473}"/>
              </a:ext>
            </a:extLst>
          </p:cNvPr>
          <p:cNvSpPr txBox="1"/>
          <p:nvPr/>
        </p:nvSpPr>
        <p:spPr>
          <a:xfrm>
            <a:off x="2119933" y="1687125"/>
            <a:ext cx="203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Obligated companies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D2AA3A8F-0D8C-3326-3239-1DA602D2BDD7}"/>
              </a:ext>
            </a:extLst>
          </p:cNvPr>
          <p:cNvSpPr/>
          <p:nvPr/>
        </p:nvSpPr>
        <p:spPr>
          <a:xfrm>
            <a:off x="2743371" y="2734258"/>
            <a:ext cx="766090" cy="36512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ADF73C3-A1D1-122E-5914-2E98A0C0AD0C}"/>
              </a:ext>
            </a:extLst>
          </p:cNvPr>
          <p:cNvSpPr txBox="1"/>
          <p:nvPr/>
        </p:nvSpPr>
        <p:spPr>
          <a:xfrm>
            <a:off x="2730372" y="2776894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PRO1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D575B19F-400C-23BE-C9AD-EE436F167A26}"/>
              </a:ext>
            </a:extLst>
          </p:cNvPr>
          <p:cNvSpPr/>
          <p:nvPr/>
        </p:nvSpPr>
        <p:spPr>
          <a:xfrm>
            <a:off x="3720971" y="2739708"/>
            <a:ext cx="766090" cy="3651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1C751780-0C43-EBA6-D3E9-30491A157305}"/>
              </a:ext>
            </a:extLst>
          </p:cNvPr>
          <p:cNvSpPr txBox="1"/>
          <p:nvPr/>
        </p:nvSpPr>
        <p:spPr>
          <a:xfrm>
            <a:off x="3707972" y="2782344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PRO1</a:t>
            </a: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B2DB2117-F64B-CE0F-897C-5958A983CF8A}"/>
              </a:ext>
            </a:extLst>
          </p:cNvPr>
          <p:cNvSpPr/>
          <p:nvPr/>
        </p:nvSpPr>
        <p:spPr>
          <a:xfrm>
            <a:off x="1781005" y="2734258"/>
            <a:ext cx="766090" cy="36512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E118C2B-8B22-0372-FC9E-DF9E637D42BE}"/>
              </a:ext>
            </a:extLst>
          </p:cNvPr>
          <p:cNvSpPr txBox="1"/>
          <p:nvPr/>
        </p:nvSpPr>
        <p:spPr>
          <a:xfrm>
            <a:off x="1768006" y="2776894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PRO1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440C7F26-7386-D190-85BD-8311606F027C}"/>
              </a:ext>
            </a:extLst>
          </p:cNvPr>
          <p:cNvSpPr txBox="1"/>
          <p:nvPr/>
        </p:nvSpPr>
        <p:spPr>
          <a:xfrm>
            <a:off x="2119933" y="4063588"/>
            <a:ext cx="2038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C40972D-054C-0659-7EE0-7C1BD36DCF59}"/>
              </a:ext>
            </a:extLst>
          </p:cNvPr>
          <p:cNvSpPr txBox="1"/>
          <p:nvPr/>
        </p:nvSpPr>
        <p:spPr>
          <a:xfrm>
            <a:off x="2213999" y="4969466"/>
            <a:ext cx="8305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Sorting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CFFE8F21-5602-572E-E299-5A131E27848C}"/>
              </a:ext>
            </a:extLst>
          </p:cNvPr>
          <p:cNvSpPr txBox="1"/>
          <p:nvPr/>
        </p:nvSpPr>
        <p:spPr>
          <a:xfrm>
            <a:off x="3117173" y="4973541"/>
            <a:ext cx="10615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Sorting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19F121B2-0879-64A3-00D4-57351C5284E3}"/>
              </a:ext>
            </a:extLst>
          </p:cNvPr>
          <p:cNvSpPr txBox="1"/>
          <p:nvPr/>
        </p:nvSpPr>
        <p:spPr>
          <a:xfrm>
            <a:off x="2074075" y="5917224"/>
            <a:ext cx="1151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B61A0C43-9A6C-7D0F-5E8E-C808203C55EF}"/>
              </a:ext>
            </a:extLst>
          </p:cNvPr>
          <p:cNvSpPr txBox="1"/>
          <p:nvPr/>
        </p:nvSpPr>
        <p:spPr>
          <a:xfrm>
            <a:off x="3080631" y="5908181"/>
            <a:ext cx="1106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395BD506-6A6F-74A0-CB54-4E3670EC05AA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2164050" y="2263188"/>
            <a:ext cx="99898" cy="392914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9C7FDB08-CDD8-489F-EBB6-C94958DBAEC7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2263948" y="2263189"/>
            <a:ext cx="1444024" cy="471069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0AD27C01-C4AD-9AD4-D25E-DF0FBC241AA7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2695997" y="2263188"/>
            <a:ext cx="303955" cy="392914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DEFB442D-00CF-EE2A-0E5E-108273D9CF6D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2325201" y="2263188"/>
            <a:ext cx="809212" cy="392914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1F763051-E99F-91AE-02D6-69675616C2E0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3134414" y="2263188"/>
            <a:ext cx="823769" cy="392914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B10EB657-BC54-95F8-9551-F030490EB0D7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3572831" y="2263188"/>
            <a:ext cx="500337" cy="392914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A18E94EE-39C2-8B28-8F8C-54D436B75699}"/>
              </a:ext>
            </a:extLst>
          </p:cNvPr>
          <p:cNvCxnSpPr>
            <a:cxnSpLocks/>
          </p:cNvCxnSpPr>
          <p:nvPr/>
        </p:nvCxnSpPr>
        <p:spPr>
          <a:xfrm>
            <a:off x="4011247" y="2263188"/>
            <a:ext cx="144016" cy="392914"/>
          </a:xfrm>
          <a:prstGeom prst="straightConnector1">
            <a:avLst/>
          </a:prstGeom>
          <a:ln w="28575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A46BF993-9A7D-1CF1-C2F9-3D1D388EDF4F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3278429" y="2263188"/>
            <a:ext cx="732818" cy="392914"/>
          </a:xfrm>
          <a:prstGeom prst="straightConnector1">
            <a:avLst/>
          </a:prstGeom>
          <a:ln w="28575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6D42FCFF-7E72-F894-366D-8E40C88A2B3E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3144422" y="2263188"/>
            <a:ext cx="428409" cy="392914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64635F81-59B4-4C6A-71FF-BDE5FC9CE8AE}"/>
              </a:ext>
            </a:extLst>
          </p:cNvPr>
          <p:cNvCxnSpPr>
            <a:cxnSpLocks/>
          </p:cNvCxnSpPr>
          <p:nvPr/>
        </p:nvCxnSpPr>
        <p:spPr>
          <a:xfrm>
            <a:off x="2312103" y="3168133"/>
            <a:ext cx="635725" cy="383177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5CF41A56-862A-0F66-D023-DA17E8B786AF}"/>
              </a:ext>
            </a:extLst>
          </p:cNvPr>
          <p:cNvCxnSpPr>
            <a:cxnSpLocks/>
          </p:cNvCxnSpPr>
          <p:nvPr/>
        </p:nvCxnSpPr>
        <p:spPr>
          <a:xfrm>
            <a:off x="3148125" y="3176842"/>
            <a:ext cx="0" cy="391885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2684E4E1-500A-05EB-8815-86D19358EE72}"/>
              </a:ext>
            </a:extLst>
          </p:cNvPr>
          <p:cNvCxnSpPr>
            <a:cxnSpLocks/>
          </p:cNvCxnSpPr>
          <p:nvPr/>
        </p:nvCxnSpPr>
        <p:spPr>
          <a:xfrm flipH="1">
            <a:off x="3383257" y="3159425"/>
            <a:ext cx="600891" cy="3831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3350FE13-A225-5BBB-5285-B7059D7C4CB1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3139417" y="4371365"/>
            <a:ext cx="5005" cy="444147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0BF1DC03-4446-3281-1F37-825806D88AA8}"/>
              </a:ext>
            </a:extLst>
          </p:cNvPr>
          <p:cNvCxnSpPr>
            <a:cxnSpLocks/>
          </p:cNvCxnSpPr>
          <p:nvPr/>
        </p:nvCxnSpPr>
        <p:spPr>
          <a:xfrm>
            <a:off x="3148125" y="5214646"/>
            <a:ext cx="0" cy="42672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1E9D6F4B-A3E2-BDB8-B5AA-9FE02A458A51}"/>
              </a:ext>
            </a:extLst>
          </p:cNvPr>
          <p:cNvCxnSpPr>
            <a:cxnSpLocks/>
          </p:cNvCxnSpPr>
          <p:nvPr/>
        </p:nvCxnSpPr>
        <p:spPr>
          <a:xfrm>
            <a:off x="3716848" y="4372240"/>
            <a:ext cx="310843" cy="43310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DDD76E0F-6CFC-7EA8-1D90-AB627487F507}"/>
              </a:ext>
            </a:extLst>
          </p:cNvPr>
          <p:cNvCxnSpPr>
            <a:cxnSpLocks/>
          </p:cNvCxnSpPr>
          <p:nvPr/>
        </p:nvCxnSpPr>
        <p:spPr>
          <a:xfrm flipH="1">
            <a:off x="2259850" y="4344431"/>
            <a:ext cx="264964" cy="478330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>
            <a:extLst>
              <a:ext uri="{FF2B5EF4-FFF2-40B4-BE49-F238E27FC236}">
                <a16:creationId xmlns:a16="http://schemas.microsoft.com/office/drawing/2014/main" id="{4D539D14-FCFB-1F24-AE25-F7500F417874}"/>
              </a:ext>
            </a:extLst>
          </p:cNvPr>
          <p:cNvCxnSpPr>
            <a:cxnSpLocks/>
          </p:cNvCxnSpPr>
          <p:nvPr/>
        </p:nvCxnSpPr>
        <p:spPr>
          <a:xfrm>
            <a:off x="4107032" y="5205939"/>
            <a:ext cx="8709" cy="44413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49">
            <a:extLst>
              <a:ext uri="{FF2B5EF4-FFF2-40B4-BE49-F238E27FC236}">
                <a16:creationId xmlns:a16="http://schemas.microsoft.com/office/drawing/2014/main" id="{76909369-45B6-9EF2-C3DE-D0D700F73812}"/>
              </a:ext>
            </a:extLst>
          </p:cNvPr>
          <p:cNvCxnSpPr>
            <a:cxnSpLocks/>
          </p:cNvCxnSpPr>
          <p:nvPr/>
        </p:nvCxnSpPr>
        <p:spPr>
          <a:xfrm>
            <a:off x="2150233" y="5222682"/>
            <a:ext cx="8709" cy="444137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A58563DD-179E-A3E8-33E1-855530B7A92C}"/>
              </a:ext>
            </a:extLst>
          </p:cNvPr>
          <p:cNvCxnSpPr/>
          <p:nvPr/>
        </p:nvCxnSpPr>
        <p:spPr>
          <a:xfrm flipV="1">
            <a:off x="4772700" y="3237071"/>
            <a:ext cx="6362025" cy="147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417FAA2F-EBE9-708C-7442-F9AEDFEB88BA}"/>
              </a:ext>
            </a:extLst>
          </p:cNvPr>
          <p:cNvCxnSpPr/>
          <p:nvPr/>
        </p:nvCxnSpPr>
        <p:spPr>
          <a:xfrm flipV="1">
            <a:off x="4782225" y="4389596"/>
            <a:ext cx="6362025" cy="147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feld 56">
            <a:extLst>
              <a:ext uri="{FF2B5EF4-FFF2-40B4-BE49-F238E27FC236}">
                <a16:creationId xmlns:a16="http://schemas.microsoft.com/office/drawing/2014/main" id="{4F469CD4-AF07-1118-7F3E-EE114D8DE8B0}"/>
              </a:ext>
            </a:extLst>
          </p:cNvPr>
          <p:cNvSpPr txBox="1"/>
          <p:nvPr/>
        </p:nvSpPr>
        <p:spPr>
          <a:xfrm rot="16200000">
            <a:off x="-971958" y="3679181"/>
            <a:ext cx="4410079" cy="46166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COST MODEL</a:t>
            </a:r>
            <a:endParaRPr lang="de-DE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242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9395D-0DE0-6647-181A-38FC054CC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B23552-954F-0541-C293-637E21D97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800"/>
            <a:ext cx="10515600" cy="1325563"/>
          </a:xfrm>
        </p:spPr>
        <p:txBody>
          <a:bodyPr/>
          <a:lstStyle/>
          <a:p>
            <a:r>
              <a:rPr lang="en-GB" noProof="0" dirty="0"/>
              <a:t>Impact of DRS on packaging EPR in Austria – </a:t>
            </a:r>
            <a:br>
              <a:rPr lang="en-GB" noProof="0" dirty="0"/>
            </a:br>
            <a:r>
              <a:rPr lang="en-GB" noProof="0" dirty="0"/>
              <a:t>Collection of household packaging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862FE9-12E4-552F-3123-6F9054C89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Collection by </a:t>
            </a:r>
            <a:r>
              <a:rPr lang="en-US" b="1" noProof="0" dirty="0" err="1"/>
              <a:t>kerbside</a:t>
            </a:r>
            <a:r>
              <a:rPr lang="en-US" b="1" noProof="0" dirty="0"/>
              <a:t> collection (rural areas) </a:t>
            </a:r>
            <a:r>
              <a:rPr lang="en-US" noProof="0" dirty="0"/>
              <a:t>or </a:t>
            </a:r>
            <a:r>
              <a:rPr lang="en-US" b="1" noProof="0" dirty="0"/>
              <a:t>collection points (urban and touristic areas) </a:t>
            </a:r>
            <a:r>
              <a:rPr lang="en-US" noProof="0" dirty="0"/>
              <a:t>and </a:t>
            </a:r>
            <a:r>
              <a:rPr lang="en-US" dirty="0"/>
              <a:t>municipal waste collection centers</a:t>
            </a:r>
            <a:endParaRPr lang="en-US" b="1" noProof="0" dirty="0"/>
          </a:p>
          <a:p>
            <a:r>
              <a:rPr lang="en-US" noProof="0" dirty="0"/>
              <a:t>Responsibilities for the </a:t>
            </a:r>
            <a:r>
              <a:rPr lang="en-US" noProof="0" dirty="0" err="1"/>
              <a:t>organisation</a:t>
            </a:r>
            <a:r>
              <a:rPr lang="en-US" noProof="0" dirty="0"/>
              <a:t> of collection:</a:t>
            </a:r>
          </a:p>
          <a:p>
            <a:pPr lvl="1"/>
            <a:r>
              <a:rPr lang="en-US" b="1" noProof="0" dirty="0"/>
              <a:t>Lightweight, metals, glass</a:t>
            </a:r>
            <a:r>
              <a:rPr lang="en-US" noProof="0" dirty="0"/>
              <a:t>: PROs (one specific PRO per “collection region”)</a:t>
            </a:r>
          </a:p>
          <a:p>
            <a:pPr lvl="1"/>
            <a:r>
              <a:rPr lang="en-US" b="1" noProof="0" dirty="0"/>
              <a:t>Paper</a:t>
            </a:r>
            <a:r>
              <a:rPr lang="en-US" noProof="0" dirty="0"/>
              <a:t>: Municipalities (as part of the paper waste collection)</a:t>
            </a:r>
          </a:p>
          <a:p>
            <a:r>
              <a:rPr lang="en-US" dirty="0"/>
              <a:t>Collection quota for household packaging by separate collection:</a:t>
            </a:r>
            <a:endParaRPr lang="en-US" noProof="0" dirty="0"/>
          </a:p>
          <a:p>
            <a:endParaRPr lang="en-US" noProof="0" dirty="0"/>
          </a:p>
          <a:p>
            <a:pPr marL="457200" lvl="1" indent="0">
              <a:buNone/>
            </a:pPr>
            <a:endParaRPr lang="en-US" noProof="0" dirty="0"/>
          </a:p>
          <a:p>
            <a:pPr lvl="1"/>
            <a:endParaRPr lang="en-US" noProof="0" dirty="0"/>
          </a:p>
          <a:p>
            <a:endParaRPr lang="en-GB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B5569C-6D7A-7DAC-BA7E-1C00CF523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/>
              <a:t>17/9/2025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0D9EDF-739E-1844-7A2D-8502025A2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en-GB" noProof="0" smtClean="0"/>
              <a:pPr/>
              <a:t>7</a:t>
            </a:fld>
            <a:endParaRPr lang="en-GB" noProof="0" dirty="0"/>
          </a:p>
        </p:txBody>
      </p:sp>
      <p:graphicFrame>
        <p:nvGraphicFramePr>
          <p:cNvPr id="6" name="Tabelle 4">
            <a:extLst>
              <a:ext uri="{FF2B5EF4-FFF2-40B4-BE49-F238E27FC236}">
                <a16:creationId xmlns:a16="http://schemas.microsoft.com/office/drawing/2014/main" id="{FE92207D-2CD6-FABB-E9C5-C5633D0FA1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3480402"/>
              </p:ext>
            </p:extLst>
          </p:nvPr>
        </p:nvGraphicFramePr>
        <p:xfrm>
          <a:off x="1152525" y="3884636"/>
          <a:ext cx="6982004" cy="24384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745501">
                  <a:extLst>
                    <a:ext uri="{9D8B030D-6E8A-4147-A177-3AD203B41FA5}">
                      <a16:colId xmlns:a16="http://schemas.microsoft.com/office/drawing/2014/main" val="2992919024"/>
                    </a:ext>
                  </a:extLst>
                </a:gridCol>
                <a:gridCol w="1745501">
                  <a:extLst>
                    <a:ext uri="{9D8B030D-6E8A-4147-A177-3AD203B41FA5}">
                      <a16:colId xmlns:a16="http://schemas.microsoft.com/office/drawing/2014/main" val="635349010"/>
                    </a:ext>
                  </a:extLst>
                </a:gridCol>
                <a:gridCol w="1745501">
                  <a:extLst>
                    <a:ext uri="{9D8B030D-6E8A-4147-A177-3AD203B41FA5}">
                      <a16:colId xmlns:a16="http://schemas.microsoft.com/office/drawing/2014/main" val="3814313438"/>
                    </a:ext>
                  </a:extLst>
                </a:gridCol>
                <a:gridCol w="1745501">
                  <a:extLst>
                    <a:ext uri="{9D8B030D-6E8A-4147-A177-3AD203B41FA5}">
                      <a16:colId xmlns:a16="http://schemas.microsoft.com/office/drawing/2014/main" val="1101740250"/>
                    </a:ext>
                  </a:extLst>
                </a:gridCol>
              </a:tblGrid>
              <a:tr h="285555"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AT" sz="1400" b="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2023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AT" sz="1400" b="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2025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AT" sz="1400" b="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2030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5543230"/>
                  </a:ext>
                </a:extLst>
              </a:tr>
              <a:tr h="285555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Paper, </a:t>
                      </a:r>
                      <a:r>
                        <a:rPr lang="de-DE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cardboard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405808"/>
                  </a:ext>
                </a:extLst>
              </a:tr>
              <a:tr h="285555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1901495"/>
                  </a:ext>
                </a:extLst>
              </a:tr>
              <a:tr h="285555">
                <a:tc>
                  <a:txBody>
                    <a:bodyPr/>
                    <a:lstStyle/>
                    <a:p>
                      <a:r>
                        <a:rPr lang="de-DE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Metals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1480663"/>
                  </a:ext>
                </a:extLst>
              </a:tr>
              <a:tr h="285555">
                <a:tc>
                  <a:txBody>
                    <a:bodyPr/>
                    <a:lstStyle/>
                    <a:p>
                      <a:r>
                        <a:rPr lang="de-DE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Ferrous</a:t>
                      </a: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metals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488505"/>
                  </a:ext>
                </a:extLst>
              </a:tr>
              <a:tr h="285555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Aluminium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5144822"/>
                  </a:ext>
                </a:extLst>
              </a:tr>
              <a:tr h="285555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1283436"/>
                  </a:ext>
                </a:extLst>
              </a:tr>
              <a:tr h="285555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Beverage </a:t>
                      </a:r>
                      <a:r>
                        <a:rPr lang="de-DE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cartons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9307854"/>
                  </a:ext>
                </a:extLst>
              </a:tr>
            </a:tbl>
          </a:graphicData>
        </a:graphic>
      </p:graphicFrame>
      <p:sp>
        <p:nvSpPr>
          <p:cNvPr id="7" name="Rechteck 6">
            <a:extLst>
              <a:ext uri="{FF2B5EF4-FFF2-40B4-BE49-F238E27FC236}">
                <a16:creationId xmlns:a16="http://schemas.microsoft.com/office/drawing/2014/main" id="{0F9D57AA-7455-45BB-D4CF-23BA46A648E2}"/>
              </a:ext>
            </a:extLst>
          </p:cNvPr>
          <p:cNvSpPr/>
          <p:nvPr/>
        </p:nvSpPr>
        <p:spPr>
          <a:xfrm>
            <a:off x="942975" y="5448300"/>
            <a:ext cx="7458075" cy="523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0187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4AEDC-FF2A-89BD-9AAD-BD6DC83F3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C7547E-5355-3347-6627-4ED3DE55F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750"/>
            <a:ext cx="10515600" cy="1325563"/>
          </a:xfrm>
        </p:spPr>
        <p:txBody>
          <a:bodyPr/>
          <a:lstStyle/>
          <a:p>
            <a:r>
              <a:rPr lang="en-GB" dirty="0"/>
              <a:t>Impact of DRS on packaging EPR in Austria – </a:t>
            </a:r>
            <a:br>
              <a:rPr lang="en-GB" dirty="0"/>
            </a:br>
            <a:r>
              <a:rPr lang="en-GB" dirty="0"/>
              <a:t>Collection of household packaging</a:t>
            </a:r>
            <a:endParaRPr lang="en-GB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475F2A-DB8A-AD57-9AD8-0B329AD91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Loss of around 21-23% </a:t>
            </a:r>
            <a:r>
              <a:rPr lang="en-US" dirty="0"/>
              <a:t>of material (mostly PET and </a:t>
            </a:r>
            <a:r>
              <a:rPr lang="en-US" dirty="0" err="1"/>
              <a:t>aluminium</a:t>
            </a:r>
            <a:r>
              <a:rPr lang="en-US" dirty="0"/>
              <a:t>) brought on the market and collected</a:t>
            </a:r>
          </a:p>
          <a:p>
            <a:r>
              <a:rPr lang="en-US" dirty="0"/>
              <a:t>January </a:t>
            </a:r>
            <a:r>
              <a:rPr lang="en-GB" dirty="0"/>
              <a:t>1st</a:t>
            </a:r>
            <a:r>
              <a:rPr lang="en-US" dirty="0"/>
              <a:t>, </a:t>
            </a:r>
            <a:r>
              <a:rPr lang="en-US" b="1" dirty="0"/>
              <a:t>2025</a:t>
            </a:r>
            <a:r>
              <a:rPr lang="en-US" dirty="0"/>
              <a:t>: </a:t>
            </a:r>
            <a:r>
              <a:rPr lang="en-US" b="1" dirty="0"/>
              <a:t>Mixed collection </a:t>
            </a:r>
            <a:r>
              <a:rPr lang="en-US" dirty="0"/>
              <a:t>of lightweight &amp; metal packaging in entire Austria</a:t>
            </a:r>
          </a:p>
          <a:p>
            <a:pPr lvl="1"/>
            <a:r>
              <a:rPr lang="en-US" dirty="0"/>
              <a:t>Mostly in the Yellow Bag or Yellow Bin</a:t>
            </a:r>
          </a:p>
          <a:p>
            <a:pPr lvl="1"/>
            <a:r>
              <a:rPr lang="en-US" dirty="0"/>
              <a:t>“Emergency” collection at waste collection centers</a:t>
            </a:r>
          </a:p>
          <a:p>
            <a:r>
              <a:rPr lang="en-US" dirty="0"/>
              <a:t>Adaption due to DRS started from two different forms of collections:</a:t>
            </a:r>
          </a:p>
          <a:p>
            <a:pPr lvl="1"/>
            <a:r>
              <a:rPr lang="en-US" dirty="0"/>
              <a:t>Lightweight packaging only before 2025: </a:t>
            </a:r>
          </a:p>
          <a:p>
            <a:pPr lvl="2"/>
            <a:r>
              <a:rPr lang="en-US" dirty="0"/>
              <a:t>Lost volume form PET bottles filled up with metal packaging</a:t>
            </a:r>
          </a:p>
          <a:p>
            <a:pPr lvl="2"/>
            <a:r>
              <a:rPr lang="en-US" dirty="0"/>
              <a:t>No changes in collection frequency needed</a:t>
            </a:r>
          </a:p>
          <a:p>
            <a:pPr lvl="1"/>
            <a:r>
              <a:rPr lang="en-US" dirty="0"/>
              <a:t>Existing mixed collection before 2025:</a:t>
            </a:r>
          </a:p>
          <a:p>
            <a:pPr lvl="2"/>
            <a:r>
              <a:rPr lang="en-US" dirty="0"/>
              <a:t>Collection frequency stays the same during the transformation year 2025</a:t>
            </a:r>
          </a:p>
          <a:p>
            <a:pPr lvl="2"/>
            <a:r>
              <a:rPr lang="en-US" dirty="0"/>
              <a:t>Evaluation of the collection frequency and reduction where useful beginning with 2026</a:t>
            </a:r>
          </a:p>
          <a:p>
            <a:endParaRPr lang="en-GB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34846A-2677-C086-FFC0-ED64CD0ED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/>
              <a:t>17/9/2025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2C5FC6-F723-17EB-2045-AE89AD772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en-GB" noProof="0" smtClean="0"/>
              <a:pPr/>
              <a:t>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62358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EAA93-FF49-F824-7526-7B04D2A05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BF9513-333D-5BB1-0A12-69B795CBA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700"/>
            <a:ext cx="10515600" cy="1325563"/>
          </a:xfrm>
        </p:spPr>
        <p:txBody>
          <a:bodyPr/>
          <a:lstStyle/>
          <a:p>
            <a:r>
              <a:rPr lang="en-GB" noProof="0" dirty="0"/>
              <a:t>Impact of DRS on packaging EPR in Austria –</a:t>
            </a:r>
            <a:br>
              <a:rPr lang="en-GB" noProof="0" dirty="0"/>
            </a:br>
            <a:r>
              <a:rPr lang="en-GB" noProof="0" dirty="0"/>
              <a:t>Waste collection and costs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86BAE6-725E-2522-371A-1CB929180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Evaluation on waste amounts and costs is still ongoing</a:t>
            </a:r>
          </a:p>
          <a:p>
            <a:pPr lvl="1"/>
            <a:r>
              <a:rPr lang="en-GB" dirty="0"/>
              <a:t>Reliable results in the beginning of 2026</a:t>
            </a:r>
          </a:p>
          <a:p>
            <a:pPr lvl="1"/>
            <a:endParaRPr lang="en-GB" noProof="0" dirty="0"/>
          </a:p>
          <a:p>
            <a:r>
              <a:rPr lang="en-GB" dirty="0"/>
              <a:t>General issues on costs:</a:t>
            </a:r>
          </a:p>
          <a:p>
            <a:pPr lvl="1"/>
            <a:r>
              <a:rPr lang="en-GB" noProof="0" dirty="0"/>
              <a:t>Higher tariffs for plastic and metal packaging in the EPR scheme</a:t>
            </a:r>
          </a:p>
          <a:p>
            <a:pPr lvl="2"/>
            <a:r>
              <a:rPr lang="en-GB" noProof="0" dirty="0"/>
              <a:t>Higher </a:t>
            </a:r>
            <a:r>
              <a:rPr lang="en-GB" dirty="0"/>
              <a:t>specific collection costs during the transition phase</a:t>
            </a:r>
          </a:p>
          <a:p>
            <a:pPr lvl="2"/>
            <a:r>
              <a:rPr lang="en-GB" noProof="0" dirty="0"/>
              <a:t>Lower revenues as </a:t>
            </a:r>
            <a:r>
              <a:rPr lang="en-GB" dirty="0"/>
              <a:t>highly valuable materials are in the DRS</a:t>
            </a:r>
          </a:p>
          <a:p>
            <a:pPr lvl="2"/>
            <a:r>
              <a:rPr lang="en-GB" noProof="0" dirty="0"/>
              <a:t>Higher </a:t>
            </a:r>
            <a:r>
              <a:rPr lang="en-GB" dirty="0"/>
              <a:t>sorting and recycling efforts to reach the 50% recycling rate in 2025</a:t>
            </a:r>
          </a:p>
          <a:p>
            <a:pPr lvl="1"/>
            <a:r>
              <a:rPr lang="en-GB" noProof="0" dirty="0"/>
              <a:t>Higher overall </a:t>
            </a:r>
            <a:r>
              <a:rPr lang="en-GB" dirty="0"/>
              <a:t>costs by dual collection scheme “DRS &amp; EPR”.. </a:t>
            </a:r>
            <a:r>
              <a:rPr lang="en-GB" b="1" dirty="0">
                <a:solidFill>
                  <a:srgbClr val="FF0000"/>
                </a:solidFill>
              </a:rPr>
              <a:t>BUT</a:t>
            </a:r>
          </a:p>
          <a:p>
            <a:pPr lvl="2"/>
            <a:r>
              <a:rPr lang="en-GB" dirty="0"/>
              <a:t>DRS is necessary to </a:t>
            </a:r>
            <a:r>
              <a:rPr lang="en-GB" b="1" dirty="0"/>
              <a:t>guarantee the fulfilment of the 90% collection quota </a:t>
            </a:r>
            <a:r>
              <a:rPr lang="en-GB" dirty="0"/>
              <a:t>goal</a:t>
            </a:r>
          </a:p>
          <a:p>
            <a:pPr lvl="2"/>
            <a:r>
              <a:rPr lang="en-GB" b="1" dirty="0"/>
              <a:t>Cost comparison with </a:t>
            </a:r>
            <a:r>
              <a:rPr lang="en-GB" dirty="0"/>
              <a:t>an </a:t>
            </a:r>
            <a:r>
              <a:rPr lang="en-GB" b="1" dirty="0"/>
              <a:t>existing EPR system with 90% collection rate is not possible</a:t>
            </a:r>
          </a:p>
          <a:p>
            <a:pPr lvl="2"/>
            <a:r>
              <a:rPr lang="en-GB" dirty="0"/>
              <a:t>Indirect cost reductions due to awaited lowered clean up costs of littered waste for municipalities</a:t>
            </a:r>
          </a:p>
          <a:p>
            <a:pPr lvl="2"/>
            <a:endParaRPr lang="en-GB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E08FD4-C230-3C1F-6451-DAFD033AC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/>
              <a:t>17/9/2025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6EADC51-B257-BD4A-1D3E-66F01248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en-GB" noProof="0" smtClean="0"/>
              <a:pPr/>
              <a:t>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594227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1219</Words>
  <Application>Microsoft Office PowerPoint</Application>
  <PresentationFormat>Breitbild</PresentationFormat>
  <Paragraphs>191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Aptos</vt:lpstr>
      <vt:lpstr>Arial</vt:lpstr>
      <vt:lpstr>Courier New</vt:lpstr>
      <vt:lpstr>Symbol</vt:lpstr>
      <vt:lpstr>Wingdings</vt:lpstr>
      <vt:lpstr>Tema de l'Office</vt:lpstr>
      <vt:lpstr>PowerPoint-Präsentation</vt:lpstr>
      <vt:lpstr>Packaging Coordination Office</vt:lpstr>
      <vt:lpstr>Legal framework</vt:lpstr>
      <vt:lpstr>Austria´s Deposit Return Scheme - Implementation</vt:lpstr>
      <vt:lpstr>Austria´s Deposit Return Scheme - Operation</vt:lpstr>
      <vt:lpstr>Impact of DRS on packaging EPR in Austria – Competition</vt:lpstr>
      <vt:lpstr>Impact of DRS on packaging EPR in Austria –  Collection of household packaging</vt:lpstr>
      <vt:lpstr>Impact of DRS on packaging EPR in Austria –  Collection of household packaging</vt:lpstr>
      <vt:lpstr>Impact of DRS on packaging EPR in Austria – Waste collection and costs</vt:lpstr>
      <vt:lpstr>Key reflections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Aina Vesa Martinez</dc:creator>
  <cp:lastModifiedBy>Andreas Pertl</cp:lastModifiedBy>
  <cp:revision>22</cp:revision>
  <dcterms:created xsi:type="dcterms:W3CDTF">2025-07-17T08:18:11Z</dcterms:created>
  <dcterms:modified xsi:type="dcterms:W3CDTF">2025-09-17T12:38:35Z</dcterms:modified>
</cp:coreProperties>
</file>