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868" r:id="rId3"/>
    <p:sldId id="869" r:id="rId4"/>
    <p:sldId id="870" r:id="rId5"/>
    <p:sldId id="684" r:id="rId6"/>
    <p:sldId id="854" r:id="rId7"/>
    <p:sldId id="687" r:id="rId8"/>
    <p:sldId id="688" r:id="rId9"/>
    <p:sldId id="683" r:id="rId10"/>
    <p:sldId id="689" r:id="rId11"/>
    <p:sldId id="856" r:id="rId12"/>
    <p:sldId id="690" r:id="rId13"/>
    <p:sldId id="857" r:id="rId14"/>
    <p:sldId id="871" r:id="rId15"/>
    <p:sldId id="858" r:id="rId16"/>
    <p:sldId id="861" r:id="rId17"/>
    <p:sldId id="873" r:id="rId18"/>
    <p:sldId id="706" r:id="rId19"/>
    <p:sldId id="824" r:id="rId20"/>
    <p:sldId id="862" r:id="rId21"/>
    <p:sldId id="875" r:id="rId22"/>
    <p:sldId id="451" r:id="rId23"/>
    <p:sldId id="486" r:id="rId24"/>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BDDAAC-9327-4712-9955-C130BC87E979}" v="7" dt="2025-09-16T18:42:53.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cy Foster" userId="94f40504-ffaf-4b04-9293-02e8fc077d52" providerId="ADAL" clId="{5A2A627A-CFBE-47FA-8092-E04F59FEC1E7}"/>
    <pc:docChg chg="undo custSel addSld delSld modSld sldOrd">
      <pc:chgData name="Percy Foster" userId="94f40504-ffaf-4b04-9293-02e8fc077d52" providerId="ADAL" clId="{5A2A627A-CFBE-47FA-8092-E04F59FEC1E7}" dt="2025-09-17T16:51:42.765" v="1636" actId="47"/>
      <pc:docMkLst>
        <pc:docMk/>
      </pc:docMkLst>
      <pc:sldChg chg="modSp mod">
        <pc:chgData name="Percy Foster" userId="94f40504-ffaf-4b04-9293-02e8fc077d52" providerId="ADAL" clId="{5A2A627A-CFBE-47FA-8092-E04F59FEC1E7}" dt="2025-09-04T18:01:20.043" v="139" actId="20577"/>
        <pc:sldMkLst>
          <pc:docMk/>
          <pc:sldMk cId="1701040207" sldId="256"/>
        </pc:sldMkLst>
        <pc:spChg chg="mod">
          <ac:chgData name="Percy Foster" userId="94f40504-ffaf-4b04-9293-02e8fc077d52" providerId="ADAL" clId="{5A2A627A-CFBE-47FA-8092-E04F59FEC1E7}" dt="2025-09-04T18:01:20.043" v="139" actId="20577"/>
          <ac:spMkLst>
            <pc:docMk/>
            <pc:sldMk cId="1701040207" sldId="256"/>
            <ac:spMk id="8" creationId="{F9DBF1E9-1DF2-EAED-6FE3-768E645168E5}"/>
          </ac:spMkLst>
        </pc:spChg>
        <pc:spChg chg="mod">
          <ac:chgData name="Percy Foster" userId="94f40504-ffaf-4b04-9293-02e8fc077d52" providerId="ADAL" clId="{5A2A627A-CFBE-47FA-8092-E04F59FEC1E7}" dt="2025-09-04T18:00:29.113" v="14" actId="20577"/>
          <ac:spMkLst>
            <pc:docMk/>
            <pc:sldMk cId="1701040207" sldId="256"/>
            <ac:spMk id="9" creationId="{FA47F415-E3B1-A5B0-F4B8-A0201E6C7F11}"/>
          </ac:spMkLst>
        </pc:spChg>
        <pc:spChg chg="mod">
          <ac:chgData name="Percy Foster" userId="94f40504-ffaf-4b04-9293-02e8fc077d52" providerId="ADAL" clId="{5A2A627A-CFBE-47FA-8092-E04F59FEC1E7}" dt="2025-09-04T18:00:46.247" v="63" actId="14100"/>
          <ac:spMkLst>
            <pc:docMk/>
            <pc:sldMk cId="1701040207" sldId="256"/>
            <ac:spMk id="10" creationId="{D8462CFA-13ED-AB79-9F86-2EF78E719E1F}"/>
          </ac:spMkLst>
        </pc:spChg>
      </pc:sldChg>
      <pc:sldChg chg="del">
        <pc:chgData name="Percy Foster" userId="94f40504-ffaf-4b04-9293-02e8fc077d52" providerId="ADAL" clId="{5A2A627A-CFBE-47FA-8092-E04F59FEC1E7}" dt="2025-09-04T18:03:49.389" v="149" actId="47"/>
        <pc:sldMkLst>
          <pc:docMk/>
          <pc:sldMk cId="1257183955" sldId="257"/>
        </pc:sldMkLst>
      </pc:sldChg>
      <pc:sldChg chg="modSp add del mod">
        <pc:chgData name="Percy Foster" userId="94f40504-ffaf-4b04-9293-02e8fc077d52" providerId="ADAL" clId="{5A2A627A-CFBE-47FA-8092-E04F59FEC1E7}" dt="2025-09-16T18:37:27.593" v="1579" actId="2696"/>
        <pc:sldMkLst>
          <pc:docMk/>
          <pc:sldMk cId="1040498390" sldId="451"/>
        </pc:sldMkLst>
      </pc:sldChg>
      <pc:sldChg chg="add">
        <pc:chgData name="Percy Foster" userId="94f40504-ffaf-4b04-9293-02e8fc077d52" providerId="ADAL" clId="{5A2A627A-CFBE-47FA-8092-E04F59FEC1E7}" dt="2025-09-16T18:37:34.940" v="1580"/>
        <pc:sldMkLst>
          <pc:docMk/>
          <pc:sldMk cId="4096997234" sldId="451"/>
        </pc:sldMkLst>
      </pc:sldChg>
      <pc:sldChg chg="delSp modSp add mod">
        <pc:chgData name="Percy Foster" userId="94f40504-ffaf-4b04-9293-02e8fc077d52" providerId="ADAL" clId="{5A2A627A-CFBE-47FA-8092-E04F59FEC1E7}" dt="2025-09-16T18:49:39.014" v="1635" actId="207"/>
        <pc:sldMkLst>
          <pc:docMk/>
          <pc:sldMk cId="0" sldId="486"/>
        </pc:sldMkLst>
        <pc:spChg chg="mod">
          <ac:chgData name="Percy Foster" userId="94f40504-ffaf-4b04-9293-02e8fc077d52" providerId="ADAL" clId="{5A2A627A-CFBE-47FA-8092-E04F59FEC1E7}" dt="2025-09-16T18:49:39.014" v="1635" actId="207"/>
          <ac:spMkLst>
            <pc:docMk/>
            <pc:sldMk cId="0" sldId="486"/>
            <ac:spMk id="2" creationId="{3E8F8CD3-2787-9AAB-BE71-794E83847A13}"/>
          </ac:spMkLst>
        </pc:spChg>
        <pc:picChg chg="mod">
          <ac:chgData name="Percy Foster" userId="94f40504-ffaf-4b04-9293-02e8fc077d52" providerId="ADAL" clId="{5A2A627A-CFBE-47FA-8092-E04F59FEC1E7}" dt="2025-09-04T18:04:11.728" v="158" actId="1076"/>
          <ac:picMkLst>
            <pc:docMk/>
            <pc:sldMk cId="0" sldId="486"/>
            <ac:picMk id="6148" creationId="{9AAAF63C-26AB-E7A2-7936-BBEE7F96B08F}"/>
          </ac:picMkLst>
        </pc:picChg>
        <pc:picChg chg="mod">
          <ac:chgData name="Percy Foster" userId="94f40504-ffaf-4b04-9293-02e8fc077d52" providerId="ADAL" clId="{5A2A627A-CFBE-47FA-8092-E04F59FEC1E7}" dt="2025-09-04T18:04:14.002" v="159" actId="1076"/>
          <ac:picMkLst>
            <pc:docMk/>
            <pc:sldMk cId="0" sldId="486"/>
            <ac:picMk id="6149" creationId="{26474364-D554-E24A-96A3-4D0F84AAE2C4}"/>
          </ac:picMkLst>
        </pc:picChg>
        <pc:picChg chg="mod">
          <ac:chgData name="Percy Foster" userId="94f40504-ffaf-4b04-9293-02e8fc077d52" providerId="ADAL" clId="{5A2A627A-CFBE-47FA-8092-E04F59FEC1E7}" dt="2025-09-04T18:04:10.460" v="157" actId="1076"/>
          <ac:picMkLst>
            <pc:docMk/>
            <pc:sldMk cId="0" sldId="486"/>
            <ac:picMk id="6150" creationId="{5C753B05-56D9-1C1C-7EDA-7D2FF6B5855B}"/>
          </ac:picMkLst>
        </pc:picChg>
        <pc:picChg chg="mod">
          <ac:chgData name="Percy Foster" userId="94f40504-ffaf-4b04-9293-02e8fc077d52" providerId="ADAL" clId="{5A2A627A-CFBE-47FA-8092-E04F59FEC1E7}" dt="2025-09-04T18:04:08.671" v="156" actId="1076"/>
          <ac:picMkLst>
            <pc:docMk/>
            <pc:sldMk cId="0" sldId="486"/>
            <ac:picMk id="6151" creationId="{66F8CE71-0D1D-07FE-1F18-9376370D59AE}"/>
          </ac:picMkLst>
        </pc:picChg>
      </pc:sldChg>
      <pc:sldChg chg="add del ord">
        <pc:chgData name="Percy Foster" userId="94f40504-ffaf-4b04-9293-02e8fc077d52" providerId="ADAL" clId="{5A2A627A-CFBE-47FA-8092-E04F59FEC1E7}" dt="2025-09-04T18:11:47.408" v="702" actId="47"/>
        <pc:sldMkLst>
          <pc:docMk/>
          <pc:sldMk cId="1780583570" sldId="658"/>
        </pc:sldMkLst>
      </pc:sldChg>
      <pc:sldChg chg="modSp add mod">
        <pc:chgData name="Percy Foster" userId="94f40504-ffaf-4b04-9293-02e8fc077d52" providerId="ADAL" clId="{5A2A627A-CFBE-47FA-8092-E04F59FEC1E7}" dt="2025-09-04T21:07:30.109" v="860" actId="20577"/>
        <pc:sldMkLst>
          <pc:docMk/>
          <pc:sldMk cId="1583758477" sldId="683"/>
        </pc:sldMkLst>
        <pc:spChg chg="mod">
          <ac:chgData name="Percy Foster" userId="94f40504-ffaf-4b04-9293-02e8fc077d52" providerId="ADAL" clId="{5A2A627A-CFBE-47FA-8092-E04F59FEC1E7}" dt="2025-09-04T21:07:30.109" v="860" actId="20577"/>
          <ac:spMkLst>
            <pc:docMk/>
            <pc:sldMk cId="1583758477" sldId="683"/>
            <ac:spMk id="2" creationId="{34CD9F67-1D20-28D6-4E9A-C64393BAC7AE}"/>
          </ac:spMkLst>
        </pc:spChg>
      </pc:sldChg>
      <pc:sldChg chg="modSp add mod">
        <pc:chgData name="Percy Foster" userId="94f40504-ffaf-4b04-9293-02e8fc077d52" providerId="ADAL" clId="{5A2A627A-CFBE-47FA-8092-E04F59FEC1E7}" dt="2025-09-11T11:02:48.550" v="997" actId="5793"/>
        <pc:sldMkLst>
          <pc:docMk/>
          <pc:sldMk cId="3793913140" sldId="684"/>
        </pc:sldMkLst>
        <pc:spChg chg="mod">
          <ac:chgData name="Percy Foster" userId="94f40504-ffaf-4b04-9293-02e8fc077d52" providerId="ADAL" clId="{5A2A627A-CFBE-47FA-8092-E04F59FEC1E7}" dt="2025-09-11T11:02:48.550" v="997" actId="5793"/>
          <ac:spMkLst>
            <pc:docMk/>
            <pc:sldMk cId="3793913140" sldId="684"/>
            <ac:spMk id="4" creationId="{74D41266-92A4-36F0-E0AE-26C63D065913}"/>
          </ac:spMkLst>
        </pc:spChg>
      </pc:sldChg>
      <pc:sldChg chg="modSp add del mod">
        <pc:chgData name="Percy Foster" userId="94f40504-ffaf-4b04-9293-02e8fc077d52" providerId="ADAL" clId="{5A2A627A-CFBE-47FA-8092-E04F59FEC1E7}" dt="2025-09-16T18:37:51.697" v="1581" actId="47"/>
        <pc:sldMkLst>
          <pc:docMk/>
          <pc:sldMk cId="2243310810" sldId="685"/>
        </pc:sldMkLst>
      </pc:sldChg>
      <pc:sldChg chg="modSp add mod">
        <pc:chgData name="Percy Foster" userId="94f40504-ffaf-4b04-9293-02e8fc077d52" providerId="ADAL" clId="{5A2A627A-CFBE-47FA-8092-E04F59FEC1E7}" dt="2025-09-11T11:05:22.004" v="1020" actId="207"/>
        <pc:sldMkLst>
          <pc:docMk/>
          <pc:sldMk cId="788678335" sldId="687"/>
        </pc:sldMkLst>
        <pc:spChg chg="mod">
          <ac:chgData name="Percy Foster" userId="94f40504-ffaf-4b04-9293-02e8fc077d52" providerId="ADAL" clId="{5A2A627A-CFBE-47FA-8092-E04F59FEC1E7}" dt="2025-09-04T21:07:04.653" v="852" actId="1076"/>
          <ac:spMkLst>
            <pc:docMk/>
            <pc:sldMk cId="788678335" sldId="687"/>
            <ac:spMk id="2" creationId="{4FC1F9AF-DB4C-934F-48FB-5EE918519EF7}"/>
          </ac:spMkLst>
        </pc:spChg>
        <pc:spChg chg="mod">
          <ac:chgData name="Percy Foster" userId="94f40504-ffaf-4b04-9293-02e8fc077d52" providerId="ADAL" clId="{5A2A627A-CFBE-47FA-8092-E04F59FEC1E7}" dt="2025-09-11T11:05:22.004" v="1020" actId="207"/>
          <ac:spMkLst>
            <pc:docMk/>
            <pc:sldMk cId="788678335" sldId="687"/>
            <ac:spMk id="7" creationId="{DBB01666-8C00-EC12-7D4D-076785172455}"/>
          </ac:spMkLst>
        </pc:spChg>
      </pc:sldChg>
      <pc:sldChg chg="modSp add mod">
        <pc:chgData name="Percy Foster" userId="94f40504-ffaf-4b04-9293-02e8fc077d52" providerId="ADAL" clId="{5A2A627A-CFBE-47FA-8092-E04F59FEC1E7}" dt="2025-09-11T11:07:04.539" v="1038" actId="6549"/>
        <pc:sldMkLst>
          <pc:docMk/>
          <pc:sldMk cId="3631575604" sldId="688"/>
        </pc:sldMkLst>
        <pc:spChg chg="mod">
          <ac:chgData name="Percy Foster" userId="94f40504-ffaf-4b04-9293-02e8fc077d52" providerId="ADAL" clId="{5A2A627A-CFBE-47FA-8092-E04F59FEC1E7}" dt="2025-09-04T21:07:19.467" v="854" actId="1076"/>
          <ac:spMkLst>
            <pc:docMk/>
            <pc:sldMk cId="3631575604" sldId="688"/>
            <ac:spMk id="2" creationId="{00A41376-636B-E82D-8627-C6BBA4BD1E9B}"/>
          </ac:spMkLst>
        </pc:spChg>
        <pc:spChg chg="mod">
          <ac:chgData name="Percy Foster" userId="94f40504-ffaf-4b04-9293-02e8fc077d52" providerId="ADAL" clId="{5A2A627A-CFBE-47FA-8092-E04F59FEC1E7}" dt="2025-09-11T11:07:04.539" v="1038" actId="6549"/>
          <ac:spMkLst>
            <pc:docMk/>
            <pc:sldMk cId="3631575604" sldId="688"/>
            <ac:spMk id="4" creationId="{20AFC2EA-DFB5-0042-DD19-A76509EFE020}"/>
          </ac:spMkLst>
        </pc:spChg>
      </pc:sldChg>
      <pc:sldChg chg="modSp add mod">
        <pc:chgData name="Percy Foster" userId="94f40504-ffaf-4b04-9293-02e8fc077d52" providerId="ADAL" clId="{5A2A627A-CFBE-47FA-8092-E04F59FEC1E7}" dt="2025-09-11T14:09:25.355" v="1548" actId="1076"/>
        <pc:sldMkLst>
          <pc:docMk/>
          <pc:sldMk cId="1406568754" sldId="689"/>
        </pc:sldMkLst>
        <pc:spChg chg="mod">
          <ac:chgData name="Percy Foster" userId="94f40504-ffaf-4b04-9293-02e8fc077d52" providerId="ADAL" clId="{5A2A627A-CFBE-47FA-8092-E04F59FEC1E7}" dt="2025-09-11T14:09:25.355" v="1548" actId="1076"/>
          <ac:spMkLst>
            <pc:docMk/>
            <pc:sldMk cId="1406568754" sldId="689"/>
            <ac:spMk id="2" creationId="{FFEE0571-318E-3DE3-2AF1-E44AEC1C101A}"/>
          </ac:spMkLst>
        </pc:spChg>
        <pc:graphicFrameChg chg="mod">
          <ac:chgData name="Percy Foster" userId="94f40504-ffaf-4b04-9293-02e8fc077d52" providerId="ADAL" clId="{5A2A627A-CFBE-47FA-8092-E04F59FEC1E7}" dt="2025-09-04T21:07:52.826" v="861" actId="1076"/>
          <ac:graphicFrameMkLst>
            <pc:docMk/>
            <pc:sldMk cId="1406568754" sldId="689"/>
            <ac:graphicFrameMk id="6" creationId="{0658E1E4-4246-38ED-2E75-FBBE553585DB}"/>
          </ac:graphicFrameMkLst>
        </pc:graphicFrameChg>
        <pc:picChg chg="mod">
          <ac:chgData name="Percy Foster" userId="94f40504-ffaf-4b04-9293-02e8fc077d52" providerId="ADAL" clId="{5A2A627A-CFBE-47FA-8092-E04F59FEC1E7}" dt="2025-09-04T21:08:10.636" v="864" actId="1076"/>
          <ac:picMkLst>
            <pc:docMk/>
            <pc:sldMk cId="1406568754" sldId="689"/>
            <ac:picMk id="3" creationId="{78388692-4A32-4417-C957-F694668DBFE3}"/>
          </ac:picMkLst>
        </pc:picChg>
      </pc:sldChg>
      <pc:sldChg chg="modSp add mod">
        <pc:chgData name="Percy Foster" userId="94f40504-ffaf-4b04-9293-02e8fc077d52" providerId="ADAL" clId="{5A2A627A-CFBE-47FA-8092-E04F59FEC1E7}" dt="2025-09-11T14:09:50.707" v="1551" actId="1076"/>
        <pc:sldMkLst>
          <pc:docMk/>
          <pc:sldMk cId="2190925713" sldId="690"/>
        </pc:sldMkLst>
        <pc:spChg chg="mod">
          <ac:chgData name="Percy Foster" userId="94f40504-ffaf-4b04-9293-02e8fc077d52" providerId="ADAL" clId="{5A2A627A-CFBE-47FA-8092-E04F59FEC1E7}" dt="2025-09-11T14:09:50.707" v="1551" actId="1076"/>
          <ac:spMkLst>
            <pc:docMk/>
            <pc:sldMk cId="2190925713" sldId="690"/>
            <ac:spMk id="2" creationId="{6F4C2E06-64D1-0E94-5402-F97701936AD9}"/>
          </ac:spMkLst>
        </pc:spChg>
      </pc:sldChg>
      <pc:sldChg chg="addSp delSp modSp add del mod">
        <pc:chgData name="Percy Foster" userId="94f40504-ffaf-4b04-9293-02e8fc077d52" providerId="ADAL" clId="{5A2A627A-CFBE-47FA-8092-E04F59FEC1E7}" dt="2025-09-16T18:44:03.807" v="1632" actId="47"/>
        <pc:sldMkLst>
          <pc:docMk/>
          <pc:sldMk cId="3970359801" sldId="691"/>
        </pc:sldMkLst>
        <pc:picChg chg="add mod">
          <ac:chgData name="Percy Foster" userId="94f40504-ffaf-4b04-9293-02e8fc077d52" providerId="ADAL" clId="{5A2A627A-CFBE-47FA-8092-E04F59FEC1E7}" dt="2025-09-16T18:41:05.841" v="1598"/>
          <ac:picMkLst>
            <pc:docMk/>
            <pc:sldMk cId="3970359801" sldId="691"/>
            <ac:picMk id="3" creationId="{4EC8A5BF-DF2E-1935-536E-695EC67D4B6C}"/>
          </ac:picMkLst>
        </pc:picChg>
        <pc:picChg chg="mod">
          <ac:chgData name="Percy Foster" userId="94f40504-ffaf-4b04-9293-02e8fc077d52" providerId="ADAL" clId="{5A2A627A-CFBE-47FA-8092-E04F59FEC1E7}" dt="2025-09-16T18:41:01.286" v="1597" actId="14100"/>
          <ac:picMkLst>
            <pc:docMk/>
            <pc:sldMk cId="3970359801" sldId="691"/>
            <ac:picMk id="16" creationId="{306F274F-F9F2-FFE8-8858-BFE4757194E4}"/>
          </ac:picMkLst>
        </pc:picChg>
      </pc:sldChg>
      <pc:sldChg chg="modSp add mod">
        <pc:chgData name="Percy Foster" userId="94f40504-ffaf-4b04-9293-02e8fc077d52" providerId="ADAL" clId="{5A2A627A-CFBE-47FA-8092-E04F59FEC1E7}" dt="2025-09-04T21:16:22.324" v="897" actId="20577"/>
        <pc:sldMkLst>
          <pc:docMk/>
          <pc:sldMk cId="321459814" sldId="706"/>
        </pc:sldMkLst>
        <pc:spChg chg="mod">
          <ac:chgData name="Percy Foster" userId="94f40504-ffaf-4b04-9293-02e8fc077d52" providerId="ADAL" clId="{5A2A627A-CFBE-47FA-8092-E04F59FEC1E7}" dt="2025-09-04T21:16:22.324" v="897" actId="20577"/>
          <ac:spMkLst>
            <pc:docMk/>
            <pc:sldMk cId="321459814" sldId="706"/>
            <ac:spMk id="2" creationId="{544E0FF2-4D83-7115-B33D-71114C869117}"/>
          </ac:spMkLst>
        </pc:spChg>
      </pc:sldChg>
      <pc:sldChg chg="delSp modSp add mod ord">
        <pc:chgData name="Percy Foster" userId="94f40504-ffaf-4b04-9293-02e8fc077d52" providerId="ADAL" clId="{5A2A627A-CFBE-47FA-8092-E04F59FEC1E7}" dt="2025-09-11T14:11:39.979" v="1559"/>
        <pc:sldMkLst>
          <pc:docMk/>
          <pc:sldMk cId="3431990485" sldId="824"/>
        </pc:sldMkLst>
        <pc:graphicFrameChg chg="modGraphic">
          <ac:chgData name="Percy Foster" userId="94f40504-ffaf-4b04-9293-02e8fc077d52" providerId="ADAL" clId="{5A2A627A-CFBE-47FA-8092-E04F59FEC1E7}" dt="2025-09-11T11:14:15.033" v="1080" actId="113"/>
          <ac:graphicFrameMkLst>
            <pc:docMk/>
            <pc:sldMk cId="3431990485" sldId="824"/>
            <ac:graphicFrameMk id="4" creationId="{96B4EBEA-11A6-9A93-6559-BCE7BC75FEBD}"/>
          </ac:graphicFrameMkLst>
        </pc:graphicFrameChg>
      </pc:sldChg>
      <pc:sldChg chg="modSp add mod">
        <pc:chgData name="Percy Foster" userId="94f40504-ffaf-4b04-9293-02e8fc077d52" providerId="ADAL" clId="{5A2A627A-CFBE-47FA-8092-E04F59FEC1E7}" dt="2025-09-11T11:05:03.522" v="1019" actId="1076"/>
        <pc:sldMkLst>
          <pc:docMk/>
          <pc:sldMk cId="3782256936" sldId="854"/>
        </pc:sldMkLst>
        <pc:spChg chg="mod">
          <ac:chgData name="Percy Foster" userId="94f40504-ffaf-4b04-9293-02e8fc077d52" providerId="ADAL" clId="{5A2A627A-CFBE-47FA-8092-E04F59FEC1E7}" dt="2025-09-11T11:04:53.222" v="1017" actId="27636"/>
          <ac:spMkLst>
            <pc:docMk/>
            <pc:sldMk cId="3782256936" sldId="854"/>
            <ac:spMk id="4" creationId="{2F7828FF-9952-86BC-EEA1-1F30E81810E1}"/>
          </ac:spMkLst>
        </pc:spChg>
        <pc:spChg chg="mod">
          <ac:chgData name="Percy Foster" userId="94f40504-ffaf-4b04-9293-02e8fc077d52" providerId="ADAL" clId="{5A2A627A-CFBE-47FA-8092-E04F59FEC1E7}" dt="2025-09-11T11:05:00.835" v="1018" actId="1076"/>
          <ac:spMkLst>
            <pc:docMk/>
            <pc:sldMk cId="3782256936" sldId="854"/>
            <ac:spMk id="5" creationId="{0BB706F7-1BDD-6134-799D-0856B1B42AD1}"/>
          </ac:spMkLst>
        </pc:spChg>
        <pc:picChg chg="mod">
          <ac:chgData name="Percy Foster" userId="94f40504-ffaf-4b04-9293-02e8fc077d52" providerId="ADAL" clId="{5A2A627A-CFBE-47FA-8092-E04F59FEC1E7}" dt="2025-09-11T11:05:03.522" v="1019" actId="1076"/>
          <ac:picMkLst>
            <pc:docMk/>
            <pc:sldMk cId="3782256936" sldId="854"/>
            <ac:picMk id="3" creationId="{7076CD86-8F6B-4E9B-DD15-342D38060683}"/>
          </ac:picMkLst>
        </pc:picChg>
      </pc:sldChg>
      <pc:sldChg chg="modSp add mod">
        <pc:chgData name="Percy Foster" userId="94f40504-ffaf-4b04-9293-02e8fc077d52" providerId="ADAL" clId="{5A2A627A-CFBE-47FA-8092-E04F59FEC1E7}" dt="2025-09-11T14:09:36.926" v="1549" actId="1076"/>
        <pc:sldMkLst>
          <pc:docMk/>
          <pc:sldMk cId="2256254799" sldId="856"/>
        </pc:sldMkLst>
        <pc:spChg chg="mod">
          <ac:chgData name="Percy Foster" userId="94f40504-ffaf-4b04-9293-02e8fc077d52" providerId="ADAL" clId="{5A2A627A-CFBE-47FA-8092-E04F59FEC1E7}" dt="2025-09-11T14:09:36.926" v="1549" actId="1076"/>
          <ac:spMkLst>
            <pc:docMk/>
            <pc:sldMk cId="2256254799" sldId="856"/>
            <ac:spMk id="2" creationId="{3647CCD8-340E-75D3-E6B7-5F4E14E187F4}"/>
          </ac:spMkLst>
        </pc:spChg>
      </pc:sldChg>
      <pc:sldChg chg="modSp add mod">
        <pc:chgData name="Percy Foster" userId="94f40504-ffaf-4b04-9293-02e8fc077d52" providerId="ADAL" clId="{5A2A627A-CFBE-47FA-8092-E04F59FEC1E7}" dt="2025-09-11T15:48:17.542" v="1578" actId="20577"/>
        <pc:sldMkLst>
          <pc:docMk/>
          <pc:sldMk cId="1609929909" sldId="857"/>
        </pc:sldMkLst>
        <pc:spChg chg="mod">
          <ac:chgData name="Percy Foster" userId="94f40504-ffaf-4b04-9293-02e8fc077d52" providerId="ADAL" clId="{5A2A627A-CFBE-47FA-8092-E04F59FEC1E7}" dt="2025-09-11T15:48:17.542" v="1578" actId="20577"/>
          <ac:spMkLst>
            <pc:docMk/>
            <pc:sldMk cId="1609929909" sldId="857"/>
            <ac:spMk id="2" creationId="{5B727471-DC55-117D-9578-81C591DC2DF2}"/>
          </ac:spMkLst>
        </pc:spChg>
      </pc:sldChg>
      <pc:sldChg chg="addSp delSp modSp add mod ord">
        <pc:chgData name="Percy Foster" userId="94f40504-ffaf-4b04-9293-02e8fc077d52" providerId="ADAL" clId="{5A2A627A-CFBE-47FA-8092-E04F59FEC1E7}" dt="2025-09-11T14:10:19.383" v="1554" actId="14100"/>
        <pc:sldMkLst>
          <pc:docMk/>
          <pc:sldMk cId="1490259148" sldId="858"/>
        </pc:sldMkLst>
        <pc:graphicFrameChg chg="mod modGraphic">
          <ac:chgData name="Percy Foster" userId="94f40504-ffaf-4b04-9293-02e8fc077d52" providerId="ADAL" clId="{5A2A627A-CFBE-47FA-8092-E04F59FEC1E7}" dt="2025-09-11T11:09:32.903" v="1039" actId="6549"/>
          <ac:graphicFrameMkLst>
            <pc:docMk/>
            <pc:sldMk cId="1490259148" sldId="858"/>
            <ac:graphicFrameMk id="5" creationId="{17FEE8D8-B03C-C3AE-0227-CBC00A71A678}"/>
          </ac:graphicFrameMkLst>
        </pc:graphicFrameChg>
        <pc:picChg chg="mod">
          <ac:chgData name="Percy Foster" userId="94f40504-ffaf-4b04-9293-02e8fc077d52" providerId="ADAL" clId="{5A2A627A-CFBE-47FA-8092-E04F59FEC1E7}" dt="2025-09-11T14:10:19.383" v="1554" actId="14100"/>
          <ac:picMkLst>
            <pc:docMk/>
            <pc:sldMk cId="1490259148" sldId="858"/>
            <ac:picMk id="3" creationId="{21E2B5B6-3E59-90CA-4669-3F8FCFB409FF}"/>
          </ac:picMkLst>
        </pc:picChg>
      </pc:sldChg>
      <pc:sldChg chg="modSp add del mod">
        <pc:chgData name="Percy Foster" userId="94f40504-ffaf-4b04-9293-02e8fc077d52" providerId="ADAL" clId="{5A2A627A-CFBE-47FA-8092-E04F59FEC1E7}" dt="2025-09-11T11:12:18.174" v="1064" actId="47"/>
        <pc:sldMkLst>
          <pc:docMk/>
          <pc:sldMk cId="4287001549" sldId="860"/>
        </pc:sldMkLst>
      </pc:sldChg>
      <pc:sldChg chg="add">
        <pc:chgData name="Percy Foster" userId="94f40504-ffaf-4b04-9293-02e8fc077d52" providerId="ADAL" clId="{5A2A627A-CFBE-47FA-8092-E04F59FEC1E7}" dt="2025-09-11T15:46:23.531" v="1565"/>
        <pc:sldMkLst>
          <pc:docMk/>
          <pc:sldMk cId="722113675" sldId="861"/>
        </pc:sldMkLst>
      </pc:sldChg>
      <pc:sldChg chg="modSp add del mod">
        <pc:chgData name="Percy Foster" userId="94f40504-ffaf-4b04-9293-02e8fc077d52" providerId="ADAL" clId="{5A2A627A-CFBE-47FA-8092-E04F59FEC1E7}" dt="2025-09-11T15:46:11.634" v="1564" actId="2696"/>
        <pc:sldMkLst>
          <pc:docMk/>
          <pc:sldMk cId="3043644307" sldId="861"/>
        </pc:sldMkLst>
      </pc:sldChg>
      <pc:sldChg chg="modSp add mod">
        <pc:chgData name="Percy Foster" userId="94f40504-ffaf-4b04-9293-02e8fc077d52" providerId="ADAL" clId="{5A2A627A-CFBE-47FA-8092-E04F59FEC1E7}" dt="2025-09-11T11:12:39.967" v="1065" actId="403"/>
        <pc:sldMkLst>
          <pc:docMk/>
          <pc:sldMk cId="871955632" sldId="862"/>
        </pc:sldMkLst>
        <pc:spChg chg="mod">
          <ac:chgData name="Percy Foster" userId="94f40504-ffaf-4b04-9293-02e8fc077d52" providerId="ADAL" clId="{5A2A627A-CFBE-47FA-8092-E04F59FEC1E7}" dt="2025-09-04T21:15:55.099" v="889" actId="1076"/>
          <ac:spMkLst>
            <pc:docMk/>
            <pc:sldMk cId="871955632" sldId="862"/>
            <ac:spMk id="2" creationId="{8D39D29B-8868-10F8-0068-8A128F4BD2C4}"/>
          </ac:spMkLst>
        </pc:spChg>
        <pc:graphicFrameChg chg="mod modGraphic">
          <ac:chgData name="Percy Foster" userId="94f40504-ffaf-4b04-9293-02e8fc077d52" providerId="ADAL" clId="{5A2A627A-CFBE-47FA-8092-E04F59FEC1E7}" dt="2025-09-11T11:12:39.967" v="1065" actId="403"/>
          <ac:graphicFrameMkLst>
            <pc:docMk/>
            <pc:sldMk cId="871955632" sldId="862"/>
            <ac:graphicFrameMk id="5" creationId="{1396BB78-D885-EB92-8B03-22233132FD61}"/>
          </ac:graphicFrameMkLst>
        </pc:graphicFrameChg>
      </pc:sldChg>
      <pc:sldChg chg="modSp add del mod ord">
        <pc:chgData name="Percy Foster" userId="94f40504-ffaf-4b04-9293-02e8fc077d52" providerId="ADAL" clId="{5A2A627A-CFBE-47FA-8092-E04F59FEC1E7}" dt="2025-09-17T16:51:42.765" v="1636" actId="47"/>
        <pc:sldMkLst>
          <pc:docMk/>
          <pc:sldMk cId="4164363373" sldId="867"/>
        </pc:sldMkLst>
      </pc:sldChg>
      <pc:sldChg chg="addSp delSp modSp new mod">
        <pc:chgData name="Percy Foster" userId="94f40504-ffaf-4b04-9293-02e8fc077d52" providerId="ADAL" clId="{5A2A627A-CFBE-47FA-8092-E04F59FEC1E7}" dt="2025-09-11T13:54:17.877" v="1547" actId="20577"/>
        <pc:sldMkLst>
          <pc:docMk/>
          <pc:sldMk cId="916549434" sldId="868"/>
        </pc:sldMkLst>
        <pc:spChg chg="mod">
          <ac:chgData name="Percy Foster" userId="94f40504-ffaf-4b04-9293-02e8fc077d52" providerId="ADAL" clId="{5A2A627A-CFBE-47FA-8092-E04F59FEC1E7}" dt="2025-09-11T13:54:17.877" v="1547" actId="20577"/>
          <ac:spMkLst>
            <pc:docMk/>
            <pc:sldMk cId="916549434" sldId="868"/>
            <ac:spMk id="3" creationId="{EE5C278A-0576-0233-1C2B-0A30D1CE8D55}"/>
          </ac:spMkLst>
        </pc:spChg>
        <pc:spChg chg="add mod">
          <ac:chgData name="Percy Foster" userId="94f40504-ffaf-4b04-9293-02e8fc077d52" providerId="ADAL" clId="{5A2A627A-CFBE-47FA-8092-E04F59FEC1E7}" dt="2025-09-04T18:12:44.470" v="727" actId="20577"/>
          <ac:spMkLst>
            <pc:docMk/>
            <pc:sldMk cId="916549434" sldId="868"/>
            <ac:spMk id="4" creationId="{3A6B96A4-739B-7ADA-C694-1FF0217B1B34}"/>
          </ac:spMkLst>
        </pc:spChg>
      </pc:sldChg>
      <pc:sldChg chg="addSp delSp modSp new mod">
        <pc:chgData name="Percy Foster" userId="94f40504-ffaf-4b04-9293-02e8fc077d52" providerId="ADAL" clId="{5A2A627A-CFBE-47FA-8092-E04F59FEC1E7}" dt="2025-09-11T11:04:03.610" v="1004" actId="2711"/>
        <pc:sldMkLst>
          <pc:docMk/>
          <pc:sldMk cId="2445958869" sldId="869"/>
        </pc:sldMkLst>
        <pc:spChg chg="mod">
          <ac:chgData name="Percy Foster" userId="94f40504-ffaf-4b04-9293-02e8fc077d52" providerId="ADAL" clId="{5A2A627A-CFBE-47FA-8092-E04F59FEC1E7}" dt="2025-09-11T11:04:03.610" v="1004" actId="2711"/>
          <ac:spMkLst>
            <pc:docMk/>
            <pc:sldMk cId="2445958869" sldId="869"/>
            <ac:spMk id="3" creationId="{D1564C12-FB58-BA0C-2853-3C1583B76682}"/>
          </ac:spMkLst>
        </pc:spChg>
        <pc:spChg chg="add mod">
          <ac:chgData name="Percy Foster" userId="94f40504-ffaf-4b04-9293-02e8fc077d52" providerId="ADAL" clId="{5A2A627A-CFBE-47FA-8092-E04F59FEC1E7}" dt="2025-09-04T18:12:34.057" v="714" actId="14100"/>
          <ac:spMkLst>
            <pc:docMk/>
            <pc:sldMk cId="2445958869" sldId="869"/>
            <ac:spMk id="4" creationId="{25E4BC86-B22A-E871-5488-0FB3D702A6F3}"/>
          </ac:spMkLst>
        </pc:spChg>
      </pc:sldChg>
      <pc:sldChg chg="addSp delSp modSp new mod">
        <pc:chgData name="Percy Foster" userId="94f40504-ffaf-4b04-9293-02e8fc077d52" providerId="ADAL" clId="{5A2A627A-CFBE-47FA-8092-E04F59FEC1E7}" dt="2025-09-11T11:04:02.681" v="1003" actId="2711"/>
        <pc:sldMkLst>
          <pc:docMk/>
          <pc:sldMk cId="989403035" sldId="870"/>
        </pc:sldMkLst>
        <pc:spChg chg="mod">
          <ac:chgData name="Percy Foster" userId="94f40504-ffaf-4b04-9293-02e8fc077d52" providerId="ADAL" clId="{5A2A627A-CFBE-47FA-8092-E04F59FEC1E7}" dt="2025-09-11T11:04:02.681" v="1003" actId="2711"/>
          <ac:spMkLst>
            <pc:docMk/>
            <pc:sldMk cId="989403035" sldId="870"/>
            <ac:spMk id="3" creationId="{3D9F4071-72EE-DD2C-9036-CEA7BE88350C}"/>
          </ac:spMkLst>
        </pc:spChg>
        <pc:spChg chg="add mod">
          <ac:chgData name="Percy Foster" userId="94f40504-ffaf-4b04-9293-02e8fc077d52" providerId="ADAL" clId="{5A2A627A-CFBE-47FA-8092-E04F59FEC1E7}" dt="2025-09-04T18:05:20.416" v="177"/>
          <ac:spMkLst>
            <pc:docMk/>
            <pc:sldMk cId="989403035" sldId="870"/>
            <ac:spMk id="4" creationId="{AE820733-082A-8B5F-9F7D-D9188AFA201E}"/>
          </ac:spMkLst>
        </pc:spChg>
      </pc:sldChg>
      <pc:sldChg chg="delSp modSp add mod">
        <pc:chgData name="Percy Foster" userId="94f40504-ffaf-4b04-9293-02e8fc077d52" providerId="ADAL" clId="{5A2A627A-CFBE-47FA-8092-E04F59FEC1E7}" dt="2025-09-04T21:11:30.256" v="873" actId="1076"/>
        <pc:sldMkLst>
          <pc:docMk/>
          <pc:sldMk cId="4232916242" sldId="871"/>
        </pc:sldMkLst>
        <pc:picChg chg="mod">
          <ac:chgData name="Percy Foster" userId="94f40504-ffaf-4b04-9293-02e8fc077d52" providerId="ADAL" clId="{5A2A627A-CFBE-47FA-8092-E04F59FEC1E7}" dt="2025-09-04T21:11:30.256" v="873" actId="1076"/>
          <ac:picMkLst>
            <pc:docMk/>
            <pc:sldMk cId="4232916242" sldId="871"/>
            <ac:picMk id="4" creationId="{E39FCF6C-8B4A-459C-B31D-A7D3E7660B1D}"/>
          </ac:picMkLst>
        </pc:picChg>
      </pc:sldChg>
      <pc:sldChg chg="modSp add del mod">
        <pc:chgData name="Percy Foster" userId="94f40504-ffaf-4b04-9293-02e8fc077d52" providerId="ADAL" clId="{5A2A627A-CFBE-47FA-8092-E04F59FEC1E7}" dt="2025-09-16T18:48:41.756" v="1633" actId="47"/>
        <pc:sldMkLst>
          <pc:docMk/>
          <pc:sldMk cId="595818058" sldId="872"/>
        </pc:sldMkLst>
      </pc:sldChg>
      <pc:sldChg chg="addSp delSp modSp add mod ord">
        <pc:chgData name="Percy Foster" userId="94f40504-ffaf-4b04-9293-02e8fc077d52" providerId="ADAL" clId="{5A2A627A-CFBE-47FA-8092-E04F59FEC1E7}" dt="2025-09-16T18:49:16.665" v="1634" actId="403"/>
        <pc:sldMkLst>
          <pc:docMk/>
          <pc:sldMk cId="2374927129" sldId="873"/>
        </pc:sldMkLst>
        <pc:spChg chg="mod">
          <ac:chgData name="Percy Foster" userId="94f40504-ffaf-4b04-9293-02e8fc077d52" providerId="ADAL" clId="{5A2A627A-CFBE-47FA-8092-E04F59FEC1E7}" dt="2025-09-16T18:39:10.172" v="1588"/>
          <ac:spMkLst>
            <pc:docMk/>
            <pc:sldMk cId="2374927129" sldId="873"/>
            <ac:spMk id="7" creationId="{13B948D9-5202-BE69-AA3C-B03748FE6A06}"/>
          </ac:spMkLst>
        </pc:spChg>
        <pc:spChg chg="mod">
          <ac:chgData name="Percy Foster" userId="94f40504-ffaf-4b04-9293-02e8fc077d52" providerId="ADAL" clId="{5A2A627A-CFBE-47FA-8092-E04F59FEC1E7}" dt="2025-09-16T18:39:10.172" v="1588"/>
          <ac:spMkLst>
            <pc:docMk/>
            <pc:sldMk cId="2374927129" sldId="873"/>
            <ac:spMk id="8" creationId="{672AB840-480E-685D-80CD-64086BCAA715}"/>
          </ac:spMkLst>
        </pc:spChg>
        <pc:spChg chg="mod">
          <ac:chgData name="Percy Foster" userId="94f40504-ffaf-4b04-9293-02e8fc077d52" providerId="ADAL" clId="{5A2A627A-CFBE-47FA-8092-E04F59FEC1E7}" dt="2025-09-16T18:39:10.172" v="1588"/>
          <ac:spMkLst>
            <pc:docMk/>
            <pc:sldMk cId="2374927129" sldId="873"/>
            <ac:spMk id="9" creationId="{C848278E-7C22-8DE2-18C7-ABF629486030}"/>
          </ac:spMkLst>
        </pc:spChg>
        <pc:spChg chg="mod">
          <ac:chgData name="Percy Foster" userId="94f40504-ffaf-4b04-9293-02e8fc077d52" providerId="ADAL" clId="{5A2A627A-CFBE-47FA-8092-E04F59FEC1E7}" dt="2025-09-16T18:39:10.172" v="1588"/>
          <ac:spMkLst>
            <pc:docMk/>
            <pc:sldMk cId="2374927129" sldId="873"/>
            <ac:spMk id="10" creationId="{29B3E569-73AB-CC72-E822-008C350FFEAB}"/>
          </ac:spMkLst>
        </pc:spChg>
        <pc:spChg chg="mod">
          <ac:chgData name="Percy Foster" userId="94f40504-ffaf-4b04-9293-02e8fc077d52" providerId="ADAL" clId="{5A2A627A-CFBE-47FA-8092-E04F59FEC1E7}" dt="2025-09-16T18:39:10.172" v="1588"/>
          <ac:spMkLst>
            <pc:docMk/>
            <pc:sldMk cId="2374927129" sldId="873"/>
            <ac:spMk id="11" creationId="{3767F774-09D0-606B-576A-C02CE227F681}"/>
          </ac:spMkLst>
        </pc:spChg>
        <pc:spChg chg="mod">
          <ac:chgData name="Percy Foster" userId="94f40504-ffaf-4b04-9293-02e8fc077d52" providerId="ADAL" clId="{5A2A627A-CFBE-47FA-8092-E04F59FEC1E7}" dt="2025-09-16T18:39:10.172" v="1588"/>
          <ac:spMkLst>
            <pc:docMk/>
            <pc:sldMk cId="2374927129" sldId="873"/>
            <ac:spMk id="12" creationId="{4635151B-4984-D911-2AF7-8EC7E710481A}"/>
          </ac:spMkLst>
        </pc:spChg>
        <pc:spChg chg="mod">
          <ac:chgData name="Percy Foster" userId="94f40504-ffaf-4b04-9293-02e8fc077d52" providerId="ADAL" clId="{5A2A627A-CFBE-47FA-8092-E04F59FEC1E7}" dt="2025-09-16T18:39:10.172" v="1588"/>
          <ac:spMkLst>
            <pc:docMk/>
            <pc:sldMk cId="2374927129" sldId="873"/>
            <ac:spMk id="13" creationId="{E31F05BB-BC42-9132-0166-839DD0A7B93C}"/>
          </ac:spMkLst>
        </pc:spChg>
        <pc:spChg chg="add mod">
          <ac:chgData name="Percy Foster" userId="94f40504-ffaf-4b04-9293-02e8fc077d52" providerId="ADAL" clId="{5A2A627A-CFBE-47FA-8092-E04F59FEC1E7}" dt="2025-09-16T18:43:31.812" v="1627" actId="1076"/>
          <ac:spMkLst>
            <pc:docMk/>
            <pc:sldMk cId="2374927129" sldId="873"/>
            <ac:spMk id="16" creationId="{CB759FEC-CD69-1238-3378-A37AAD3B95AF}"/>
          </ac:spMkLst>
        </pc:spChg>
        <pc:spChg chg="add mod">
          <ac:chgData name="Percy Foster" userId="94f40504-ffaf-4b04-9293-02e8fc077d52" providerId="ADAL" clId="{5A2A627A-CFBE-47FA-8092-E04F59FEC1E7}" dt="2025-09-16T18:43:59.176" v="1631" actId="1076"/>
          <ac:spMkLst>
            <pc:docMk/>
            <pc:sldMk cId="2374927129" sldId="873"/>
            <ac:spMk id="17" creationId="{FA3E09C4-3A1B-93BA-6BD7-9FC1AE0BABDD}"/>
          </ac:spMkLst>
        </pc:spChg>
        <pc:grpChg chg="add del mod">
          <ac:chgData name="Percy Foster" userId="94f40504-ffaf-4b04-9293-02e8fc077d52" providerId="ADAL" clId="{5A2A627A-CFBE-47FA-8092-E04F59FEC1E7}" dt="2025-09-16T18:41:19.954" v="1601" actId="478"/>
          <ac:grpSpMkLst>
            <pc:docMk/>
            <pc:sldMk cId="2374927129" sldId="873"/>
            <ac:grpSpMk id="5" creationId="{7AADE32C-6260-1383-CC9C-616794E93BD4}"/>
          </ac:grpSpMkLst>
        </pc:grpChg>
        <pc:graphicFrameChg chg="mod modGraphic">
          <ac:chgData name="Percy Foster" userId="94f40504-ffaf-4b04-9293-02e8fc077d52" providerId="ADAL" clId="{5A2A627A-CFBE-47FA-8092-E04F59FEC1E7}" dt="2025-09-16T18:49:16.665" v="1634" actId="403"/>
          <ac:graphicFrameMkLst>
            <pc:docMk/>
            <pc:sldMk cId="2374927129" sldId="873"/>
            <ac:graphicFrameMk id="15" creationId="{56EB33C1-F351-3591-0945-D195708EB316}"/>
          </ac:graphicFrameMkLst>
        </pc:graphicFrameChg>
        <pc:picChg chg="add mod">
          <ac:chgData name="Percy Foster" userId="94f40504-ffaf-4b04-9293-02e8fc077d52" providerId="ADAL" clId="{5A2A627A-CFBE-47FA-8092-E04F59FEC1E7}" dt="2025-09-16T18:42:43.469" v="1617" actId="1076"/>
          <ac:picMkLst>
            <pc:docMk/>
            <pc:sldMk cId="2374927129" sldId="873"/>
            <ac:picMk id="3" creationId="{01E534BE-9768-024B-576E-1A255746AB30}"/>
          </ac:picMkLst>
        </pc:picChg>
        <pc:picChg chg="mod">
          <ac:chgData name="Percy Foster" userId="94f40504-ffaf-4b04-9293-02e8fc077d52" providerId="ADAL" clId="{5A2A627A-CFBE-47FA-8092-E04F59FEC1E7}" dt="2025-09-16T18:39:10.172" v="1588"/>
          <ac:picMkLst>
            <pc:docMk/>
            <pc:sldMk cId="2374927129" sldId="873"/>
            <ac:picMk id="6" creationId="{6445F09D-252C-D44D-B4C0-A1116BE8F1F5}"/>
          </ac:picMkLst>
        </pc:picChg>
        <pc:picChg chg="add mod">
          <ac:chgData name="Percy Foster" userId="94f40504-ffaf-4b04-9293-02e8fc077d52" providerId="ADAL" clId="{5A2A627A-CFBE-47FA-8092-E04F59FEC1E7}" dt="2025-09-16T18:42:44.720" v="1618"/>
          <ac:picMkLst>
            <pc:docMk/>
            <pc:sldMk cId="2374927129" sldId="873"/>
            <ac:picMk id="14" creationId="{6150DEA6-8345-EAEE-6030-BAED9C22BBDE}"/>
          </ac:picMkLst>
        </pc:picChg>
      </pc:sldChg>
      <pc:sldChg chg="delSp modSp add del mod">
        <pc:chgData name="Percy Foster" userId="94f40504-ffaf-4b04-9293-02e8fc077d52" providerId="ADAL" clId="{5A2A627A-CFBE-47FA-8092-E04F59FEC1E7}" dt="2025-09-16T18:39:36.429" v="1594" actId="47"/>
        <pc:sldMkLst>
          <pc:docMk/>
          <pc:sldMk cId="3437428119" sldId="874"/>
        </pc:sldMkLst>
        <pc:grpChg chg="del mod">
          <ac:chgData name="Percy Foster" userId="94f40504-ffaf-4b04-9293-02e8fc077d52" providerId="ADAL" clId="{5A2A627A-CFBE-47FA-8092-E04F59FEC1E7}" dt="2025-09-16T18:39:07.796" v="1587" actId="21"/>
          <ac:grpSpMkLst>
            <pc:docMk/>
            <pc:sldMk cId="3437428119" sldId="874"/>
            <ac:grpSpMk id="5" creationId="{7AADE32C-6260-1383-CC9C-616794E93BD4}"/>
          </ac:grpSpMkLst>
        </pc:grpChg>
      </pc:sldChg>
      <pc:sldChg chg="addSp delSp modSp new mod">
        <pc:chgData name="Percy Foster" userId="94f40504-ffaf-4b04-9293-02e8fc077d52" providerId="ADAL" clId="{5A2A627A-CFBE-47FA-8092-E04F59FEC1E7}" dt="2025-09-11T14:12:35.938" v="1560" actId="1076"/>
        <pc:sldMkLst>
          <pc:docMk/>
          <pc:sldMk cId="1640641230" sldId="875"/>
        </pc:sldMkLst>
        <pc:spChg chg="mod">
          <ac:chgData name="Percy Foster" userId="94f40504-ffaf-4b04-9293-02e8fc077d52" providerId="ADAL" clId="{5A2A627A-CFBE-47FA-8092-E04F59FEC1E7}" dt="2025-09-11T14:12:35.938" v="1560" actId="1076"/>
          <ac:spMkLst>
            <pc:docMk/>
            <pc:sldMk cId="1640641230" sldId="875"/>
            <ac:spMk id="2" creationId="{EF2D2937-A56F-3092-E65A-2C9F56480018}"/>
          </ac:spMkLst>
        </pc:spChg>
        <pc:spChg chg="add mod">
          <ac:chgData name="Percy Foster" userId="94f40504-ffaf-4b04-9293-02e8fc077d52" providerId="ADAL" clId="{5A2A627A-CFBE-47FA-8092-E04F59FEC1E7}" dt="2025-09-11T11:22:10.488" v="1530" actId="113"/>
          <ac:spMkLst>
            <pc:docMk/>
            <pc:sldMk cId="1640641230" sldId="875"/>
            <ac:spMk id="3" creationId="{C98FC143-89A8-61D5-959A-3A40157DB99E}"/>
          </ac:spMkLst>
        </pc:spChg>
        <pc:picChg chg="add mod">
          <ac:chgData name="Percy Foster" userId="94f40504-ffaf-4b04-9293-02e8fc077d52" providerId="ADAL" clId="{5A2A627A-CFBE-47FA-8092-E04F59FEC1E7}" dt="2025-09-11T11:14:45.028" v="1117" actId="14100"/>
          <ac:picMkLst>
            <pc:docMk/>
            <pc:sldMk cId="1640641230" sldId="875"/>
            <ac:picMk id="4" creationId="{F06CA2F3-E578-599E-E741-66E7B0DADA9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5A0B8B6-05E0-F5C5-12E1-54D9C644E403}"/>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id="{DDE08A3F-8545-FEB3-9AB6-9D64B68AC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id="{BD4F4647-2A08-7FF5-7651-8A49DB799F84}"/>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A2746D6F-F7AE-DAD7-3A14-F8F790988ED5}"/>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4D73793-2BCB-F901-CBE1-F7DFB6F718C4}"/>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4124993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EB61132-C18D-B1EB-F79A-663E56B7C6FF}"/>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id="{0C5CC69C-493D-3C2F-AA6C-689B5409D3AD}"/>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013FE7A-3CF6-A67A-EF4B-729283F238D1}"/>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5166632B-D0B3-ECF1-1323-81348E79DD69}"/>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5CB818E-4DB4-4889-45FA-A45FD11FADB3}"/>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625775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id="{8AB499A8-2B0E-A1BC-B64A-78EBF479BCA0}"/>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id="{FE29F121-014D-6474-2C40-E103251629FC}"/>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0D447443-A6B6-B723-272B-A5F37D4028A2}"/>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307CCFAD-82D7-4904-54A2-2A4B1649303B}"/>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12AADBCC-2945-E419-1646-663B7B6DF98B}"/>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95916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F67FB66-26F7-7487-0037-8C9B16FAC248}"/>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02863045-FFF7-91ED-10FE-B686AED96D60}"/>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E26B6D4F-9F1A-5A29-8DBF-7FB348C4EA62}"/>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0DE8FB60-74CD-4A9C-74A3-6A82A0B56FBA}"/>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52CDF762-F3A3-5EB1-C7CE-8288F3F1F259}"/>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12670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ED7AC52-E079-0AE3-DDB4-60BFC4AC4C74}"/>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id="{A04E181C-DB5F-449C-1D2E-D27F546A2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id="{AFBD4A62-A273-6CDF-1E04-0D2A469D20AC}"/>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444ECF15-6002-014E-051D-8A7D55EA302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0D28E6C-5EA2-410D-9B8F-FAB53012E75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153457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37B4983-8B09-AE7D-22E2-3D2C005EBC9B}"/>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70E1B65C-883C-28F6-84BD-622917ECD76E}"/>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id="{0882B729-C882-F13A-25D5-12D3B7437246}"/>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id="{662829AE-BBAE-C079-8B18-CA834C67183C}"/>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6" name="Contenidor de peu de pàgina 5">
            <a:extLst>
              <a:ext uri="{FF2B5EF4-FFF2-40B4-BE49-F238E27FC236}">
                <a16:creationId xmlns:a16="http://schemas.microsoft.com/office/drawing/2014/main" id="{84A2B750-A74C-FB01-1D77-3338E5835CB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F3BAC79F-4530-F70A-A447-054252DDE047}"/>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67881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8A4D8516-6EBD-DACC-7F56-2EA698DFEE62}"/>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id="{8BC1A8BF-3EC7-2246-7588-E4D3629B87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id="{4BDE471E-032D-89DB-4912-B9A57CF9DA54}"/>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id="{9C710AA6-9D10-D52E-0860-4548C0BFE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id="{7E5450C2-1C8F-CE77-E4D5-48BCD37D7DC0}"/>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id="{98E1BE77-0596-EAE8-0A5C-7A7E520916FD}"/>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8" name="Contenidor de peu de pàgina 7">
            <a:extLst>
              <a:ext uri="{FF2B5EF4-FFF2-40B4-BE49-F238E27FC236}">
                <a16:creationId xmlns:a16="http://schemas.microsoft.com/office/drawing/2014/main" id="{0623C8A1-582C-5A7F-780E-360576CE67D9}"/>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id="{EDCDE34C-0144-04C2-030E-55948DDE2E59}"/>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155050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A35C8FB-1E0F-0EB8-B0FE-F22C7D6BEE92}"/>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id="{6F44EF79-8435-7DA5-0495-B359477E963A}"/>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4" name="Contenidor de peu de pàgina 3">
            <a:extLst>
              <a:ext uri="{FF2B5EF4-FFF2-40B4-BE49-F238E27FC236}">
                <a16:creationId xmlns:a16="http://schemas.microsoft.com/office/drawing/2014/main" id="{556C73AC-F5C6-4E7B-FB6E-75BCF89F2C4B}"/>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id="{547550A9-A4C4-603A-732C-445F8CB4ED66}"/>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66807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id="{202250B7-A18A-9C0C-4123-8D45738EDDCA}"/>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3" name="Contenidor de peu de pàgina 2">
            <a:extLst>
              <a:ext uri="{FF2B5EF4-FFF2-40B4-BE49-F238E27FC236}">
                <a16:creationId xmlns:a16="http://schemas.microsoft.com/office/drawing/2014/main" id="{40DAFD90-189B-B003-588B-87BFB55C3EF9}"/>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id="{4F0DE5EF-203A-6A35-FDBA-D4CB7C295A3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50535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D7BEE67-0236-EA3D-BCCC-944C8A7C4BBE}"/>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id="{F2B0B9E5-EC87-1102-FD18-C6CABF0488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id="{65C2E10D-EEB3-6A1D-BB33-650EA4F7A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B1BDE68E-B66C-1230-FE60-4634A2E2A1C1}"/>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6" name="Contenidor de peu de pàgina 5">
            <a:extLst>
              <a:ext uri="{FF2B5EF4-FFF2-40B4-BE49-F238E27FC236}">
                <a16:creationId xmlns:a16="http://schemas.microsoft.com/office/drawing/2014/main" id="{04CC6523-C689-EAF1-CAB4-19ED7AECD20B}"/>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C0FB2468-51DA-4EA0-4AFF-F3E6BEC07E02}"/>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230392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A5FE856-BAFA-B3E9-1A42-16375EFD8B0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id="{B539C627-7A5A-2BB0-742A-AE2E5484D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id="{83828578-1AB1-14BB-A171-AFADBF630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881B8659-4C6D-DA1B-A6E1-E48B045B1564}"/>
              </a:ext>
            </a:extLst>
          </p:cNvPr>
          <p:cNvSpPr>
            <a:spLocks noGrp="1"/>
          </p:cNvSpPr>
          <p:nvPr>
            <p:ph type="dt" sz="half" idx="10"/>
          </p:nvPr>
        </p:nvSpPr>
        <p:spPr/>
        <p:txBody>
          <a:bodyPr/>
          <a:lstStyle/>
          <a:p>
            <a:fld id="{8CEFD1D9-A943-4E17-A67E-2B6F587322E8}" type="datetimeFigureOut">
              <a:rPr lang="ca-ES" smtClean="0"/>
              <a:t>17/9/2025</a:t>
            </a:fld>
            <a:endParaRPr lang="ca-ES"/>
          </a:p>
        </p:txBody>
      </p:sp>
      <p:sp>
        <p:nvSpPr>
          <p:cNvPr id="6" name="Contenidor de peu de pàgina 5">
            <a:extLst>
              <a:ext uri="{FF2B5EF4-FFF2-40B4-BE49-F238E27FC236}">
                <a16:creationId xmlns:a16="http://schemas.microsoft.com/office/drawing/2014/main" id="{CAB3D454-68CA-E305-4C6D-112C5EF29063}"/>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1DFB3727-242F-64A8-9539-8C2D47EA24AE}"/>
              </a:ext>
            </a:extLst>
          </p:cNvPr>
          <p:cNvSpPr>
            <a:spLocks noGrp="1"/>
          </p:cNvSpPr>
          <p:nvPr>
            <p:ph type="sldNum" sz="quarter" idx="12"/>
          </p:nvPr>
        </p:nvSpPr>
        <p:spPr/>
        <p:txBody>
          <a:bodyPr/>
          <a:lstStyle/>
          <a:p>
            <a:fld id="{C46EBB7D-B14E-480D-933F-77A1A182ADD5}" type="slidenum">
              <a:rPr lang="ca-ES" smtClean="0"/>
              <a:t>‹#›</a:t>
            </a:fld>
            <a:endParaRPr lang="ca-ES"/>
          </a:p>
        </p:txBody>
      </p:sp>
    </p:spTree>
    <p:extLst>
      <p:ext uri="{BB962C8B-B14F-4D97-AF65-F5344CB8AC3E}">
        <p14:creationId xmlns:p14="http://schemas.microsoft.com/office/powerpoint/2010/main" val="3123835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id="{A073949E-C7CE-6282-FE45-1A3995EF48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id="{0126CCCC-D6DA-D37A-3672-4C6577426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1814909-9760-1BA0-A2FC-22D24BC2B6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EFD1D9-A943-4E17-A67E-2B6F587322E8}" type="datetimeFigureOut">
              <a:rPr lang="ca-ES" smtClean="0"/>
              <a:t>17/9/2025</a:t>
            </a:fld>
            <a:endParaRPr lang="ca-ES"/>
          </a:p>
        </p:txBody>
      </p:sp>
      <p:sp>
        <p:nvSpPr>
          <p:cNvPr id="5" name="Contenidor de peu de pàgina 4">
            <a:extLst>
              <a:ext uri="{FF2B5EF4-FFF2-40B4-BE49-F238E27FC236}">
                <a16:creationId xmlns:a16="http://schemas.microsoft.com/office/drawing/2014/main" id="{DD24516A-5758-0628-43A7-41E3C73D3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id="{C27CEA09-84C7-DAFD-1E79-40B2710AB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EBB7D-B14E-480D-933F-77A1A182ADD5}" type="slidenum">
              <a:rPr lang="ca-ES" smtClean="0"/>
              <a:t>‹#›</a:t>
            </a:fld>
            <a:endParaRPr lang="ca-ES"/>
          </a:p>
        </p:txBody>
      </p:sp>
    </p:spTree>
    <p:extLst>
      <p:ext uri="{BB962C8B-B14F-4D97-AF65-F5344CB8AC3E}">
        <p14:creationId xmlns:p14="http://schemas.microsoft.com/office/powerpoint/2010/main" val="246024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 Id="rId9"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CB43F8DA-FDD8-573A-E724-C181B1747F7B}"/>
              </a:ext>
            </a:extLst>
          </p:cNvPr>
          <p:cNvSpPr>
            <a:spLocks noGrp="1"/>
          </p:cNvSpPr>
          <p:nvPr>
            <p:ph type="ctrTitle"/>
          </p:nvPr>
        </p:nvSpPr>
        <p:spPr/>
        <p:txBody>
          <a:bodyPr/>
          <a:lstStyle/>
          <a:p>
            <a:endParaRPr lang="ca-ES"/>
          </a:p>
        </p:txBody>
      </p:sp>
      <p:sp>
        <p:nvSpPr>
          <p:cNvPr id="3" name="Subtítol 2">
            <a:extLst>
              <a:ext uri="{FF2B5EF4-FFF2-40B4-BE49-F238E27FC236}">
                <a16:creationId xmlns:a16="http://schemas.microsoft.com/office/drawing/2014/main" id="{6C8B6F41-2570-3A5C-D965-65CC5A0EFE87}"/>
              </a:ext>
            </a:extLst>
          </p:cNvPr>
          <p:cNvSpPr>
            <a:spLocks noGrp="1"/>
          </p:cNvSpPr>
          <p:nvPr>
            <p:ph type="subTitle" idx="1"/>
          </p:nvPr>
        </p:nvSpPr>
        <p:spPr/>
        <p:txBody>
          <a:bodyPr/>
          <a:lstStyle/>
          <a:p>
            <a:endParaRPr lang="ca-ES"/>
          </a:p>
        </p:txBody>
      </p:sp>
      <p:pic>
        <p:nvPicPr>
          <p:cNvPr id="4" name="Imatge 3" descr="Imatge que conté text, captura de pantalla, Font, disseny&#10;&#10;Pot ser que el contingut generat per IA no sigui correcte.">
            <a:extLst>
              <a:ext uri="{FF2B5EF4-FFF2-40B4-BE49-F238E27FC236}">
                <a16:creationId xmlns:a16="http://schemas.microsoft.com/office/drawing/2014/main" id="{89656B8E-9300-433E-46E0-C02081DC6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 y="-1"/>
            <a:ext cx="12217362" cy="6874235"/>
          </a:xfrm>
          <a:prstGeom prst="rect">
            <a:avLst/>
          </a:prstGeom>
        </p:spPr>
      </p:pic>
      <p:grpSp>
        <p:nvGrpSpPr>
          <p:cNvPr id="5" name="Agrupa 4">
            <a:extLst>
              <a:ext uri="{FF2B5EF4-FFF2-40B4-BE49-F238E27FC236}">
                <a16:creationId xmlns:a16="http://schemas.microsoft.com/office/drawing/2014/main" id="{86EF9DAC-4857-E366-A636-6114C07B0FA0}"/>
              </a:ext>
            </a:extLst>
          </p:cNvPr>
          <p:cNvGrpSpPr/>
          <p:nvPr/>
        </p:nvGrpSpPr>
        <p:grpSpPr>
          <a:xfrm>
            <a:off x="5344232" y="579262"/>
            <a:ext cx="6408665" cy="4211813"/>
            <a:chOff x="5344231" y="566770"/>
            <a:chExt cx="6408665" cy="4316276"/>
          </a:xfrm>
        </p:grpSpPr>
        <p:cxnSp>
          <p:nvCxnSpPr>
            <p:cNvPr id="6" name="Connector de fletxa recta 5">
              <a:extLst>
                <a:ext uri="{FF2B5EF4-FFF2-40B4-BE49-F238E27FC236}">
                  <a16:creationId xmlns:a16="http://schemas.microsoft.com/office/drawing/2014/main" id="{3EC86AC4-8FCA-6C5F-863F-CE8D8C4383D1}"/>
                </a:ext>
              </a:extLst>
            </p:cNvPr>
            <p:cNvCxnSpPr/>
            <p:nvPr/>
          </p:nvCxnSpPr>
          <p:spPr>
            <a:xfrm flipV="1">
              <a:off x="5444166" y="4882689"/>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cxnSp>
          <p:nvCxnSpPr>
            <p:cNvPr id="7" name="Connector de fletxa recta 6">
              <a:extLst>
                <a:ext uri="{FF2B5EF4-FFF2-40B4-BE49-F238E27FC236}">
                  <a16:creationId xmlns:a16="http://schemas.microsoft.com/office/drawing/2014/main" id="{BEFF9A91-B7B2-625C-3E04-7C85FD41EBE9}"/>
                </a:ext>
              </a:extLst>
            </p:cNvPr>
            <p:cNvCxnSpPr>
              <a:cxnSpLocks/>
            </p:cNvCxnSpPr>
            <p:nvPr/>
          </p:nvCxnSpPr>
          <p:spPr>
            <a:xfrm flipV="1">
              <a:off x="5344231" y="566770"/>
              <a:ext cx="6308730" cy="357"/>
            </a:xfrm>
            <a:prstGeom prst="straightConnector1">
              <a:avLst/>
            </a:prstGeom>
            <a:ln w="12700">
              <a:solidFill>
                <a:srgbClr val="004138"/>
              </a:solidFill>
            </a:ln>
          </p:spPr>
          <p:style>
            <a:lnRef idx="2">
              <a:schemeClr val="accent1"/>
            </a:lnRef>
            <a:fillRef idx="0">
              <a:schemeClr val="accent1"/>
            </a:fillRef>
            <a:effectRef idx="1">
              <a:schemeClr val="accent1"/>
            </a:effectRef>
            <a:fontRef idx="minor">
              <a:schemeClr val="tx1"/>
            </a:fontRef>
          </p:style>
        </p:cxnSp>
      </p:grpSp>
      <p:sp>
        <p:nvSpPr>
          <p:cNvPr id="8" name="Títol 1">
            <a:extLst>
              <a:ext uri="{FF2B5EF4-FFF2-40B4-BE49-F238E27FC236}">
                <a16:creationId xmlns:a16="http://schemas.microsoft.com/office/drawing/2014/main" id="{F9DBF1E9-1DF2-EAED-6FE3-768E645168E5}"/>
              </a:ext>
            </a:extLst>
          </p:cNvPr>
          <p:cNvSpPr txBox="1">
            <a:spLocks/>
          </p:cNvSpPr>
          <p:nvPr/>
        </p:nvSpPr>
        <p:spPr>
          <a:xfrm>
            <a:off x="5266039" y="910002"/>
            <a:ext cx="6393788" cy="281232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ca-ES" sz="3200" dirty="0">
                <a:solidFill>
                  <a:srgbClr val="004138"/>
                </a:solidFill>
                <a:latin typeface="Arial"/>
                <a:cs typeface="Arial"/>
              </a:rPr>
              <a:t>Nudging as a Tool to Improve Selective Collection Outcomes</a:t>
            </a:r>
          </a:p>
        </p:txBody>
      </p:sp>
      <p:sp>
        <p:nvSpPr>
          <p:cNvPr id="9" name="Subtítol 2">
            <a:extLst>
              <a:ext uri="{FF2B5EF4-FFF2-40B4-BE49-F238E27FC236}">
                <a16:creationId xmlns:a16="http://schemas.microsoft.com/office/drawing/2014/main" id="{FA47F415-E3B1-A5B0-F4B8-A0201E6C7F11}"/>
              </a:ext>
            </a:extLst>
          </p:cNvPr>
          <p:cNvSpPr txBox="1">
            <a:spLocks/>
          </p:cNvSpPr>
          <p:nvPr/>
        </p:nvSpPr>
        <p:spPr>
          <a:xfrm>
            <a:off x="5386339" y="4887021"/>
            <a:ext cx="6393788" cy="59598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ca-ES" sz="2300" b="1" dirty="0">
                <a:solidFill>
                  <a:srgbClr val="004138"/>
                </a:solidFill>
                <a:latin typeface="Arial"/>
                <a:cs typeface="Arial"/>
              </a:rPr>
              <a:t>Percy Foster</a:t>
            </a:r>
          </a:p>
          <a:p>
            <a:pPr algn="l"/>
            <a:endParaRPr lang="ca-ES" sz="2300" dirty="0"/>
          </a:p>
        </p:txBody>
      </p:sp>
      <p:sp>
        <p:nvSpPr>
          <p:cNvPr id="10" name="Subtítol 2">
            <a:extLst>
              <a:ext uri="{FF2B5EF4-FFF2-40B4-BE49-F238E27FC236}">
                <a16:creationId xmlns:a16="http://schemas.microsoft.com/office/drawing/2014/main" id="{D8462CFA-13ED-AB79-9F86-2EF78E719E1F}"/>
              </a:ext>
            </a:extLst>
          </p:cNvPr>
          <p:cNvSpPr txBox="1">
            <a:spLocks/>
          </p:cNvSpPr>
          <p:nvPr/>
        </p:nvSpPr>
        <p:spPr>
          <a:xfrm>
            <a:off x="5349347" y="5483011"/>
            <a:ext cx="6646008" cy="7082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ca-ES" sz="2300" dirty="0">
                <a:solidFill>
                  <a:srgbClr val="004138"/>
                </a:solidFill>
                <a:latin typeface="Arial"/>
                <a:cs typeface="Arial"/>
              </a:rPr>
              <a:t>Managing Director, Foster Environmental, Ireland</a:t>
            </a:r>
          </a:p>
          <a:p>
            <a:pPr algn="l"/>
            <a:endParaRPr lang="ca-ES" sz="2300" dirty="0"/>
          </a:p>
        </p:txBody>
      </p:sp>
    </p:spTree>
    <p:extLst>
      <p:ext uri="{BB962C8B-B14F-4D97-AF65-F5344CB8AC3E}">
        <p14:creationId xmlns:p14="http://schemas.microsoft.com/office/powerpoint/2010/main" val="170104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AB69D-579E-EEDC-4AF5-E4DCBCE9F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E0571-318E-3DE3-2AF1-E44AEC1C101A}"/>
              </a:ext>
            </a:extLst>
          </p:cNvPr>
          <p:cNvSpPr>
            <a:spLocks noGrp="1"/>
          </p:cNvSpPr>
          <p:nvPr>
            <p:ph type="title"/>
          </p:nvPr>
        </p:nvSpPr>
        <p:spPr>
          <a:xfrm>
            <a:off x="391886" y="362724"/>
            <a:ext cx="10515600" cy="1325563"/>
          </a:xfrm>
        </p:spPr>
        <p:txBody>
          <a:bodyPr/>
          <a:lstStyle/>
          <a:p>
            <a:r>
              <a:rPr lang="en-IE" dirty="0"/>
              <a:t>Phase 1 - Results</a:t>
            </a:r>
          </a:p>
        </p:txBody>
      </p:sp>
      <p:pic>
        <p:nvPicPr>
          <p:cNvPr id="5" name="Content Placeholder 4">
            <a:extLst>
              <a:ext uri="{FF2B5EF4-FFF2-40B4-BE49-F238E27FC236}">
                <a16:creationId xmlns:a16="http://schemas.microsoft.com/office/drawing/2014/main" id="{8E56E619-7A17-DC8E-0E26-740D2F4A5DA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1886" y="1816848"/>
            <a:ext cx="6754483" cy="3817189"/>
          </a:xfrm>
          <a:prstGeom prst="rect">
            <a:avLst/>
          </a:prstGeom>
          <a:ln w="28575">
            <a:solidFill>
              <a:schemeClr val="tx1"/>
            </a:solidFill>
          </a:ln>
          <a:effectLst>
            <a:outerShdw blurRad="292100" dist="139700" dir="2700000" algn="tl" rotWithShape="0">
              <a:srgbClr val="333333">
                <a:alpha val="65000"/>
              </a:srgbClr>
            </a:outerShdw>
          </a:effectLst>
        </p:spPr>
      </p:pic>
      <p:graphicFrame>
        <p:nvGraphicFramePr>
          <p:cNvPr id="6" name="Table 5">
            <a:extLst>
              <a:ext uri="{FF2B5EF4-FFF2-40B4-BE49-F238E27FC236}">
                <a16:creationId xmlns:a16="http://schemas.microsoft.com/office/drawing/2014/main" id="{0658E1E4-4246-38ED-2E75-FBBE553585DB}"/>
              </a:ext>
            </a:extLst>
          </p:cNvPr>
          <p:cNvGraphicFramePr>
            <a:graphicFrameLocks noGrp="1"/>
          </p:cNvGraphicFramePr>
          <p:nvPr>
            <p:extLst>
              <p:ext uri="{D42A27DB-BD31-4B8C-83A1-F6EECF244321}">
                <p14:modId xmlns:p14="http://schemas.microsoft.com/office/powerpoint/2010/main" val="3927562885"/>
              </p:ext>
            </p:extLst>
          </p:nvPr>
        </p:nvGraphicFramePr>
        <p:xfrm>
          <a:off x="7498269" y="704578"/>
          <a:ext cx="4561917" cy="4394200"/>
        </p:xfrm>
        <a:graphic>
          <a:graphicData uri="http://schemas.openxmlformats.org/drawingml/2006/table">
            <a:tbl>
              <a:tblPr firstRow="1" bandRow="1">
                <a:tableStyleId>{912C8C85-51F0-491E-9774-3900AFEF0FD7}</a:tableStyleId>
              </a:tblPr>
              <a:tblGrid>
                <a:gridCol w="4561917">
                  <a:extLst>
                    <a:ext uri="{9D8B030D-6E8A-4147-A177-3AD203B41FA5}">
                      <a16:colId xmlns:a16="http://schemas.microsoft.com/office/drawing/2014/main" val="1671796142"/>
                    </a:ext>
                  </a:extLst>
                </a:gridCol>
              </a:tblGrid>
              <a:tr h="370840">
                <a:tc>
                  <a:txBody>
                    <a:bodyPr/>
                    <a:lstStyle/>
                    <a:p>
                      <a:r>
                        <a:rPr lang="en-IE"/>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dirty="0"/>
                        <a:t>Reach Everyone and Motivational Messaging showed a relatively strong initial increase in food waste recycling.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r h="370840">
                <a:tc>
                  <a:txBody>
                    <a:bodyPr/>
                    <a:lstStyle/>
                    <a:p>
                      <a:r>
                        <a:rPr lang="en-IE" dirty="0"/>
                        <a:t>Constant Tutoring: Initially showed very strong results. However due to the sudden increase in food waste collected, bins overflowed.</a:t>
                      </a:r>
                    </a:p>
                    <a:p>
                      <a:endParaRPr lang="en-IE" dirty="0"/>
                    </a:p>
                    <a:p>
                      <a:r>
                        <a:rPr lang="en-IE" dirty="0"/>
                        <a:t>Lesson Learned: ensure enough bins provided.</a:t>
                      </a:r>
                    </a:p>
                    <a:p>
                      <a:endParaRPr lang="en-IE" dirty="0">
                        <a:highlight>
                          <a:srgbClr val="FF0000"/>
                        </a:highlight>
                      </a:endParaRPr>
                    </a:p>
                    <a:p>
                      <a:r>
                        <a:rPr lang="en-IE" dirty="0"/>
                        <a:t>Repeated attempt at </a:t>
                      </a:r>
                    </a:p>
                    <a:p>
                      <a:r>
                        <a:rPr lang="en-IE" dirty="0"/>
                        <a:t>Constant Tutoring – </a:t>
                      </a:r>
                    </a:p>
                    <a:p>
                      <a:r>
                        <a:rPr lang="en-IE" dirty="0"/>
                        <a:t>no affect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855758"/>
                  </a:ext>
                </a:extLst>
              </a:tr>
            </a:tbl>
          </a:graphicData>
        </a:graphic>
      </p:graphicFrame>
      <p:pic>
        <p:nvPicPr>
          <p:cNvPr id="3" name="Picture 2">
            <a:extLst>
              <a:ext uri="{FF2B5EF4-FFF2-40B4-BE49-F238E27FC236}">
                <a16:creationId xmlns:a16="http://schemas.microsoft.com/office/drawing/2014/main" id="{78388692-4A32-4417-C957-F694668DBFE3}"/>
              </a:ext>
            </a:extLst>
          </p:cNvPr>
          <p:cNvPicPr>
            <a:picLocks noChangeAspect="1"/>
          </p:cNvPicPr>
          <p:nvPr/>
        </p:nvPicPr>
        <p:blipFill>
          <a:blip r:embed="rId3"/>
          <a:stretch>
            <a:fillRect/>
          </a:stretch>
        </p:blipFill>
        <p:spPr>
          <a:xfrm>
            <a:off x="9714271" y="3848049"/>
            <a:ext cx="2206707" cy="2877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06568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BC3DA-5602-4E46-79C6-CE19542C5C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7CCD8-340E-75D3-E6B7-5F4E14E187F4}"/>
              </a:ext>
            </a:extLst>
          </p:cNvPr>
          <p:cNvSpPr>
            <a:spLocks noGrp="1"/>
          </p:cNvSpPr>
          <p:nvPr>
            <p:ph type="title"/>
          </p:nvPr>
        </p:nvSpPr>
        <p:spPr>
          <a:xfrm>
            <a:off x="284492" y="343568"/>
            <a:ext cx="10515600" cy="1325563"/>
          </a:xfrm>
        </p:spPr>
        <p:txBody>
          <a:bodyPr/>
          <a:lstStyle/>
          <a:p>
            <a:r>
              <a:rPr lang="en-IE" dirty="0"/>
              <a:t>Phase 2 - Results</a:t>
            </a:r>
          </a:p>
        </p:txBody>
      </p:sp>
      <p:graphicFrame>
        <p:nvGraphicFramePr>
          <p:cNvPr id="6" name="Table 5">
            <a:extLst>
              <a:ext uri="{FF2B5EF4-FFF2-40B4-BE49-F238E27FC236}">
                <a16:creationId xmlns:a16="http://schemas.microsoft.com/office/drawing/2014/main" id="{5DAB3ABE-B31B-FA27-B4C4-E471920C9E45}"/>
              </a:ext>
            </a:extLst>
          </p:cNvPr>
          <p:cNvGraphicFramePr>
            <a:graphicFrameLocks noGrp="1"/>
          </p:cNvGraphicFramePr>
          <p:nvPr/>
        </p:nvGraphicFramePr>
        <p:xfrm>
          <a:off x="7389134" y="1404577"/>
          <a:ext cx="4561917" cy="2199640"/>
        </p:xfrm>
        <a:graphic>
          <a:graphicData uri="http://schemas.openxmlformats.org/drawingml/2006/table">
            <a:tbl>
              <a:tblPr firstRow="1" bandRow="1">
                <a:tableStyleId>{912C8C85-51F0-491E-9774-3900AFEF0FD7}</a:tableStyleId>
              </a:tblPr>
              <a:tblGrid>
                <a:gridCol w="4561917">
                  <a:extLst>
                    <a:ext uri="{9D8B030D-6E8A-4147-A177-3AD203B41FA5}">
                      <a16:colId xmlns:a16="http://schemas.microsoft.com/office/drawing/2014/main" val="1671796142"/>
                    </a:ext>
                  </a:extLst>
                </a:gridCol>
              </a:tblGrid>
              <a:tr h="370840">
                <a:tc>
                  <a:txBody>
                    <a:bodyPr/>
                    <a:lstStyle/>
                    <a:p>
                      <a:r>
                        <a:rPr lang="en-IE" dirty="0"/>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dirty="0"/>
                        <a:t>Clear front runner: </a:t>
                      </a:r>
                      <a:r>
                        <a:rPr lang="en-IE" b="1" dirty="0"/>
                        <a:t>Food Waste Bin at the Entrance</a:t>
                      </a:r>
                      <a:r>
                        <a:rPr lang="en-IE" dirty="0"/>
                        <a:t>. However started from a very low baseline (</a:t>
                      </a:r>
                      <a:r>
                        <a:rPr lang="en-IE" sz="1800" kern="1200" dirty="0">
                          <a:solidFill>
                            <a:schemeClr val="tx1"/>
                          </a:solidFill>
                          <a:effectLst/>
                          <a:latin typeface="+mn-lt"/>
                          <a:ea typeface="+mn-ea"/>
                          <a:cs typeface="+mn-cs"/>
                        </a:rPr>
                        <a:t>0.18kg/apartment/week).</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r h="370840">
                <a:tc>
                  <a:txBody>
                    <a:bodyPr/>
                    <a:lstStyle/>
                    <a:p>
                      <a:r>
                        <a:rPr lang="en-IE" dirty="0"/>
                        <a:t>We extended Food Waste Bin at the Entrance Trial over the summer months- no odour or pest issues were raised.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855758"/>
                  </a:ext>
                </a:extLst>
              </a:tr>
            </a:tbl>
          </a:graphicData>
        </a:graphic>
      </p:graphicFrame>
      <p:pic>
        <p:nvPicPr>
          <p:cNvPr id="7" name="Content Placeholder 6">
            <a:extLst>
              <a:ext uri="{FF2B5EF4-FFF2-40B4-BE49-F238E27FC236}">
                <a16:creationId xmlns:a16="http://schemas.microsoft.com/office/drawing/2014/main" id="{990F5F48-22D7-48F2-0A74-C70E5663ECDC}"/>
              </a:ext>
            </a:extLst>
          </p:cNvPr>
          <p:cNvPicPr>
            <a:picLocks noGrp="1" noChangeAspect="1"/>
          </p:cNvPicPr>
          <p:nvPr>
            <p:ph idx="1"/>
          </p:nvPr>
        </p:nvPicPr>
        <p:blipFill>
          <a:blip r:embed="rId2"/>
          <a:stretch>
            <a:fillRect/>
          </a:stretch>
        </p:blipFill>
        <p:spPr>
          <a:xfrm>
            <a:off x="284492" y="1756217"/>
            <a:ext cx="6771916" cy="396524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032EBD8E-8C99-3521-5F3E-050561FE0096}"/>
              </a:ext>
            </a:extLst>
          </p:cNvPr>
          <p:cNvPicPr>
            <a:picLocks noChangeAspect="1"/>
          </p:cNvPicPr>
          <p:nvPr/>
        </p:nvPicPr>
        <p:blipFill rotWithShape="1">
          <a:blip r:embed="rId3"/>
          <a:srcRect l="4747" t="17855" r="2265" b="17855"/>
          <a:stretch/>
        </p:blipFill>
        <p:spPr>
          <a:xfrm>
            <a:off x="9372600" y="3778389"/>
            <a:ext cx="2578451" cy="2968166"/>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2CDF910F-308C-7F7A-00C7-0DC2356A879D}"/>
              </a:ext>
            </a:extLst>
          </p:cNvPr>
          <p:cNvSpPr/>
          <p:nvPr/>
        </p:nvSpPr>
        <p:spPr>
          <a:xfrm>
            <a:off x="9619792" y="4748025"/>
            <a:ext cx="874037" cy="131660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Tree>
    <p:extLst>
      <p:ext uri="{BB962C8B-B14F-4D97-AF65-F5344CB8AC3E}">
        <p14:creationId xmlns:p14="http://schemas.microsoft.com/office/powerpoint/2010/main" val="2256254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557E3-6ED6-2824-F3F4-063B92A49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C2E06-64D1-0E94-5402-F97701936AD9}"/>
              </a:ext>
            </a:extLst>
          </p:cNvPr>
          <p:cNvSpPr>
            <a:spLocks noGrp="1"/>
          </p:cNvSpPr>
          <p:nvPr>
            <p:ph type="title"/>
          </p:nvPr>
        </p:nvSpPr>
        <p:spPr>
          <a:xfrm>
            <a:off x="203363" y="341812"/>
            <a:ext cx="10515600" cy="1325563"/>
          </a:xfrm>
        </p:spPr>
        <p:txBody>
          <a:bodyPr/>
          <a:lstStyle/>
          <a:p>
            <a:r>
              <a:rPr lang="en-IE" dirty="0"/>
              <a:t>Motivational Messaging: Examples</a:t>
            </a:r>
          </a:p>
        </p:txBody>
      </p:sp>
      <p:pic>
        <p:nvPicPr>
          <p:cNvPr id="7" name="Content Placeholder 6" descr="A poster with text and images of objects&#10;&#10;AI-generated content may be incorrect.">
            <a:extLst>
              <a:ext uri="{FF2B5EF4-FFF2-40B4-BE49-F238E27FC236}">
                <a16:creationId xmlns:a16="http://schemas.microsoft.com/office/drawing/2014/main" id="{BE3DDCC9-7848-8148-F180-714AB8090980}"/>
              </a:ext>
            </a:extLst>
          </p:cNvPr>
          <p:cNvPicPr>
            <a:picLocks noGrp="1" noChangeAspect="1"/>
          </p:cNvPicPr>
          <p:nvPr>
            <p:ph idx="1"/>
          </p:nvPr>
        </p:nvPicPr>
        <p:blipFill>
          <a:blip r:embed="rId2"/>
          <a:stretch>
            <a:fillRect/>
          </a:stretch>
        </p:blipFill>
        <p:spPr>
          <a:xfrm>
            <a:off x="52205" y="1865663"/>
            <a:ext cx="2867727" cy="3614180"/>
          </a:xfrm>
          <a:prstGeom prst="rect">
            <a:avLst/>
          </a:prstGeom>
          <a:ln>
            <a:solidFill>
              <a:schemeClr val="tx1"/>
            </a:solidFill>
          </a:ln>
        </p:spPr>
      </p:pic>
      <p:pic>
        <p:nvPicPr>
          <p:cNvPr id="8" name="Picture 7" descr="A poster of a composting bin&#10;&#10;AI-generated content may be incorrect.">
            <a:extLst>
              <a:ext uri="{FF2B5EF4-FFF2-40B4-BE49-F238E27FC236}">
                <a16:creationId xmlns:a16="http://schemas.microsoft.com/office/drawing/2014/main" id="{E31E9B85-7CF1-CA34-CCC1-05869A1562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2454" y="1865663"/>
            <a:ext cx="2659447" cy="3614180"/>
          </a:xfrm>
          <a:prstGeom prst="rect">
            <a:avLst/>
          </a:prstGeom>
          <a:noFill/>
          <a:ln w="12700">
            <a:solidFill>
              <a:schemeClr val="tx1"/>
            </a:solidFill>
          </a:ln>
        </p:spPr>
      </p:pic>
      <p:pic>
        <p:nvPicPr>
          <p:cNvPr id="9" name="Picture 8" descr="A poster of a garbage bin&#10;&#10;AI-generated content may be incorrect.">
            <a:extLst>
              <a:ext uri="{FF2B5EF4-FFF2-40B4-BE49-F238E27FC236}">
                <a16:creationId xmlns:a16="http://schemas.microsoft.com/office/drawing/2014/main" id="{50085AE4-2C81-4D12-75EA-D33A46235552}"/>
              </a:ext>
            </a:extLst>
          </p:cNvPr>
          <p:cNvPicPr>
            <a:picLocks noChangeAspect="1"/>
          </p:cNvPicPr>
          <p:nvPr/>
        </p:nvPicPr>
        <p:blipFill>
          <a:blip r:embed="rId4"/>
          <a:stretch>
            <a:fillRect/>
          </a:stretch>
        </p:blipFill>
        <p:spPr>
          <a:xfrm>
            <a:off x="5684423" y="1865663"/>
            <a:ext cx="2824671" cy="3614180"/>
          </a:xfrm>
          <a:prstGeom prst="rect">
            <a:avLst/>
          </a:prstGeom>
          <a:ln>
            <a:solidFill>
              <a:schemeClr val="tx1"/>
            </a:solidFill>
          </a:ln>
        </p:spPr>
      </p:pic>
      <p:graphicFrame>
        <p:nvGraphicFramePr>
          <p:cNvPr id="3" name="Table 2">
            <a:extLst>
              <a:ext uri="{FF2B5EF4-FFF2-40B4-BE49-F238E27FC236}">
                <a16:creationId xmlns:a16="http://schemas.microsoft.com/office/drawing/2014/main" id="{434C11E3-8842-FDE1-FD9C-2B54092ECA99}"/>
              </a:ext>
            </a:extLst>
          </p:cNvPr>
          <p:cNvGraphicFramePr>
            <a:graphicFrameLocks noGrp="1"/>
          </p:cNvGraphicFramePr>
          <p:nvPr/>
        </p:nvGraphicFramePr>
        <p:xfrm>
          <a:off x="8681665" y="1560641"/>
          <a:ext cx="3306972" cy="4028440"/>
        </p:xfrm>
        <a:graphic>
          <a:graphicData uri="http://schemas.openxmlformats.org/drawingml/2006/table">
            <a:tbl>
              <a:tblPr firstRow="1" bandRow="1">
                <a:tableStyleId>{912C8C85-51F0-491E-9774-3900AFEF0FD7}</a:tableStyleId>
              </a:tblPr>
              <a:tblGrid>
                <a:gridCol w="3306972">
                  <a:extLst>
                    <a:ext uri="{9D8B030D-6E8A-4147-A177-3AD203B41FA5}">
                      <a16:colId xmlns:a16="http://schemas.microsoft.com/office/drawing/2014/main" val="1671796142"/>
                    </a:ext>
                  </a:extLst>
                </a:gridCol>
              </a:tblGrid>
              <a:tr h="370840">
                <a:tc>
                  <a:txBody>
                    <a:bodyPr/>
                    <a:lstStyle/>
                    <a:p>
                      <a:r>
                        <a:rPr lang="en-IE" dirty="0"/>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dirty="0"/>
                        <a:t>We thought we’d see better results from Motivational Messaging and Reach Everyone Combined in Phase 2. </a:t>
                      </a:r>
                    </a:p>
                    <a:p>
                      <a:endParaRPr lang="en-IE" dirty="0"/>
                    </a:p>
                    <a:p>
                      <a:r>
                        <a:rPr lang="en-IE" dirty="0"/>
                        <a:t>We strengthened the Motivational Messaging:</a:t>
                      </a:r>
                    </a:p>
                    <a:p>
                      <a:pPr marL="285750" indent="-285750">
                        <a:buFont typeface="Arial" panose="020B0604020202020204" pitchFamily="34" charset="0"/>
                        <a:buChar char="•"/>
                      </a:pPr>
                      <a:r>
                        <a:rPr lang="en-IE" dirty="0"/>
                        <a:t>Increased frequency: fortnightly to weekly </a:t>
                      </a:r>
                    </a:p>
                    <a:p>
                      <a:pPr marL="285750" indent="-285750">
                        <a:buFont typeface="Arial" panose="020B0604020202020204" pitchFamily="34" charset="0"/>
                        <a:buChar char="•"/>
                      </a:pPr>
                      <a:r>
                        <a:rPr lang="en-IE" dirty="0"/>
                        <a:t>Strengthened the language </a:t>
                      </a:r>
                    </a:p>
                    <a:p>
                      <a:pPr marL="285750" indent="-285750">
                        <a:buFont typeface="Arial" panose="020B0604020202020204" pitchFamily="34" charset="0"/>
                        <a:buChar char="•"/>
                      </a:pPr>
                      <a:r>
                        <a:rPr lang="en-IE" dirty="0"/>
                        <a:t>Changed the colour of the flyer each week </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bl>
          </a:graphicData>
        </a:graphic>
      </p:graphicFrame>
    </p:spTree>
    <p:extLst>
      <p:ext uri="{BB962C8B-B14F-4D97-AF65-F5344CB8AC3E}">
        <p14:creationId xmlns:p14="http://schemas.microsoft.com/office/powerpoint/2010/main" val="219092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7EE93-7238-312A-4963-F0EEE577D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27471-DC55-117D-9578-81C591DC2DF2}"/>
              </a:ext>
            </a:extLst>
          </p:cNvPr>
          <p:cNvSpPr>
            <a:spLocks noGrp="1"/>
          </p:cNvSpPr>
          <p:nvPr>
            <p:ph type="title"/>
          </p:nvPr>
        </p:nvSpPr>
        <p:spPr>
          <a:xfrm>
            <a:off x="391886" y="284066"/>
            <a:ext cx="10515600" cy="1325563"/>
          </a:xfrm>
        </p:spPr>
        <p:txBody>
          <a:bodyPr/>
          <a:lstStyle/>
          <a:p>
            <a:r>
              <a:rPr lang="en-IE" dirty="0"/>
              <a:t>Phase 3 and Phase 4: Validation - Results</a:t>
            </a:r>
          </a:p>
        </p:txBody>
      </p:sp>
      <p:graphicFrame>
        <p:nvGraphicFramePr>
          <p:cNvPr id="6" name="Table 5">
            <a:extLst>
              <a:ext uri="{FF2B5EF4-FFF2-40B4-BE49-F238E27FC236}">
                <a16:creationId xmlns:a16="http://schemas.microsoft.com/office/drawing/2014/main" id="{E0E88C6D-FA3C-38B5-4020-BB140BD15744}"/>
              </a:ext>
            </a:extLst>
          </p:cNvPr>
          <p:cNvGraphicFramePr>
            <a:graphicFrameLocks noGrp="1"/>
          </p:cNvGraphicFramePr>
          <p:nvPr/>
        </p:nvGraphicFramePr>
        <p:xfrm>
          <a:off x="7449108" y="1813517"/>
          <a:ext cx="4561917" cy="3296920"/>
        </p:xfrm>
        <a:graphic>
          <a:graphicData uri="http://schemas.openxmlformats.org/drawingml/2006/table">
            <a:tbl>
              <a:tblPr firstRow="1" bandRow="1">
                <a:tableStyleId>{912C8C85-51F0-491E-9774-3900AFEF0FD7}</a:tableStyleId>
              </a:tblPr>
              <a:tblGrid>
                <a:gridCol w="4561917">
                  <a:extLst>
                    <a:ext uri="{9D8B030D-6E8A-4147-A177-3AD203B41FA5}">
                      <a16:colId xmlns:a16="http://schemas.microsoft.com/office/drawing/2014/main" val="1671796142"/>
                    </a:ext>
                  </a:extLst>
                </a:gridCol>
              </a:tblGrid>
              <a:tr h="370840">
                <a:tc>
                  <a:txBody>
                    <a:bodyPr/>
                    <a:lstStyle/>
                    <a:p>
                      <a:r>
                        <a:rPr lang="en-IE"/>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b="1" dirty="0"/>
                        <a:t>Phase 3: </a:t>
                      </a:r>
                      <a:r>
                        <a:rPr lang="en-IE" dirty="0"/>
                        <a:t>Repeat of the best performers.</a:t>
                      </a:r>
                    </a:p>
                    <a:p>
                      <a:r>
                        <a:rPr lang="en-IE" dirty="0"/>
                        <a:t>Good Success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r h="370840">
                <a:tc>
                  <a:txBody>
                    <a:bodyPr/>
                    <a:lstStyle/>
                    <a:p>
                      <a:r>
                        <a:rPr lang="en-IE" b="1" dirty="0"/>
                        <a:t>Validation Phase: </a:t>
                      </a:r>
                      <a:r>
                        <a:rPr lang="en-IE" dirty="0"/>
                        <a:t>Combination of Reach Everyone and Motivational Messaging Combined with Food Waste Bin at Entrance</a:t>
                      </a:r>
                    </a:p>
                    <a:p>
                      <a:endParaRPr lang="en-IE" dirty="0"/>
                    </a:p>
                    <a:p>
                      <a:r>
                        <a:rPr lang="en-IE" dirty="0"/>
                        <a:t>Strong Increase in Food Waste recycling </a:t>
                      </a:r>
                    </a:p>
                    <a:p>
                      <a:r>
                        <a:rPr lang="en-IE" b="1" dirty="0"/>
                        <a:t>Average increase in Food waste Recycling of 143% from Baseline</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855758"/>
                  </a:ext>
                </a:extLst>
              </a:tr>
            </a:tbl>
          </a:graphicData>
        </a:graphic>
      </p:graphicFrame>
      <p:pic>
        <p:nvPicPr>
          <p:cNvPr id="7" name="Content Placeholder 6">
            <a:extLst>
              <a:ext uri="{FF2B5EF4-FFF2-40B4-BE49-F238E27FC236}">
                <a16:creationId xmlns:a16="http://schemas.microsoft.com/office/drawing/2014/main" id="{42C03435-F546-2098-4C04-803860C88D9F}"/>
              </a:ext>
            </a:extLst>
          </p:cNvPr>
          <p:cNvPicPr>
            <a:picLocks noGrp="1" noChangeAspect="1"/>
          </p:cNvPicPr>
          <p:nvPr>
            <p:ph idx="1"/>
          </p:nvPr>
        </p:nvPicPr>
        <p:blipFill>
          <a:blip r:embed="rId2"/>
          <a:stretch>
            <a:fillRect/>
          </a:stretch>
        </p:blipFill>
        <p:spPr>
          <a:xfrm>
            <a:off x="305622" y="1725283"/>
            <a:ext cx="6707654" cy="39774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9929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6DA16-A4B4-D653-A092-C4FF97AD367D}"/>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39FCF6C-8B4A-459C-B31D-A7D3E7660B1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80692" y="784097"/>
            <a:ext cx="9521605" cy="5969707"/>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2916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7FEE8D8-B03C-C3AE-0227-CBC00A71A678}"/>
              </a:ext>
            </a:extLst>
          </p:cNvPr>
          <p:cNvGraphicFramePr>
            <a:graphicFrameLocks noGrp="1"/>
          </p:cNvGraphicFramePr>
          <p:nvPr>
            <p:extLst>
              <p:ext uri="{D42A27DB-BD31-4B8C-83A1-F6EECF244321}">
                <p14:modId xmlns:p14="http://schemas.microsoft.com/office/powerpoint/2010/main" val="1914687947"/>
              </p:ext>
            </p:extLst>
          </p:nvPr>
        </p:nvGraphicFramePr>
        <p:xfrm>
          <a:off x="98324" y="5121447"/>
          <a:ext cx="11838038" cy="1736553"/>
        </p:xfrm>
        <a:graphic>
          <a:graphicData uri="http://schemas.openxmlformats.org/drawingml/2006/table">
            <a:tbl>
              <a:tblPr firstRow="1" bandRow="1">
                <a:tableStyleId>{912C8C85-51F0-491E-9774-3900AFEF0FD7}</a:tableStyleId>
              </a:tblPr>
              <a:tblGrid>
                <a:gridCol w="11838038">
                  <a:extLst>
                    <a:ext uri="{9D8B030D-6E8A-4147-A177-3AD203B41FA5}">
                      <a16:colId xmlns:a16="http://schemas.microsoft.com/office/drawing/2014/main" val="1671796142"/>
                    </a:ext>
                  </a:extLst>
                </a:gridCol>
              </a:tblGrid>
              <a:tr h="355720">
                <a:tc>
                  <a:txBody>
                    <a:bodyPr/>
                    <a:lstStyle/>
                    <a:p>
                      <a:r>
                        <a:rPr lang="en-IE" dirty="0"/>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639273">
                <a:tc>
                  <a:txBody>
                    <a:bodyPr/>
                    <a:lstStyle/>
                    <a:p>
                      <a:pPr marL="285750" indent="-285750">
                        <a:buFont typeface="Arial" panose="020B0604020202020204" pitchFamily="34" charset="0"/>
                        <a:buChar char="•"/>
                      </a:pPr>
                      <a:r>
                        <a:rPr lang="en-IE" sz="1400" b="1" dirty="0"/>
                        <a:t>High</a:t>
                      </a:r>
                      <a:r>
                        <a:rPr lang="en-IE" sz="1400" dirty="0"/>
                        <a:t> variability at the commencement of trials (From approx. </a:t>
                      </a:r>
                      <a:r>
                        <a:rPr lang="en-US" sz="1400" kern="1200" dirty="0">
                          <a:solidFill>
                            <a:schemeClr val="tx1"/>
                          </a:solidFill>
                          <a:effectLst/>
                          <a:latin typeface="+mn-lt"/>
                          <a:ea typeface="+mn-ea"/>
                          <a:cs typeface="+mn-cs"/>
                        </a:rPr>
                        <a:t>0.2kg/apartment/week  up to 2 kg/apartment/week.</a:t>
                      </a:r>
                      <a:endParaRPr lang="en-IE" sz="14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dirty="0"/>
                        <a:t>This variability </a:t>
                      </a:r>
                      <a:r>
                        <a:rPr lang="en-IE" sz="1400" b="1" dirty="0"/>
                        <a:t>reduces</a:t>
                      </a:r>
                      <a:r>
                        <a:rPr lang="en-IE" sz="1400" dirty="0"/>
                        <a:t> as the trials progress. Many apartments are now between approx. 1.5kg</a:t>
                      </a:r>
                      <a:r>
                        <a:rPr lang="en-US" sz="1400" kern="1200" dirty="0">
                          <a:solidFill>
                            <a:schemeClr val="tx1"/>
                          </a:solidFill>
                          <a:effectLst/>
                          <a:latin typeface="+mn-lt"/>
                          <a:ea typeface="+mn-ea"/>
                          <a:cs typeface="+mn-cs"/>
                        </a:rPr>
                        <a:t>/apartment/week and</a:t>
                      </a:r>
                      <a:r>
                        <a:rPr lang="en-IE" sz="1400" dirty="0"/>
                        <a:t> </a:t>
                      </a:r>
                      <a:r>
                        <a:rPr lang="en-US" sz="1400" kern="1200" dirty="0">
                          <a:solidFill>
                            <a:schemeClr val="tx1"/>
                          </a:solidFill>
                          <a:effectLst/>
                          <a:latin typeface="+mn-lt"/>
                          <a:ea typeface="+mn-ea"/>
                          <a:cs typeface="+mn-cs"/>
                        </a:rPr>
                        <a:t>2.5kg/apartment/week.</a:t>
                      </a:r>
                      <a:endParaRPr lang="en-IE" sz="14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kern="1200" dirty="0">
                          <a:solidFill>
                            <a:schemeClr val="tx1"/>
                          </a:solidFill>
                          <a:latin typeface="+mn-lt"/>
                          <a:ea typeface="+mn-ea"/>
                          <a:cs typeface="+mn-cs"/>
                        </a:rPr>
                        <a:t>There is an </a:t>
                      </a:r>
                      <a:r>
                        <a:rPr lang="en-IE" sz="1400" b="1" kern="1200" dirty="0">
                          <a:solidFill>
                            <a:schemeClr val="tx1"/>
                          </a:solidFill>
                          <a:latin typeface="+mn-lt"/>
                          <a:ea typeface="+mn-ea"/>
                          <a:cs typeface="+mn-cs"/>
                        </a:rPr>
                        <a:t>overall behavioural change. </a:t>
                      </a:r>
                      <a:r>
                        <a:rPr lang="en-GB" sz="1400" kern="1200" dirty="0">
                          <a:solidFill>
                            <a:schemeClr val="tx1"/>
                          </a:solidFill>
                          <a:latin typeface="+mn-lt"/>
                          <a:ea typeface="+mn-ea"/>
                          <a:cs typeface="+mn-cs"/>
                        </a:rPr>
                        <a:t>Apartment households that previously did not participate in food waste recycling are now participating.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r h="63927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kern="1200" dirty="0">
                          <a:solidFill>
                            <a:schemeClr val="tx1"/>
                          </a:solidFill>
                          <a:latin typeface="+mn-lt"/>
                          <a:ea typeface="+mn-ea"/>
                          <a:cs typeface="+mn-cs"/>
                        </a:rPr>
                        <a:t>World leader in food waste recycling, Milan, Italy. Recycling at a rate of approx. </a:t>
                      </a:r>
                      <a:r>
                        <a:rPr lang="en-IE" sz="1400" b="1" kern="1200" dirty="0">
                          <a:solidFill>
                            <a:schemeClr val="tx1"/>
                          </a:solidFill>
                          <a:latin typeface="+mn-lt"/>
                          <a:ea typeface="+mn-ea"/>
                          <a:cs typeface="+mn-cs"/>
                        </a:rPr>
                        <a:t>3.6 kg/apartment/week</a:t>
                      </a:r>
                      <a:endParaRPr lang="en-IE" sz="1400" b="1" kern="1200" dirty="0">
                        <a:solidFill>
                          <a:srgbClr val="FF0000"/>
                        </a:solidFill>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400" kern="1200" dirty="0">
                          <a:solidFill>
                            <a:schemeClr val="tx1"/>
                          </a:solidFill>
                          <a:latin typeface="+mn-lt"/>
                          <a:ea typeface="+mn-ea"/>
                          <a:cs typeface="+mn-cs"/>
                        </a:rPr>
                        <a:t>In comparison, Validation Phase:  Rose from a baseline of 0.79 kg/apartment/week to an average of </a:t>
                      </a:r>
                      <a:r>
                        <a:rPr lang="en-IE" sz="1400" b="1" kern="1200" dirty="0">
                          <a:solidFill>
                            <a:schemeClr val="tx1"/>
                          </a:solidFill>
                          <a:latin typeface="+mn-lt"/>
                          <a:ea typeface="+mn-ea"/>
                          <a:cs typeface="+mn-cs"/>
                        </a:rPr>
                        <a:t>1.93 kg/apartment/week.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855758"/>
                  </a:ext>
                </a:extLst>
              </a:tr>
            </a:tbl>
          </a:graphicData>
        </a:graphic>
      </p:graphicFrame>
      <p:pic>
        <p:nvPicPr>
          <p:cNvPr id="3" name="Picture 2">
            <a:extLst>
              <a:ext uri="{FF2B5EF4-FFF2-40B4-BE49-F238E27FC236}">
                <a16:creationId xmlns:a16="http://schemas.microsoft.com/office/drawing/2014/main" id="{21E2B5B6-3E59-90CA-4669-3F8FCFB409FF}"/>
              </a:ext>
            </a:extLst>
          </p:cNvPr>
          <p:cNvPicPr>
            <a:picLocks noChangeAspect="1"/>
          </p:cNvPicPr>
          <p:nvPr/>
        </p:nvPicPr>
        <p:blipFill>
          <a:blip r:embed="rId2"/>
          <a:stretch>
            <a:fillRect/>
          </a:stretch>
        </p:blipFill>
        <p:spPr>
          <a:xfrm>
            <a:off x="2349910" y="108070"/>
            <a:ext cx="8477885" cy="5353904"/>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90259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68A46-5DEC-8C7D-414B-1D6A6FFC5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CF6FC-44B2-90D3-7A49-6B3B5798D1B6}"/>
              </a:ext>
            </a:extLst>
          </p:cNvPr>
          <p:cNvSpPr>
            <a:spLocks noGrp="1"/>
          </p:cNvSpPr>
          <p:nvPr>
            <p:ph type="title"/>
          </p:nvPr>
        </p:nvSpPr>
        <p:spPr>
          <a:xfrm>
            <a:off x="173118" y="300861"/>
            <a:ext cx="10515600" cy="1325563"/>
          </a:xfrm>
        </p:spPr>
        <p:txBody>
          <a:bodyPr/>
          <a:lstStyle/>
          <a:p>
            <a:r>
              <a:rPr lang="en-IE" dirty="0"/>
              <a:t>Continuous Supply of Compostable Bin Liners</a:t>
            </a:r>
          </a:p>
        </p:txBody>
      </p:sp>
      <p:pic>
        <p:nvPicPr>
          <p:cNvPr id="7" name="Picture 6" descr="A graph with a line&#10;&#10;AI-generated content may be incorrect.">
            <a:extLst>
              <a:ext uri="{FF2B5EF4-FFF2-40B4-BE49-F238E27FC236}">
                <a16:creationId xmlns:a16="http://schemas.microsoft.com/office/drawing/2014/main" id="{79069E78-C138-C5CE-F0D3-50CED0F4B56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50" y="1626424"/>
            <a:ext cx="7361107" cy="4045790"/>
          </a:xfrm>
          <a:prstGeom prst="rect">
            <a:avLst/>
          </a:prstGeom>
          <a:ln>
            <a:solidFill>
              <a:schemeClr val="tx1"/>
            </a:solid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8A90E4F1-FDB2-E69D-AE42-22CDEC8021D2}"/>
              </a:ext>
            </a:extLst>
          </p:cNvPr>
          <p:cNvGrpSpPr/>
          <p:nvPr/>
        </p:nvGrpSpPr>
        <p:grpSpPr>
          <a:xfrm>
            <a:off x="5547055" y="3205361"/>
            <a:ext cx="1699566" cy="1193463"/>
            <a:chOff x="0" y="0"/>
            <a:chExt cx="2676954" cy="1962150"/>
          </a:xfrm>
        </p:grpSpPr>
        <p:grpSp>
          <p:nvGrpSpPr>
            <p:cNvPr id="9" name="Group 8">
              <a:extLst>
                <a:ext uri="{FF2B5EF4-FFF2-40B4-BE49-F238E27FC236}">
                  <a16:creationId xmlns:a16="http://schemas.microsoft.com/office/drawing/2014/main" id="{ADDF8E51-04C4-BB77-87DC-F84C3D13D886}"/>
                </a:ext>
              </a:extLst>
            </p:cNvPr>
            <p:cNvGrpSpPr/>
            <p:nvPr/>
          </p:nvGrpSpPr>
          <p:grpSpPr>
            <a:xfrm>
              <a:off x="0" y="0"/>
              <a:ext cx="752904" cy="609600"/>
              <a:chOff x="0" y="0"/>
              <a:chExt cx="752904" cy="609600"/>
            </a:xfrm>
          </p:grpSpPr>
          <p:sp>
            <p:nvSpPr>
              <p:cNvPr id="11" name="Oval 10">
                <a:extLst>
                  <a:ext uri="{FF2B5EF4-FFF2-40B4-BE49-F238E27FC236}">
                    <a16:creationId xmlns:a16="http://schemas.microsoft.com/office/drawing/2014/main" id="{EFEDE22B-87AC-73F6-E13D-0FE68D768ACE}"/>
                  </a:ext>
                </a:extLst>
              </p:cNvPr>
              <p:cNvSpPr/>
              <p:nvPr/>
            </p:nvSpPr>
            <p:spPr>
              <a:xfrm>
                <a:off x="0" y="0"/>
                <a:ext cx="289579" cy="266700"/>
              </a:xfrm>
              <a:prstGeom prst="ellipse">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IE"/>
              </a:p>
            </p:txBody>
          </p:sp>
          <p:cxnSp>
            <p:nvCxnSpPr>
              <p:cNvPr id="12" name="Straight Connector 11">
                <a:extLst>
                  <a:ext uri="{FF2B5EF4-FFF2-40B4-BE49-F238E27FC236}">
                    <a16:creationId xmlns:a16="http://schemas.microsoft.com/office/drawing/2014/main" id="{0701408F-DEA8-C300-D645-B85A5A8B7499}"/>
                  </a:ext>
                </a:extLst>
              </p:cNvPr>
              <p:cNvCxnSpPr>
                <a:endCxn id="11" idx="5"/>
              </p:cNvCxnSpPr>
              <p:nvPr/>
            </p:nvCxnSpPr>
            <p:spPr>
              <a:xfrm flipH="1" flipV="1">
                <a:off x="247171" y="227643"/>
                <a:ext cx="505733" cy="381957"/>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grpSp>
        <p:sp>
          <p:nvSpPr>
            <p:cNvPr id="10" name="TextBox 3">
              <a:extLst>
                <a:ext uri="{FF2B5EF4-FFF2-40B4-BE49-F238E27FC236}">
                  <a16:creationId xmlns:a16="http://schemas.microsoft.com/office/drawing/2014/main" id="{28A9B119-D326-2D28-0539-52B6F6939358}"/>
                </a:ext>
              </a:extLst>
            </p:cNvPr>
            <p:cNvSpPr txBox="1"/>
            <p:nvPr/>
          </p:nvSpPr>
          <p:spPr>
            <a:xfrm>
              <a:off x="562404" y="457200"/>
              <a:ext cx="2114550" cy="1504950"/>
            </a:xfrm>
            <a:prstGeom prst="rect">
              <a:avLst/>
            </a:prstGeom>
            <a:solidFill>
              <a:schemeClr val="lt1"/>
            </a:solidFill>
            <a:ln w="28575" cmpd="sng">
              <a:solidFill>
                <a:schemeClr val="accent6"/>
              </a:solidFill>
            </a:ln>
          </p:spPr>
          <p:style>
            <a:lnRef idx="0">
              <a:scrgbClr r="0" g="0" b="0"/>
            </a:lnRef>
            <a:fillRef idx="0">
              <a:scrgbClr r="0" g="0" b="0"/>
            </a:fillRef>
            <a:effectRef idx="0">
              <a:scrgbClr r="0" g="0" b="0"/>
            </a:effectRef>
            <a:fontRef idx="minor">
              <a:schemeClr val="dk1"/>
            </a:fontRef>
          </p:style>
          <p:txBody>
            <a:bodyPr wrap="square" rtlCol="0" anchor="ctr"/>
            <a:lstStyle/>
            <a:p>
              <a:pPr algn="ctr"/>
              <a:r>
                <a:rPr lang="en-IE" sz="1050" dirty="0">
                  <a:solidFill>
                    <a:srgbClr val="000000"/>
                  </a:solidFill>
                  <a:effectLst/>
                  <a:ea typeface="Calibri" panose="020F0502020204030204" pitchFamily="34" charset="0"/>
                  <a:cs typeface="Calibri" panose="020F0502020204030204" pitchFamily="34" charset="0"/>
                </a:rPr>
                <a:t>Prior to Day 70 weighing, additional compostable bin liners were provided to residents.</a:t>
              </a:r>
              <a:endParaRPr lang="en-IE" dirty="0">
                <a:effectLst/>
                <a:ea typeface="Calibri" panose="020F0502020204030204" pitchFamily="34" charset="0"/>
                <a:cs typeface="Times New Roman" panose="02020603050405020304" pitchFamily="18" charset="0"/>
              </a:endParaRPr>
            </a:p>
          </p:txBody>
        </p:sp>
      </p:grpSp>
      <p:graphicFrame>
        <p:nvGraphicFramePr>
          <p:cNvPr id="5" name="Table 4">
            <a:extLst>
              <a:ext uri="{FF2B5EF4-FFF2-40B4-BE49-F238E27FC236}">
                <a16:creationId xmlns:a16="http://schemas.microsoft.com/office/drawing/2014/main" id="{34D2F400-A970-4BD4-2E89-09981AC8B61E}"/>
              </a:ext>
            </a:extLst>
          </p:cNvPr>
          <p:cNvGraphicFramePr>
            <a:graphicFrameLocks noGrp="1"/>
          </p:cNvGraphicFramePr>
          <p:nvPr/>
        </p:nvGraphicFramePr>
        <p:xfrm>
          <a:off x="8540151" y="1554724"/>
          <a:ext cx="3306972" cy="3754120"/>
        </p:xfrm>
        <a:graphic>
          <a:graphicData uri="http://schemas.openxmlformats.org/drawingml/2006/table">
            <a:tbl>
              <a:tblPr firstRow="1" bandRow="1">
                <a:tableStyleId>{912C8C85-51F0-491E-9774-3900AFEF0FD7}</a:tableStyleId>
              </a:tblPr>
              <a:tblGrid>
                <a:gridCol w="3306972">
                  <a:extLst>
                    <a:ext uri="{9D8B030D-6E8A-4147-A177-3AD203B41FA5}">
                      <a16:colId xmlns:a16="http://schemas.microsoft.com/office/drawing/2014/main" val="1671796142"/>
                    </a:ext>
                  </a:extLst>
                </a:gridCol>
              </a:tblGrid>
              <a:tr h="370840">
                <a:tc>
                  <a:txBody>
                    <a:bodyPr/>
                    <a:lstStyle/>
                    <a:p>
                      <a:r>
                        <a:rPr lang="en-IE" dirty="0"/>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dirty="0"/>
                        <a:t>Because we extended this trial over the summer, we noticed that when the supply of compostable bin liners was depleted, food waste recycling dipped.</a:t>
                      </a:r>
                    </a:p>
                    <a:p>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We provided an additional supply to the residents, the food waste recycling increased again.</a:t>
                      </a:r>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bl>
          </a:graphicData>
        </a:graphic>
      </p:graphicFrame>
    </p:spTree>
    <p:extLst>
      <p:ext uri="{BB962C8B-B14F-4D97-AF65-F5344CB8AC3E}">
        <p14:creationId xmlns:p14="http://schemas.microsoft.com/office/powerpoint/2010/main" val="722113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E3002-665A-6580-7998-70EFA65481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45B099-59F7-2FEA-5735-6401970D6349}"/>
              </a:ext>
            </a:extLst>
          </p:cNvPr>
          <p:cNvSpPr>
            <a:spLocks noGrp="1"/>
          </p:cNvSpPr>
          <p:nvPr>
            <p:ph type="title"/>
          </p:nvPr>
        </p:nvSpPr>
        <p:spPr>
          <a:xfrm>
            <a:off x="351453" y="244604"/>
            <a:ext cx="10515600" cy="1325563"/>
          </a:xfrm>
        </p:spPr>
        <p:txBody>
          <a:bodyPr/>
          <a:lstStyle/>
          <a:p>
            <a:r>
              <a:rPr lang="en-IE" dirty="0"/>
              <a:t>Contamination</a:t>
            </a:r>
          </a:p>
        </p:txBody>
      </p:sp>
      <p:sp>
        <p:nvSpPr>
          <p:cNvPr id="4" name="Content Placeholder 3">
            <a:extLst>
              <a:ext uri="{FF2B5EF4-FFF2-40B4-BE49-F238E27FC236}">
                <a16:creationId xmlns:a16="http://schemas.microsoft.com/office/drawing/2014/main" id="{41FE0C1A-B81C-DA3F-3C27-FE797BA51751}"/>
              </a:ext>
            </a:extLst>
          </p:cNvPr>
          <p:cNvSpPr>
            <a:spLocks noGrp="1"/>
          </p:cNvSpPr>
          <p:nvPr>
            <p:ph idx="1"/>
          </p:nvPr>
        </p:nvSpPr>
        <p:spPr>
          <a:xfrm>
            <a:off x="270589" y="1455577"/>
            <a:ext cx="11569958" cy="5019868"/>
          </a:xfrm>
        </p:spPr>
        <p:txBody>
          <a:bodyPr>
            <a:normAutofit/>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dirty="0"/>
          </a:p>
        </p:txBody>
      </p:sp>
      <p:graphicFrame>
        <p:nvGraphicFramePr>
          <p:cNvPr id="15" name="Table 14">
            <a:extLst>
              <a:ext uri="{FF2B5EF4-FFF2-40B4-BE49-F238E27FC236}">
                <a16:creationId xmlns:a16="http://schemas.microsoft.com/office/drawing/2014/main" id="{56EB33C1-F351-3591-0945-D195708EB316}"/>
              </a:ext>
            </a:extLst>
          </p:cNvPr>
          <p:cNvGraphicFramePr>
            <a:graphicFrameLocks noGrp="1"/>
          </p:cNvGraphicFramePr>
          <p:nvPr>
            <p:extLst>
              <p:ext uri="{D42A27DB-BD31-4B8C-83A1-F6EECF244321}">
                <p14:modId xmlns:p14="http://schemas.microsoft.com/office/powerpoint/2010/main" val="3840454608"/>
              </p:ext>
            </p:extLst>
          </p:nvPr>
        </p:nvGraphicFramePr>
        <p:xfrm>
          <a:off x="3903406" y="658424"/>
          <a:ext cx="8091699" cy="4009226"/>
        </p:xfrm>
        <a:graphic>
          <a:graphicData uri="http://schemas.openxmlformats.org/drawingml/2006/table">
            <a:tbl>
              <a:tblPr/>
              <a:tblGrid>
                <a:gridCol w="1474133">
                  <a:extLst>
                    <a:ext uri="{9D8B030D-6E8A-4147-A177-3AD203B41FA5}">
                      <a16:colId xmlns:a16="http://schemas.microsoft.com/office/drawing/2014/main" val="3266216753"/>
                    </a:ext>
                  </a:extLst>
                </a:gridCol>
                <a:gridCol w="2900192">
                  <a:extLst>
                    <a:ext uri="{9D8B030D-6E8A-4147-A177-3AD203B41FA5}">
                      <a16:colId xmlns:a16="http://schemas.microsoft.com/office/drawing/2014/main" val="3421897696"/>
                    </a:ext>
                  </a:extLst>
                </a:gridCol>
                <a:gridCol w="1858687">
                  <a:extLst>
                    <a:ext uri="{9D8B030D-6E8A-4147-A177-3AD203B41FA5}">
                      <a16:colId xmlns:a16="http://schemas.microsoft.com/office/drawing/2014/main" val="157985516"/>
                    </a:ext>
                  </a:extLst>
                </a:gridCol>
                <a:gridCol w="1858687">
                  <a:extLst>
                    <a:ext uri="{9D8B030D-6E8A-4147-A177-3AD203B41FA5}">
                      <a16:colId xmlns:a16="http://schemas.microsoft.com/office/drawing/2014/main" val="2832985042"/>
                    </a:ext>
                  </a:extLst>
                </a:gridCol>
              </a:tblGrid>
              <a:tr h="404348">
                <a:tc>
                  <a:txBody>
                    <a:bodyPr/>
                    <a:lstStyle/>
                    <a:p>
                      <a:pPr algn="ctr" rtl="0" fontAlgn="ctr"/>
                      <a:r>
                        <a:rPr lang="en-IE" sz="1800" b="1" i="0" u="none" strike="noStrike" dirty="0">
                          <a:solidFill>
                            <a:schemeClr val="bg1"/>
                          </a:solidFill>
                          <a:effectLst/>
                          <a:latin typeface="Calibri" panose="020F0502020204030204" pitchFamily="34" charset="0"/>
                        </a:rPr>
                        <a:t>Phase </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D500"/>
                    </a:solidFill>
                  </a:tcPr>
                </a:tc>
                <a:tc>
                  <a:txBody>
                    <a:bodyPr/>
                    <a:lstStyle/>
                    <a:p>
                      <a:pPr algn="ctr" rtl="0" fontAlgn="ctr"/>
                      <a:r>
                        <a:rPr lang="en-IE" sz="1400" b="1" i="0" u="none" strike="noStrike" dirty="0">
                          <a:solidFill>
                            <a:schemeClr val="bg1"/>
                          </a:solidFill>
                          <a:effectLst/>
                          <a:latin typeface="Calibri" panose="020F0502020204030204" pitchFamily="34" charset="0"/>
                        </a:rPr>
                        <a:t>Trial </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D500"/>
                    </a:solidFill>
                  </a:tcPr>
                </a:tc>
                <a:tc>
                  <a:txBody>
                    <a:bodyPr/>
                    <a:lstStyle/>
                    <a:p>
                      <a:pPr algn="ctr" rtl="0" fontAlgn="ctr"/>
                      <a:r>
                        <a:rPr lang="en-IE" sz="1400" b="1" i="0" u="none" strike="noStrike" dirty="0">
                          <a:solidFill>
                            <a:schemeClr val="bg1"/>
                          </a:solidFill>
                          <a:effectLst/>
                          <a:latin typeface="Calibri" panose="020F0502020204030204" pitchFamily="34" charset="0"/>
                        </a:rPr>
                        <a:t>PRE Trial Waste Characterisation</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D500"/>
                    </a:solidFill>
                  </a:tcPr>
                </a:tc>
                <a:tc>
                  <a:txBody>
                    <a:bodyPr/>
                    <a:lstStyle/>
                    <a:p>
                      <a:pPr algn="ctr" rtl="0" fontAlgn="ctr"/>
                      <a:r>
                        <a:rPr lang="en-IE" sz="1400" b="1" i="0" u="none" strike="noStrike" dirty="0">
                          <a:solidFill>
                            <a:schemeClr val="bg1"/>
                          </a:solidFill>
                          <a:effectLst/>
                          <a:latin typeface="Calibri" panose="020F0502020204030204" pitchFamily="34" charset="0"/>
                        </a:rPr>
                        <a:t>POST Trial Waste Characterisation</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AD500"/>
                    </a:solidFill>
                  </a:tcPr>
                </a:tc>
                <a:extLst>
                  <a:ext uri="{0D108BD9-81ED-4DB2-BD59-A6C34878D82A}">
                    <a16:rowId xmlns:a16="http://schemas.microsoft.com/office/drawing/2014/main" val="3696543418"/>
                  </a:ext>
                </a:extLst>
              </a:tr>
              <a:tr h="300562">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Reach Everyone</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3.2%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3.0%</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9935657"/>
                  </a:ext>
                </a:extLst>
              </a:tr>
              <a:tr h="290803">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Motivational Messaging</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1.5%</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1.2%</a:t>
                      </a:r>
                    </a:p>
                  </a:txBody>
                  <a:tcPr marL="7454" marR="7454" marT="7454"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8639934"/>
                  </a:ext>
                </a:extLst>
              </a:tr>
              <a:tr h="300562">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Constant Tutoring</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5.9%</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4.3%</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606219"/>
                  </a:ext>
                </a:extLst>
              </a:tr>
              <a:tr h="300562">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Basic Package</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6.8%</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1.1%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10978374"/>
                  </a:ext>
                </a:extLst>
              </a:tr>
              <a:tr h="300562">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Rewards</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3.5%</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0.0%</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9610982"/>
                  </a:ext>
                </a:extLst>
              </a:tr>
              <a:tr h="300562">
                <a:tc>
                  <a:txBody>
                    <a:bodyPr/>
                    <a:lstStyle/>
                    <a:p>
                      <a:pPr algn="ctr" rtl="0" fontAlgn="ctr"/>
                      <a:r>
                        <a:rPr lang="en-IE" sz="2000" b="1" i="0" u="none" strike="noStrike" dirty="0">
                          <a:solidFill>
                            <a:schemeClr val="tx1"/>
                          </a:solidFill>
                          <a:effectLst/>
                          <a:latin typeface="+mn-lt"/>
                        </a:rPr>
                        <a:t>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Educational Leaflet </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5.1%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1.9%</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7610061"/>
                  </a:ext>
                </a:extLst>
              </a:tr>
              <a:tr h="300562">
                <a:tc>
                  <a:txBody>
                    <a:bodyPr/>
                    <a:lstStyle/>
                    <a:p>
                      <a:pPr algn="ctr" rtl="0" fontAlgn="ctr"/>
                      <a:r>
                        <a:rPr lang="en-IE" sz="2000" b="1" i="0" u="none" strike="noStrike" dirty="0">
                          <a:solidFill>
                            <a:schemeClr val="tx1"/>
                          </a:solidFill>
                          <a:effectLst/>
                          <a:latin typeface="+mn-lt"/>
                        </a:rPr>
                        <a:t>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GB" sz="1400" b="0" i="0" u="none" strike="noStrike" dirty="0">
                          <a:solidFill>
                            <a:schemeClr val="tx1"/>
                          </a:solidFill>
                          <a:effectLst/>
                          <a:latin typeface="+mn-lt"/>
                        </a:rPr>
                        <a:t>Food Waste Bin at the Entrance</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3.0%</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0.4%</a:t>
                      </a:r>
                    </a:p>
                  </a:txBody>
                  <a:tcPr marL="7454" marR="7454" marT="7454"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77113864"/>
                  </a:ext>
                </a:extLst>
              </a:tr>
              <a:tr h="300562">
                <a:tc>
                  <a:txBody>
                    <a:bodyPr/>
                    <a:lstStyle/>
                    <a:p>
                      <a:pPr algn="ctr" rtl="0" fontAlgn="ctr"/>
                      <a:r>
                        <a:rPr lang="en-IE" sz="2000" b="1" i="0" u="none" strike="noStrike" dirty="0">
                          <a:solidFill>
                            <a:schemeClr val="tx1"/>
                          </a:solidFill>
                          <a:effectLst/>
                          <a:latin typeface="+mn-lt"/>
                        </a:rPr>
                        <a:t>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Social Housing Basic Package</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6.1%</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2.2%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46635590"/>
                  </a:ext>
                </a:extLst>
              </a:tr>
              <a:tr h="300562">
                <a:tc>
                  <a:txBody>
                    <a:bodyPr/>
                    <a:lstStyle/>
                    <a:p>
                      <a:pPr algn="ctr" rtl="0" fontAlgn="ctr"/>
                      <a:r>
                        <a:rPr lang="en-IE" sz="2000" b="1" i="0" u="none" strike="noStrike" dirty="0">
                          <a:solidFill>
                            <a:schemeClr val="tx1"/>
                          </a:solidFill>
                          <a:effectLst/>
                          <a:latin typeface="+mn-lt"/>
                        </a:rPr>
                        <a:t>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IE" sz="1400" b="0" i="0" u="none" strike="noStrike" dirty="0">
                          <a:solidFill>
                            <a:schemeClr val="tx1"/>
                          </a:solidFill>
                          <a:effectLst/>
                          <a:latin typeface="+mn-lt"/>
                        </a:rPr>
                        <a:t>Reduced Residual Waste Bin</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2.2%</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1600" b="0" i="0" u="none" strike="noStrike" dirty="0">
                          <a:solidFill>
                            <a:schemeClr val="tx1"/>
                          </a:solidFill>
                          <a:effectLst/>
                          <a:latin typeface="+mn-lt"/>
                        </a:rPr>
                        <a:t>1.7%</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904677"/>
                  </a:ext>
                </a:extLst>
              </a:tr>
              <a:tr h="764766">
                <a:tc>
                  <a:txBody>
                    <a:bodyPr/>
                    <a:lstStyle/>
                    <a:p>
                      <a:pPr algn="ctr" rtl="0" fontAlgn="ctr"/>
                      <a:r>
                        <a:rPr lang="en-IE" sz="1600" b="1" i="0" u="none" strike="noStrike" dirty="0">
                          <a:solidFill>
                            <a:schemeClr val="tx1"/>
                          </a:solidFill>
                          <a:effectLst/>
                          <a:latin typeface="+mn-lt"/>
                        </a:rPr>
                        <a:t>Validation</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l" rtl="0" fontAlgn="ctr"/>
                      <a:r>
                        <a:rPr lang="en-GB" sz="1200" b="1" i="0" u="none" strike="noStrike" dirty="0">
                          <a:solidFill>
                            <a:schemeClr val="tx1"/>
                          </a:solidFill>
                          <a:effectLst/>
                          <a:latin typeface="+mn-lt"/>
                        </a:rPr>
                        <a:t>Reach Everyone and Motivational Messaging Combined with Food Waste Bin at Entrance</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2400" b="1" i="0" u="none" strike="noStrike" dirty="0">
                          <a:solidFill>
                            <a:schemeClr val="tx1"/>
                          </a:solidFill>
                          <a:effectLst/>
                          <a:latin typeface="+mn-lt"/>
                        </a:rPr>
                        <a:t>6.0%</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IE" sz="2400" b="1" i="0" u="none" strike="noStrike" dirty="0">
                          <a:solidFill>
                            <a:schemeClr val="tx1"/>
                          </a:solidFill>
                          <a:effectLst/>
                          <a:latin typeface="+mn-lt"/>
                        </a:rPr>
                        <a:t>1.4%</a:t>
                      </a:r>
                    </a:p>
                  </a:txBody>
                  <a:tcPr marL="7454" marR="7454" marT="745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91029193"/>
                  </a:ext>
                </a:extLst>
              </a:tr>
            </a:tbl>
          </a:graphicData>
        </a:graphic>
      </p:graphicFrame>
      <p:pic>
        <p:nvPicPr>
          <p:cNvPr id="3" name="Picture 2">
            <a:extLst>
              <a:ext uri="{FF2B5EF4-FFF2-40B4-BE49-F238E27FC236}">
                <a16:creationId xmlns:a16="http://schemas.microsoft.com/office/drawing/2014/main" id="{01E534BE-9768-024B-576E-1A255746AB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5000" y="4772555"/>
            <a:ext cx="6161825" cy="1968859"/>
          </a:xfrm>
          <a:prstGeom prst="rect">
            <a:avLst/>
          </a:prstGeom>
          <a:noFill/>
          <a:ln>
            <a:solidFill>
              <a:schemeClr val="tx1"/>
            </a:solidFill>
          </a:ln>
        </p:spPr>
      </p:pic>
      <p:sp>
        <p:nvSpPr>
          <p:cNvPr id="16" name="TextBox 15">
            <a:extLst>
              <a:ext uri="{FF2B5EF4-FFF2-40B4-BE49-F238E27FC236}">
                <a16:creationId xmlns:a16="http://schemas.microsoft.com/office/drawing/2014/main" id="{CB759FEC-CD69-1238-3378-A37AAD3B95AF}"/>
              </a:ext>
            </a:extLst>
          </p:cNvPr>
          <p:cNvSpPr txBox="1"/>
          <p:nvPr/>
        </p:nvSpPr>
        <p:spPr>
          <a:xfrm>
            <a:off x="351453" y="5156819"/>
            <a:ext cx="3336627" cy="1200329"/>
          </a:xfrm>
          <a:prstGeom prst="rect">
            <a:avLst/>
          </a:prstGeom>
          <a:noFill/>
        </p:spPr>
        <p:txBody>
          <a:bodyPr wrap="square">
            <a:spAutoFit/>
          </a:bodyPr>
          <a:lstStyle/>
          <a:p>
            <a:pPr algn="ctr"/>
            <a:r>
              <a:rPr lang="en-IE" b="1" dirty="0">
                <a:latin typeface="Calibri" panose="020F0502020204030204" pitchFamily="34" charset="0"/>
                <a:ea typeface="Calibri" panose="020F0502020204030204" pitchFamily="34" charset="0"/>
              </a:rPr>
              <a:t>T</a:t>
            </a:r>
            <a:r>
              <a:rPr lang="en-IE" b="1" dirty="0">
                <a:effectLst/>
                <a:latin typeface="Calibri" panose="020F0502020204030204" pitchFamily="34" charset="0"/>
                <a:ea typeface="Calibri" panose="020F0502020204030204" pitchFamily="34" charset="0"/>
              </a:rPr>
              <a:t>he percentage of conventional plastic bags found in both the pre validation phase and post validation phase</a:t>
            </a:r>
            <a:endParaRPr lang="en-IE" b="1" dirty="0"/>
          </a:p>
        </p:txBody>
      </p:sp>
      <p:sp>
        <p:nvSpPr>
          <p:cNvPr id="17" name="Arrow: Right 16">
            <a:extLst>
              <a:ext uri="{FF2B5EF4-FFF2-40B4-BE49-F238E27FC236}">
                <a16:creationId xmlns:a16="http://schemas.microsoft.com/office/drawing/2014/main" id="{FA3E09C4-3A1B-93BA-6BD7-9FC1AE0BABDD}"/>
              </a:ext>
            </a:extLst>
          </p:cNvPr>
          <p:cNvSpPr/>
          <p:nvPr/>
        </p:nvSpPr>
        <p:spPr>
          <a:xfrm>
            <a:off x="3722167" y="5402423"/>
            <a:ext cx="517036" cy="619760"/>
          </a:xfrm>
          <a:prstGeom prst="rightArrow">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37492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DDB33-2535-96A0-6BE8-36B7FC18C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4E0FF2-4D83-7115-B33D-71114C869117}"/>
              </a:ext>
            </a:extLst>
          </p:cNvPr>
          <p:cNvSpPr>
            <a:spLocks noGrp="1"/>
          </p:cNvSpPr>
          <p:nvPr>
            <p:ph type="ctrTitle"/>
          </p:nvPr>
        </p:nvSpPr>
        <p:spPr>
          <a:xfrm>
            <a:off x="1524000" y="2094938"/>
            <a:ext cx="9144000" cy="1655762"/>
          </a:xfrm>
        </p:spPr>
        <p:txBody>
          <a:bodyPr>
            <a:noAutofit/>
          </a:bodyPr>
          <a:lstStyle/>
          <a:p>
            <a:r>
              <a:rPr lang="en-IE" sz="8000" dirty="0"/>
              <a:t>Conclusions</a:t>
            </a:r>
          </a:p>
        </p:txBody>
      </p:sp>
      <p:sp>
        <p:nvSpPr>
          <p:cNvPr id="3" name="Subtitle 2">
            <a:extLst>
              <a:ext uri="{FF2B5EF4-FFF2-40B4-BE49-F238E27FC236}">
                <a16:creationId xmlns:a16="http://schemas.microsoft.com/office/drawing/2014/main" id="{7BDBB6C5-53A1-E6D1-1654-FE031D6FDCB5}"/>
              </a:ext>
            </a:extLst>
          </p:cNvPr>
          <p:cNvSpPr>
            <a:spLocks noGrp="1"/>
          </p:cNvSpPr>
          <p:nvPr>
            <p:ph type="subTitle" idx="1"/>
          </p:nvPr>
        </p:nvSpPr>
        <p:spPr/>
        <p:txBody>
          <a:bodyPr/>
          <a:lstStyle/>
          <a:p>
            <a:endParaRPr lang="en-IE"/>
          </a:p>
        </p:txBody>
      </p:sp>
    </p:spTree>
    <p:extLst>
      <p:ext uri="{BB962C8B-B14F-4D97-AF65-F5344CB8AC3E}">
        <p14:creationId xmlns:p14="http://schemas.microsoft.com/office/powerpoint/2010/main" val="321459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DB1B44F2-92E1-D9FF-6AF4-A417D1040347}"/>
              </a:ext>
            </a:extLst>
          </p:cNvPr>
          <p:cNvSpPr txBox="1">
            <a:spLocks noChangeArrowheads="1"/>
          </p:cNvSpPr>
          <p:nvPr/>
        </p:nvSpPr>
        <p:spPr bwMode="auto">
          <a:xfrm>
            <a:off x="1331836" y="146102"/>
            <a:ext cx="95283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IE" altLang="en-US" sz="4000" b="1">
                <a:solidFill>
                  <a:schemeClr val="bg1"/>
                </a:solidFill>
                <a:latin typeface="+mn-lt"/>
              </a:rPr>
              <a:t>Conclusions from Trials </a:t>
            </a:r>
          </a:p>
        </p:txBody>
      </p:sp>
      <p:graphicFrame>
        <p:nvGraphicFramePr>
          <p:cNvPr id="4" name="Table 3">
            <a:extLst>
              <a:ext uri="{FF2B5EF4-FFF2-40B4-BE49-F238E27FC236}">
                <a16:creationId xmlns:a16="http://schemas.microsoft.com/office/drawing/2014/main" id="{96B4EBEA-11A6-9A93-6559-BCE7BC75FEBD}"/>
              </a:ext>
            </a:extLst>
          </p:cNvPr>
          <p:cNvGraphicFramePr>
            <a:graphicFrameLocks noGrp="1"/>
          </p:cNvGraphicFramePr>
          <p:nvPr>
            <p:extLst>
              <p:ext uri="{D42A27DB-BD31-4B8C-83A1-F6EECF244321}">
                <p14:modId xmlns:p14="http://schemas.microsoft.com/office/powerpoint/2010/main" val="623825655"/>
              </p:ext>
            </p:extLst>
          </p:nvPr>
        </p:nvGraphicFramePr>
        <p:xfrm>
          <a:off x="318134" y="1175189"/>
          <a:ext cx="11555730" cy="4516120"/>
        </p:xfrm>
        <a:graphic>
          <a:graphicData uri="http://schemas.openxmlformats.org/drawingml/2006/table">
            <a:tbl>
              <a:tblPr firstRow="1" bandRow="1">
                <a:tableStyleId>{912C8C85-51F0-491E-9774-3900AFEF0FD7}</a:tableStyleId>
              </a:tblPr>
              <a:tblGrid>
                <a:gridCol w="2739698">
                  <a:extLst>
                    <a:ext uri="{9D8B030D-6E8A-4147-A177-3AD203B41FA5}">
                      <a16:colId xmlns:a16="http://schemas.microsoft.com/office/drawing/2014/main" val="1671796142"/>
                    </a:ext>
                  </a:extLst>
                </a:gridCol>
                <a:gridCol w="8816032">
                  <a:extLst>
                    <a:ext uri="{9D8B030D-6E8A-4147-A177-3AD203B41FA5}">
                      <a16:colId xmlns:a16="http://schemas.microsoft.com/office/drawing/2014/main" val="1756762125"/>
                    </a:ext>
                  </a:extLst>
                </a:gridCol>
              </a:tblGrid>
              <a:tr h="370840">
                <a:tc>
                  <a:txBody>
                    <a:bodyPr/>
                    <a:lstStyle/>
                    <a:p>
                      <a:r>
                        <a:rPr lang="en-IE"/>
                        <a:t>Item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tc>
                  <a:txBody>
                    <a:bodyPr/>
                    <a:lstStyle/>
                    <a:p>
                      <a:r>
                        <a:rPr lang="en-IE"/>
                        <a:t>Conclusion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IE" sz="2000" dirty="0">
                          <a:solidFill>
                            <a:schemeClr val="tx1"/>
                          </a:solidFill>
                        </a:rPr>
                        <a:t>Recommendation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000" dirty="0">
                          <a:solidFill>
                            <a:schemeClr val="tx1"/>
                          </a:solidFill>
                        </a:rPr>
                        <a:t>Considering not all apartments will have the capability to put a food waste bin near their entrance </a:t>
                      </a:r>
                    </a:p>
                    <a:p>
                      <a:pPr marL="285750" indent="-285750">
                        <a:buFont typeface="Arial" panose="020B0604020202020204" pitchFamily="34" charset="0"/>
                        <a:buChar char="•"/>
                      </a:pPr>
                      <a:r>
                        <a:rPr lang="en-IE" sz="2000" b="1" dirty="0">
                          <a:solidFill>
                            <a:schemeClr val="tx1"/>
                          </a:solidFill>
                        </a:rPr>
                        <a:t>We recommend </a:t>
                      </a:r>
                      <a:r>
                        <a:rPr lang="en-IE" sz="2000" dirty="0">
                          <a:solidFill>
                            <a:schemeClr val="tx1"/>
                          </a:solidFill>
                        </a:rPr>
                        <a:t>applying the combined principles of </a:t>
                      </a:r>
                      <a:r>
                        <a:rPr lang="en-IE" sz="2000" b="1" u="sng" dirty="0">
                          <a:solidFill>
                            <a:schemeClr val="tx1"/>
                          </a:solidFill>
                        </a:rPr>
                        <a:t>Reach everyone </a:t>
                      </a:r>
                      <a:r>
                        <a:rPr lang="en-IE" sz="2000" dirty="0">
                          <a:solidFill>
                            <a:schemeClr val="tx1"/>
                          </a:solidFill>
                        </a:rPr>
                        <a:t>and </a:t>
                      </a:r>
                      <a:r>
                        <a:rPr lang="en-IE" sz="2000" b="1" u="sng" dirty="0">
                          <a:solidFill>
                            <a:schemeClr val="tx1"/>
                          </a:solidFill>
                        </a:rPr>
                        <a:t>Nudging them with motivational communications </a:t>
                      </a:r>
                      <a:r>
                        <a:rPr lang="en-IE" sz="2000" dirty="0">
                          <a:solidFill>
                            <a:schemeClr val="tx1"/>
                          </a:solidFill>
                        </a:rPr>
                        <a:t>as a standard method to improve food waste recycling rates in apartment buildings </a:t>
                      </a:r>
                    </a:p>
                    <a:p>
                      <a:pPr marL="285750" indent="-285750">
                        <a:buFont typeface="Arial" panose="020B0604020202020204" pitchFamily="34" charset="0"/>
                        <a:buChar char="•"/>
                      </a:pPr>
                      <a:r>
                        <a:rPr lang="en-IE" sz="2000" dirty="0">
                          <a:solidFill>
                            <a:schemeClr val="tx1"/>
                          </a:solidFill>
                        </a:rPr>
                        <a:t>For </a:t>
                      </a:r>
                      <a:r>
                        <a:rPr lang="en-IE" sz="2000" b="1" dirty="0">
                          <a:solidFill>
                            <a:schemeClr val="tx1"/>
                          </a:solidFill>
                        </a:rPr>
                        <a:t>maximum food waste collection</a:t>
                      </a:r>
                      <a:r>
                        <a:rPr lang="en-IE" sz="2000" dirty="0">
                          <a:solidFill>
                            <a:schemeClr val="tx1"/>
                          </a:solidFill>
                        </a:rPr>
                        <a:t>, we recommend, in addition, having a </a:t>
                      </a:r>
                      <a:r>
                        <a:rPr lang="en-IE" sz="2000" b="1" dirty="0">
                          <a:solidFill>
                            <a:schemeClr val="tx1"/>
                          </a:solidFill>
                        </a:rPr>
                        <a:t>food waste bin near the apartment block entrance where possible</a:t>
                      </a:r>
                      <a:r>
                        <a:rPr lang="en-IE" sz="20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5227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chemeClr val="tx1"/>
                          </a:solidFill>
                        </a:rPr>
                        <a:t>Recommendation 2</a:t>
                      </a:r>
                    </a:p>
                    <a:p>
                      <a:endParaRPr lang="en-IE"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IE" sz="2000" dirty="0">
                          <a:solidFill>
                            <a:schemeClr val="tx1"/>
                          </a:solidFill>
                        </a:rPr>
                        <a:t>In addition, it has also been observed </a:t>
                      </a:r>
                      <a:r>
                        <a:rPr lang="en-IE" sz="2000" b="0" dirty="0">
                          <a:solidFill>
                            <a:schemeClr val="tx1"/>
                          </a:solidFill>
                        </a:rPr>
                        <a:t>that running out of compostable bin liners </a:t>
                      </a:r>
                      <a:r>
                        <a:rPr lang="en-IE" sz="2000" dirty="0">
                          <a:solidFill>
                            <a:schemeClr val="tx1"/>
                          </a:solidFill>
                        </a:rPr>
                        <a:t>leads to a dip in food waste recycling participation.</a:t>
                      </a:r>
                    </a:p>
                    <a:p>
                      <a:pPr marL="285750" indent="-285750">
                        <a:buFont typeface="Arial" panose="020B0604020202020204" pitchFamily="34" charset="0"/>
                        <a:buChar char="•"/>
                      </a:pPr>
                      <a:r>
                        <a:rPr lang="en-IE" sz="2000" dirty="0">
                          <a:solidFill>
                            <a:schemeClr val="tx1"/>
                          </a:solidFill>
                        </a:rPr>
                        <a:t>Compostable bin liners also contribute to </a:t>
                      </a:r>
                      <a:r>
                        <a:rPr lang="en-IE" sz="2000" b="0" dirty="0">
                          <a:solidFill>
                            <a:schemeClr val="tx1"/>
                          </a:solidFill>
                        </a:rPr>
                        <a:t>less contaminated food waste recycling.</a:t>
                      </a:r>
                    </a:p>
                    <a:p>
                      <a:pPr marL="285750" indent="-285750">
                        <a:buFont typeface="Arial" panose="020B0604020202020204" pitchFamily="34" charset="0"/>
                        <a:buChar char="•"/>
                      </a:pPr>
                      <a:r>
                        <a:rPr lang="en-IE" sz="2000" b="0" dirty="0">
                          <a:solidFill>
                            <a:schemeClr val="tx1"/>
                          </a:solidFill>
                        </a:rPr>
                        <a:t>We recommend </a:t>
                      </a:r>
                      <a:r>
                        <a:rPr lang="en-IE" sz="2000" b="1" dirty="0">
                          <a:solidFill>
                            <a:schemeClr val="tx1"/>
                          </a:solidFill>
                        </a:rPr>
                        <a:t>continuous supply of compostable bin liners </a:t>
                      </a:r>
                      <a:r>
                        <a:rPr lang="en-IE" sz="2000" b="0" dirty="0">
                          <a:solidFill>
                            <a:schemeClr val="tx1"/>
                          </a:solidFill>
                        </a:rPr>
                        <a:t>(by property manager, most likely)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71708"/>
                  </a:ext>
                </a:extLst>
              </a:tr>
            </a:tbl>
          </a:graphicData>
        </a:graphic>
      </p:graphicFrame>
    </p:spTree>
    <p:extLst>
      <p:ext uri="{BB962C8B-B14F-4D97-AF65-F5344CB8AC3E}">
        <p14:creationId xmlns:p14="http://schemas.microsoft.com/office/powerpoint/2010/main" val="3431990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5C278A-0576-0233-1C2B-0A30D1CE8D55}"/>
              </a:ext>
            </a:extLst>
          </p:cNvPr>
          <p:cNvSpPr>
            <a:spLocks noGrp="1"/>
          </p:cNvSpPr>
          <p:nvPr>
            <p:ph type="body" idx="1"/>
          </p:nvPr>
        </p:nvSpPr>
        <p:spPr>
          <a:xfrm>
            <a:off x="838200" y="1884932"/>
            <a:ext cx="10515600" cy="4548848"/>
          </a:xfrm>
        </p:spPr>
        <p:txBody>
          <a:bodyPr/>
          <a:lstStyle/>
          <a:p>
            <a:pPr marL="342900" indent="-342900">
              <a:buFont typeface="Arial" panose="020B0604020202020204" pitchFamily="34" charset="0"/>
              <a:buChar char="•"/>
            </a:pPr>
            <a:r>
              <a:rPr lang="en-IE" dirty="0">
                <a:solidFill>
                  <a:schemeClr val="tx1"/>
                </a:solidFill>
              </a:rPr>
              <a:t>Commercial Food Waste Collection Regulations since 2009</a:t>
            </a:r>
          </a:p>
          <a:p>
            <a:pPr marL="342900" indent="-342900">
              <a:buFont typeface="Arial" panose="020B0604020202020204" pitchFamily="34" charset="0"/>
              <a:buChar char="•"/>
            </a:pPr>
            <a:r>
              <a:rPr lang="en-IE" dirty="0">
                <a:solidFill>
                  <a:schemeClr val="tx1"/>
                </a:solidFill>
              </a:rPr>
              <a:t>Household Food Waste Regulations since 2013- phased in and then all households in 2024</a:t>
            </a:r>
          </a:p>
          <a:p>
            <a:pPr marL="342900" indent="-342900">
              <a:buFont typeface="Arial" panose="020B0604020202020204" pitchFamily="34" charset="0"/>
              <a:buChar char="•"/>
            </a:pPr>
            <a:r>
              <a:rPr lang="en-IE" dirty="0">
                <a:solidFill>
                  <a:schemeClr val="tx1"/>
                </a:solidFill>
              </a:rPr>
              <a:t>Number of apartments in Ireland: 240,000 in 2022</a:t>
            </a:r>
          </a:p>
          <a:p>
            <a:pPr marL="342900" indent="-342900">
              <a:buFont typeface="Arial" panose="020B0604020202020204" pitchFamily="34" charset="0"/>
              <a:buChar char="•"/>
            </a:pPr>
            <a:r>
              <a:rPr lang="en-IE" dirty="0">
                <a:solidFill>
                  <a:schemeClr val="tx1"/>
                </a:solidFill>
              </a:rPr>
              <a:t>Government Policy is 25,000 apartments to be built per year</a:t>
            </a:r>
          </a:p>
          <a:p>
            <a:pPr marL="342900" indent="-342900">
              <a:buFont typeface="Arial" panose="020B0604020202020204" pitchFamily="34" charset="0"/>
              <a:buChar char="•"/>
            </a:pPr>
            <a:r>
              <a:rPr lang="en-IE" dirty="0">
                <a:solidFill>
                  <a:schemeClr val="tx1"/>
                </a:solidFill>
              </a:rPr>
              <a:t>Primarily in main cities in Ireland</a:t>
            </a:r>
          </a:p>
        </p:txBody>
      </p:sp>
      <p:sp>
        <p:nvSpPr>
          <p:cNvPr id="4" name="Title 1">
            <a:extLst>
              <a:ext uri="{FF2B5EF4-FFF2-40B4-BE49-F238E27FC236}">
                <a16:creationId xmlns:a16="http://schemas.microsoft.com/office/drawing/2014/main" id="{3A6B96A4-739B-7ADA-C694-1FF0217B1B34}"/>
              </a:ext>
            </a:extLst>
          </p:cNvPr>
          <p:cNvSpPr>
            <a:spLocks noGrp="1"/>
          </p:cNvSpPr>
          <p:nvPr>
            <p:ph type="title"/>
          </p:nvPr>
        </p:nvSpPr>
        <p:spPr>
          <a:xfrm>
            <a:off x="391885" y="215240"/>
            <a:ext cx="11367495" cy="1325563"/>
          </a:xfrm>
        </p:spPr>
        <p:txBody>
          <a:bodyPr>
            <a:normAutofit/>
          </a:bodyPr>
          <a:lstStyle/>
          <a:p>
            <a:r>
              <a:rPr lang="en-IE" dirty="0"/>
              <a:t>Background</a:t>
            </a:r>
          </a:p>
        </p:txBody>
      </p:sp>
    </p:spTree>
    <p:extLst>
      <p:ext uri="{BB962C8B-B14F-4D97-AF65-F5344CB8AC3E}">
        <p14:creationId xmlns:p14="http://schemas.microsoft.com/office/powerpoint/2010/main" val="916549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402D-8736-4A34-C779-0DA335D00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9D29B-8868-10F8-0068-8A128F4BD2C4}"/>
              </a:ext>
            </a:extLst>
          </p:cNvPr>
          <p:cNvSpPr>
            <a:spLocks noGrp="1"/>
          </p:cNvSpPr>
          <p:nvPr>
            <p:ph type="title"/>
          </p:nvPr>
        </p:nvSpPr>
        <p:spPr>
          <a:xfrm>
            <a:off x="301382" y="267503"/>
            <a:ext cx="10515600" cy="1325563"/>
          </a:xfrm>
        </p:spPr>
        <p:txBody>
          <a:bodyPr/>
          <a:lstStyle/>
          <a:p>
            <a:r>
              <a:rPr lang="en-IE" dirty="0"/>
              <a:t>Implications of Findings for Ireland</a:t>
            </a:r>
          </a:p>
        </p:txBody>
      </p:sp>
      <p:graphicFrame>
        <p:nvGraphicFramePr>
          <p:cNvPr id="5" name="Table 4">
            <a:extLst>
              <a:ext uri="{FF2B5EF4-FFF2-40B4-BE49-F238E27FC236}">
                <a16:creationId xmlns:a16="http://schemas.microsoft.com/office/drawing/2014/main" id="{1396BB78-D885-EB92-8B03-22233132FD61}"/>
              </a:ext>
            </a:extLst>
          </p:cNvPr>
          <p:cNvGraphicFramePr>
            <a:graphicFrameLocks noGrp="1"/>
          </p:cNvGraphicFramePr>
          <p:nvPr>
            <p:extLst>
              <p:ext uri="{D42A27DB-BD31-4B8C-83A1-F6EECF244321}">
                <p14:modId xmlns:p14="http://schemas.microsoft.com/office/powerpoint/2010/main" val="1634884159"/>
              </p:ext>
            </p:extLst>
          </p:nvPr>
        </p:nvGraphicFramePr>
        <p:xfrm>
          <a:off x="609600" y="1481838"/>
          <a:ext cx="10697497" cy="4820920"/>
        </p:xfrm>
        <a:graphic>
          <a:graphicData uri="http://schemas.openxmlformats.org/drawingml/2006/table">
            <a:tbl>
              <a:tblPr firstRow="1" bandRow="1">
                <a:tableStyleId>{912C8C85-51F0-491E-9774-3900AFEF0FD7}</a:tableStyleId>
              </a:tblPr>
              <a:tblGrid>
                <a:gridCol w="10697497">
                  <a:extLst>
                    <a:ext uri="{9D8B030D-6E8A-4147-A177-3AD203B41FA5}">
                      <a16:colId xmlns:a16="http://schemas.microsoft.com/office/drawing/2014/main" val="1671796142"/>
                    </a:ext>
                  </a:extLst>
                </a:gridCol>
              </a:tblGrid>
              <a:tr h="370840">
                <a:tc>
                  <a:txBody>
                    <a:bodyPr/>
                    <a:lstStyle/>
                    <a:p>
                      <a:r>
                        <a:rPr lang="en-IE"/>
                        <a:t>Key Takeaways: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AD500"/>
                    </a:solidFill>
                  </a:tcPr>
                </a:tc>
                <a:extLst>
                  <a:ext uri="{0D108BD9-81ED-4DB2-BD59-A6C34878D82A}">
                    <a16:rowId xmlns:a16="http://schemas.microsoft.com/office/drawing/2014/main" val="1146509067"/>
                  </a:ext>
                </a:extLst>
              </a:tr>
              <a:tr h="370840">
                <a:tc>
                  <a:txBody>
                    <a:bodyPr/>
                    <a:lstStyle/>
                    <a:p>
                      <a:r>
                        <a:rPr lang="en-GB" sz="2000" b="1" dirty="0"/>
                        <a:t>Apartments &amp; Food Waste: National Outlook</a:t>
                      </a:r>
                    </a:p>
                    <a:p>
                      <a:endParaRPr lang="en-GB" sz="2000" b="1" dirty="0"/>
                    </a:p>
                    <a:p>
                      <a:r>
                        <a:rPr lang="en-GB" sz="2000" b="1" dirty="0"/>
                        <a:t>3,381 tonnes</a:t>
                      </a:r>
                      <a:r>
                        <a:rPr lang="en-GB" sz="2000" dirty="0"/>
                        <a:t> of food waste collected from apartments in </a:t>
                      </a:r>
                      <a:r>
                        <a:rPr lang="en-GB" sz="2000" b="1" dirty="0"/>
                        <a:t>2023</a:t>
                      </a:r>
                    </a:p>
                    <a:p>
                      <a:endParaRPr lang="en-GB" sz="2000" dirty="0"/>
                    </a:p>
                    <a:p>
                      <a:r>
                        <a:rPr lang="en-GB" sz="2000" dirty="0"/>
                        <a:t>With the proposed </a:t>
                      </a:r>
                      <a:r>
                        <a:rPr lang="en-GB" sz="2000" b="1" dirty="0"/>
                        <a:t>nudging interventions</a:t>
                      </a:r>
                      <a:r>
                        <a:rPr lang="en-GB" sz="2000" dirty="0"/>
                        <a:t> implemented nationally:</a:t>
                      </a:r>
                    </a:p>
                    <a:p>
                      <a:endParaRPr lang="en-GB" sz="2000" dirty="0"/>
                    </a:p>
                    <a:p>
                      <a:pPr marL="742950" lvl="1" indent="-285750">
                        <a:buFont typeface="Arial" panose="020B0604020202020204" pitchFamily="34" charset="0"/>
                        <a:buChar char="•"/>
                      </a:pPr>
                      <a:r>
                        <a:rPr lang="en-GB" sz="2000" dirty="0"/>
                        <a:t>By </a:t>
                      </a:r>
                      <a:r>
                        <a:rPr lang="en-GB" sz="2000" b="1" dirty="0"/>
                        <a:t>2030</a:t>
                      </a:r>
                      <a:r>
                        <a:rPr lang="en-GB" sz="2000" dirty="0"/>
                        <a:t>, </a:t>
                      </a:r>
                      <a:r>
                        <a:rPr lang="en-GB" sz="2000" b="1" dirty="0"/>
                        <a:t>approx. 42,000 tonnes</a:t>
                      </a:r>
                      <a:r>
                        <a:rPr lang="en-GB" sz="2000" dirty="0"/>
                        <a:t> of food waste could be collected from apartments annually.</a:t>
                      </a:r>
                    </a:p>
                    <a:p>
                      <a:pPr marL="742950" lvl="1" indent="-285750">
                        <a:buFont typeface="Arial" panose="020B0604020202020204" pitchFamily="34" charset="0"/>
                        <a:buChar char="•"/>
                      </a:pPr>
                      <a:endParaRPr lang="en-GB" sz="2000" dirty="0"/>
                    </a:p>
                    <a:p>
                      <a:pPr marL="742950" lvl="1" indent="-285750">
                        <a:buFont typeface="Arial" panose="020B0604020202020204" pitchFamily="34" charset="0"/>
                        <a:buChar char="•"/>
                      </a:pPr>
                      <a:r>
                        <a:rPr lang="en-GB" sz="2000" dirty="0"/>
                        <a:t>At an estimated </a:t>
                      </a:r>
                      <a:r>
                        <a:rPr lang="en-GB" sz="2000" b="1" dirty="0"/>
                        <a:t>1.4% contamination rate.</a:t>
                      </a:r>
                      <a:endParaRPr lang="en-GB" sz="2000" dirty="0"/>
                    </a:p>
                    <a:p>
                      <a:endParaRPr lang="en-IE"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76223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This represents </a:t>
                      </a:r>
                      <a:r>
                        <a:rPr lang="en-GB" sz="2000" b="0" dirty="0"/>
                        <a:t>a</a:t>
                      </a:r>
                      <a:r>
                        <a:rPr lang="en-GB" sz="2000" b="1" dirty="0"/>
                        <a:t> 1.26% contribution</a:t>
                      </a:r>
                      <a:r>
                        <a:rPr lang="en-GB" sz="2000" dirty="0"/>
                        <a:t> toward Ireland’s </a:t>
                      </a:r>
                      <a:r>
                        <a:rPr lang="en-GB" sz="2000" b="1" dirty="0"/>
                        <a:t>municipal solid waste recycling target.</a:t>
                      </a:r>
                      <a:endParaRPr lang="en-GB" sz="2000" dirty="0"/>
                    </a:p>
                    <a:p>
                      <a:endParaRPr lang="en-IE" sz="2000" dirty="0"/>
                    </a:p>
                    <a:p>
                      <a:r>
                        <a:rPr lang="en-IE" sz="2000" dirty="0"/>
                        <a:t>These simple nudging techniques can have a significant effect.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855758"/>
                  </a:ext>
                </a:extLst>
              </a:tr>
            </a:tbl>
          </a:graphicData>
        </a:graphic>
      </p:graphicFrame>
    </p:spTree>
    <p:extLst>
      <p:ext uri="{BB962C8B-B14F-4D97-AF65-F5344CB8AC3E}">
        <p14:creationId xmlns:p14="http://schemas.microsoft.com/office/powerpoint/2010/main" val="871955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2937-A56F-3092-E65A-2C9F56480018}"/>
              </a:ext>
            </a:extLst>
          </p:cNvPr>
          <p:cNvSpPr>
            <a:spLocks noGrp="1"/>
          </p:cNvSpPr>
          <p:nvPr>
            <p:ph type="title"/>
          </p:nvPr>
        </p:nvSpPr>
        <p:spPr>
          <a:xfrm>
            <a:off x="186813" y="306131"/>
            <a:ext cx="10515600" cy="1325563"/>
          </a:xfrm>
        </p:spPr>
        <p:txBody>
          <a:bodyPr/>
          <a:lstStyle/>
          <a:p>
            <a:r>
              <a:rPr lang="en-IE" dirty="0"/>
              <a:t>Apartment Shed Design for Piloting</a:t>
            </a:r>
          </a:p>
        </p:txBody>
      </p:sp>
      <p:pic>
        <p:nvPicPr>
          <p:cNvPr id="4" name="Content Placeholder 3">
            <a:extLst>
              <a:ext uri="{FF2B5EF4-FFF2-40B4-BE49-F238E27FC236}">
                <a16:creationId xmlns:a16="http://schemas.microsoft.com/office/drawing/2014/main" id="{F06CA2F3-E578-599E-E741-66E7B0DADA9A}"/>
              </a:ext>
            </a:extLst>
          </p:cNvPr>
          <p:cNvPicPr>
            <a:picLocks noGrp="1" noChangeAspect="1"/>
          </p:cNvPicPr>
          <p:nvPr>
            <p:ph idx="1"/>
          </p:nvPr>
        </p:nvPicPr>
        <p:blipFill>
          <a:blip r:embed="rId2"/>
          <a:srcRect t="1737" r="4208" b="1644"/>
          <a:stretch/>
        </p:blipFill>
        <p:spPr>
          <a:xfrm>
            <a:off x="732941" y="1393006"/>
            <a:ext cx="5117253" cy="5255562"/>
          </a:xfrm>
          <a:prstGeom prst="rect">
            <a:avLst/>
          </a:prstGeom>
        </p:spPr>
      </p:pic>
      <p:sp>
        <p:nvSpPr>
          <p:cNvPr id="3" name="TextBox 2">
            <a:extLst>
              <a:ext uri="{FF2B5EF4-FFF2-40B4-BE49-F238E27FC236}">
                <a16:creationId xmlns:a16="http://schemas.microsoft.com/office/drawing/2014/main" id="{C98FC143-89A8-61D5-959A-3A40157DB99E}"/>
              </a:ext>
            </a:extLst>
          </p:cNvPr>
          <p:cNvSpPr txBox="1"/>
          <p:nvPr/>
        </p:nvSpPr>
        <p:spPr>
          <a:xfrm>
            <a:off x="6204155" y="1225689"/>
            <a:ext cx="5801032" cy="5632311"/>
          </a:xfrm>
          <a:prstGeom prst="rect">
            <a:avLst/>
          </a:prstGeom>
          <a:noFill/>
        </p:spPr>
        <p:txBody>
          <a:bodyPr wrap="square" rtlCol="0">
            <a:spAutoFit/>
          </a:bodyPr>
          <a:lstStyle/>
          <a:p>
            <a:pPr algn="ctr"/>
            <a:r>
              <a:rPr lang="en-IE" sz="2000" b="1" dirty="0"/>
              <a:t>Design to be Piloted- based on 60 apartments</a:t>
            </a:r>
          </a:p>
          <a:p>
            <a:pPr marL="285750" indent="-285750">
              <a:buFont typeface="Arial" panose="020B0604020202020204" pitchFamily="34" charset="0"/>
              <a:buChar char="•"/>
            </a:pPr>
            <a:r>
              <a:rPr lang="en-IE" sz="2000" dirty="0"/>
              <a:t>A key criterion to make the waste area convenient for residents is that is located within 20-30 metres of the entrance of the apartment block</a:t>
            </a:r>
            <a:endParaRPr lang="en-IE" sz="2400" dirty="0"/>
          </a:p>
          <a:p>
            <a:endParaRPr lang="en-IE" sz="2000" dirty="0"/>
          </a:p>
          <a:p>
            <a:r>
              <a:rPr lang="en-IE" sz="2000" dirty="0"/>
              <a:t>1 x 140 litre bin for food waste per 20 apartments</a:t>
            </a:r>
          </a:p>
          <a:p>
            <a:r>
              <a:rPr lang="en-IE" sz="2000" dirty="0"/>
              <a:t>3 x 1100 litre bin for recycling – paper, plastic etc</a:t>
            </a:r>
          </a:p>
          <a:p>
            <a:r>
              <a:rPr lang="en-IE" sz="2000" dirty="0"/>
              <a:t>2 x 1100 litre bin for residual</a:t>
            </a:r>
          </a:p>
          <a:p>
            <a:r>
              <a:rPr lang="en-IE" sz="2000" dirty="0"/>
              <a:t>1 x 140 litre glass bin</a:t>
            </a:r>
          </a:p>
          <a:p>
            <a:endParaRPr lang="en-IE" sz="2000" dirty="0"/>
          </a:p>
          <a:p>
            <a:pPr marL="285750" indent="-285750">
              <a:buFont typeface="Arial" panose="020B0604020202020204" pitchFamily="34" charset="0"/>
              <a:buChar char="•"/>
            </a:pPr>
            <a:r>
              <a:rPr lang="en-IE" sz="2000" dirty="0"/>
              <a:t>Water tap</a:t>
            </a:r>
          </a:p>
          <a:p>
            <a:pPr marL="285750" indent="-285750">
              <a:buFont typeface="Arial" panose="020B0604020202020204" pitchFamily="34" charset="0"/>
              <a:buChar char="•"/>
            </a:pPr>
            <a:r>
              <a:rPr lang="en-IE" sz="2000" dirty="0"/>
              <a:t>Ventilation</a:t>
            </a:r>
          </a:p>
          <a:p>
            <a:pPr marL="285750" indent="-285750">
              <a:buFont typeface="Arial" panose="020B0604020202020204" pitchFamily="34" charset="0"/>
              <a:buChar char="•"/>
            </a:pPr>
            <a:r>
              <a:rPr lang="en-IE" sz="2000" dirty="0"/>
              <a:t>Floor draining</a:t>
            </a:r>
          </a:p>
          <a:p>
            <a:pPr marL="285750" indent="-285750">
              <a:buFont typeface="Arial" panose="020B0604020202020204" pitchFamily="34" charset="0"/>
              <a:buChar char="•"/>
            </a:pPr>
            <a:r>
              <a:rPr lang="en-IE" sz="2000" dirty="0"/>
              <a:t>No lip at door</a:t>
            </a:r>
          </a:p>
          <a:p>
            <a:pPr marL="285750" indent="-285750">
              <a:buFont typeface="Arial" panose="020B0604020202020204" pitchFamily="34" charset="0"/>
              <a:buChar char="•"/>
            </a:pPr>
            <a:r>
              <a:rPr lang="en-IE" sz="2000" dirty="0"/>
              <a:t>Secure access – key or fob</a:t>
            </a:r>
          </a:p>
          <a:p>
            <a:pPr marL="285750" indent="-285750">
              <a:buFont typeface="Arial" panose="020B0604020202020204" pitchFamily="34" charset="0"/>
              <a:buChar char="•"/>
            </a:pPr>
            <a:r>
              <a:rPr lang="en-IE" sz="2000" dirty="0"/>
              <a:t>Signs on walls for bin</a:t>
            </a:r>
          </a:p>
          <a:p>
            <a:pPr marL="285750" indent="-285750">
              <a:buFont typeface="Arial" panose="020B0604020202020204" pitchFamily="34" charset="0"/>
              <a:buChar char="•"/>
            </a:pPr>
            <a:r>
              <a:rPr lang="en-IE" sz="2000" dirty="0"/>
              <a:t>Bright, light &amp; painted walls</a:t>
            </a:r>
          </a:p>
        </p:txBody>
      </p:sp>
    </p:spTree>
    <p:extLst>
      <p:ext uri="{BB962C8B-B14F-4D97-AF65-F5344CB8AC3E}">
        <p14:creationId xmlns:p14="http://schemas.microsoft.com/office/powerpoint/2010/main" val="1640641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5">
            <a:extLst>
              <a:ext uri="{FF2B5EF4-FFF2-40B4-BE49-F238E27FC236}">
                <a16:creationId xmlns:a16="http://schemas.microsoft.com/office/drawing/2014/main" id="{DE073905-7A5E-B4E8-6002-46FCA652BBC6}"/>
              </a:ext>
            </a:extLst>
          </p:cNvPr>
          <p:cNvSpPr txBox="1">
            <a:spLocks noChangeArrowheads="1"/>
          </p:cNvSpPr>
          <p:nvPr/>
        </p:nvSpPr>
        <p:spPr bwMode="auto">
          <a:xfrm>
            <a:off x="2516188" y="195263"/>
            <a:ext cx="7159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IE"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The Project Team</a:t>
            </a:r>
          </a:p>
        </p:txBody>
      </p:sp>
      <p:pic>
        <p:nvPicPr>
          <p:cNvPr id="7183" name="Picture 3" descr="A person holding a mouse&#10;&#10;Description automatically generated with medium confidence">
            <a:extLst>
              <a:ext uri="{FF2B5EF4-FFF2-40B4-BE49-F238E27FC236}">
                <a16:creationId xmlns:a16="http://schemas.microsoft.com/office/drawing/2014/main" id="{EFE85F0D-2791-A258-E45D-6A1EFCEFC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58" r="3596" b="27647"/>
          <a:stretch>
            <a:fillRect/>
          </a:stretch>
        </p:blipFill>
        <p:spPr bwMode="auto">
          <a:xfrm>
            <a:off x="7269342" y="1648982"/>
            <a:ext cx="1592834" cy="17800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185" name="Picture 6" descr="A person smiling at the camera&#10;&#10;Description automatically generated with medium confidence">
            <a:extLst>
              <a:ext uri="{FF2B5EF4-FFF2-40B4-BE49-F238E27FC236}">
                <a16:creationId xmlns:a16="http://schemas.microsoft.com/office/drawing/2014/main" id="{F969BFA7-BF0A-B25F-E98D-393D0B9F1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715" y="1648982"/>
            <a:ext cx="1592834" cy="17800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FD408D27-8B92-CBF9-BC1F-937632BF7014}"/>
              </a:ext>
            </a:extLst>
          </p:cNvPr>
          <p:cNvGraphicFramePr>
            <a:graphicFrameLocks noGrp="1"/>
          </p:cNvGraphicFramePr>
          <p:nvPr/>
        </p:nvGraphicFramePr>
        <p:xfrm>
          <a:off x="477214" y="3583688"/>
          <a:ext cx="2166938" cy="1101726"/>
        </p:xfrm>
        <a:graphic>
          <a:graphicData uri="http://schemas.openxmlformats.org/drawingml/2006/table">
            <a:tbl>
              <a:tblPr firstRow="1" bandRow="1">
                <a:tableStyleId>{5C22544A-7EE6-4342-B048-85BDC9FD1C3A}</a:tableStyleId>
              </a:tblPr>
              <a:tblGrid>
                <a:gridCol w="2166938">
                  <a:extLst>
                    <a:ext uri="{9D8B030D-6E8A-4147-A177-3AD203B41FA5}">
                      <a16:colId xmlns:a16="http://schemas.microsoft.com/office/drawing/2014/main" val="1676910389"/>
                    </a:ext>
                  </a:extLst>
                </a:gridCol>
              </a:tblGrid>
              <a:tr h="461660">
                <a:tc>
                  <a:txBody>
                    <a:bodyPr/>
                    <a:lstStyle/>
                    <a:p>
                      <a:r>
                        <a:rPr lang="en-IE" sz="1800" dirty="0">
                          <a:solidFill>
                            <a:schemeClr val="tx1"/>
                          </a:solidFill>
                        </a:rPr>
                        <a:t>Percy Foster</a:t>
                      </a: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295880"/>
                  </a:ext>
                </a:extLst>
              </a:tr>
              <a:tr h="640065">
                <a:tc>
                  <a:txBody>
                    <a:bodyPr/>
                    <a:lstStyle/>
                    <a:p>
                      <a:r>
                        <a:rPr lang="it-IT" sz="1800" dirty="0"/>
                        <a:t>Foster </a:t>
                      </a:r>
                    </a:p>
                    <a:p>
                      <a:r>
                        <a:rPr lang="it-IT" sz="1800" dirty="0"/>
                        <a:t>Environmental</a:t>
                      </a:r>
                      <a:endParaRPr lang="en-IE" sz="1800" dirty="0">
                        <a:solidFill>
                          <a:schemeClr val="tx1"/>
                        </a:solidFill>
                      </a:endParaRP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3535425"/>
                  </a:ext>
                </a:extLst>
              </a:tr>
            </a:tbl>
          </a:graphicData>
        </a:graphic>
      </p:graphicFrame>
      <p:graphicFrame>
        <p:nvGraphicFramePr>
          <p:cNvPr id="5" name="Table 4">
            <a:extLst>
              <a:ext uri="{FF2B5EF4-FFF2-40B4-BE49-F238E27FC236}">
                <a16:creationId xmlns:a16="http://schemas.microsoft.com/office/drawing/2014/main" id="{46F73DAE-78B6-55A8-B408-D27981256641}"/>
              </a:ext>
            </a:extLst>
          </p:cNvPr>
          <p:cNvGraphicFramePr>
            <a:graphicFrameLocks noGrp="1"/>
          </p:cNvGraphicFramePr>
          <p:nvPr/>
        </p:nvGraphicFramePr>
        <p:xfrm>
          <a:off x="2479942" y="3588929"/>
          <a:ext cx="2166938" cy="1101726"/>
        </p:xfrm>
        <a:graphic>
          <a:graphicData uri="http://schemas.openxmlformats.org/drawingml/2006/table">
            <a:tbl>
              <a:tblPr firstRow="1" bandRow="1">
                <a:tableStyleId>{5C22544A-7EE6-4342-B048-85BDC9FD1C3A}</a:tableStyleId>
              </a:tblPr>
              <a:tblGrid>
                <a:gridCol w="2166938">
                  <a:extLst>
                    <a:ext uri="{9D8B030D-6E8A-4147-A177-3AD203B41FA5}">
                      <a16:colId xmlns:a16="http://schemas.microsoft.com/office/drawing/2014/main" val="1676910389"/>
                    </a:ext>
                  </a:extLst>
                </a:gridCol>
              </a:tblGrid>
              <a:tr h="461660">
                <a:tc>
                  <a:txBody>
                    <a:bodyPr/>
                    <a:lstStyle/>
                    <a:p>
                      <a:r>
                        <a:rPr lang="en-IE" sz="1800" dirty="0">
                          <a:solidFill>
                            <a:schemeClr val="tx1"/>
                          </a:solidFill>
                        </a:rPr>
                        <a:t>Freya Bartels</a:t>
                      </a: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295880"/>
                  </a:ext>
                </a:extLst>
              </a:tr>
              <a:tr h="640065">
                <a:tc>
                  <a:txBody>
                    <a:bodyPr/>
                    <a:lstStyle/>
                    <a:p>
                      <a:r>
                        <a:rPr lang="it-IT" sz="1800" dirty="0"/>
                        <a:t>Foster </a:t>
                      </a:r>
                    </a:p>
                    <a:p>
                      <a:r>
                        <a:rPr lang="it-IT" sz="1800" dirty="0"/>
                        <a:t>Environmental</a:t>
                      </a:r>
                      <a:endParaRPr lang="en-IE" sz="1800" dirty="0">
                        <a:solidFill>
                          <a:schemeClr val="tx1"/>
                        </a:solidFill>
                      </a:endParaRP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3535425"/>
                  </a:ext>
                </a:extLst>
              </a:tr>
            </a:tbl>
          </a:graphicData>
        </a:graphic>
      </p:graphicFrame>
      <p:graphicFrame>
        <p:nvGraphicFramePr>
          <p:cNvPr id="6" name="Table 5">
            <a:extLst>
              <a:ext uri="{FF2B5EF4-FFF2-40B4-BE49-F238E27FC236}">
                <a16:creationId xmlns:a16="http://schemas.microsoft.com/office/drawing/2014/main" id="{017CF8DB-2159-8F4D-3469-23CF7D28351C}"/>
              </a:ext>
            </a:extLst>
          </p:cNvPr>
          <p:cNvGraphicFramePr>
            <a:graphicFrameLocks noGrp="1"/>
          </p:cNvGraphicFramePr>
          <p:nvPr/>
        </p:nvGraphicFramePr>
        <p:xfrm>
          <a:off x="4698969" y="3604327"/>
          <a:ext cx="2166938" cy="1101726"/>
        </p:xfrm>
        <a:graphic>
          <a:graphicData uri="http://schemas.openxmlformats.org/drawingml/2006/table">
            <a:tbl>
              <a:tblPr firstRow="1" bandRow="1">
                <a:tableStyleId>{5C22544A-7EE6-4342-B048-85BDC9FD1C3A}</a:tableStyleId>
              </a:tblPr>
              <a:tblGrid>
                <a:gridCol w="2166938">
                  <a:extLst>
                    <a:ext uri="{9D8B030D-6E8A-4147-A177-3AD203B41FA5}">
                      <a16:colId xmlns:a16="http://schemas.microsoft.com/office/drawing/2014/main" val="1676910389"/>
                    </a:ext>
                  </a:extLst>
                </a:gridCol>
              </a:tblGrid>
              <a:tr h="461660">
                <a:tc>
                  <a:txBody>
                    <a:bodyPr/>
                    <a:lstStyle/>
                    <a:p>
                      <a:r>
                        <a:rPr lang="en-IE" sz="1800" dirty="0">
                          <a:solidFill>
                            <a:schemeClr val="tx1"/>
                          </a:solidFill>
                        </a:rPr>
                        <a:t>Celia Cremin</a:t>
                      </a: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295880"/>
                  </a:ext>
                </a:extLst>
              </a:tr>
              <a:tr h="640065">
                <a:tc>
                  <a:txBody>
                    <a:bodyPr/>
                    <a:lstStyle/>
                    <a:p>
                      <a:r>
                        <a:rPr lang="it-IT" sz="1800" dirty="0"/>
                        <a:t>Foster</a:t>
                      </a:r>
                    </a:p>
                    <a:p>
                      <a:r>
                        <a:rPr lang="it-IT" sz="1800" dirty="0"/>
                        <a:t>Environmental</a:t>
                      </a:r>
                      <a:endParaRPr lang="en-IE" sz="1800" dirty="0">
                        <a:solidFill>
                          <a:schemeClr val="tx1"/>
                        </a:solidFill>
                      </a:endParaRP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3535425"/>
                  </a:ext>
                </a:extLst>
              </a:tr>
            </a:tbl>
          </a:graphicData>
        </a:graphic>
      </p:graphicFrame>
      <p:graphicFrame>
        <p:nvGraphicFramePr>
          <p:cNvPr id="8" name="Table 7">
            <a:extLst>
              <a:ext uri="{FF2B5EF4-FFF2-40B4-BE49-F238E27FC236}">
                <a16:creationId xmlns:a16="http://schemas.microsoft.com/office/drawing/2014/main" id="{CE916BFB-5AEE-98EB-32D4-A1447DAEF322}"/>
              </a:ext>
            </a:extLst>
          </p:cNvPr>
          <p:cNvGraphicFramePr>
            <a:graphicFrameLocks noGrp="1"/>
          </p:cNvGraphicFramePr>
          <p:nvPr/>
        </p:nvGraphicFramePr>
        <p:xfrm>
          <a:off x="7269342" y="3588929"/>
          <a:ext cx="2166938" cy="1101726"/>
        </p:xfrm>
        <a:graphic>
          <a:graphicData uri="http://schemas.openxmlformats.org/drawingml/2006/table">
            <a:tbl>
              <a:tblPr firstRow="1" bandRow="1">
                <a:tableStyleId>{5C22544A-7EE6-4342-B048-85BDC9FD1C3A}</a:tableStyleId>
              </a:tblPr>
              <a:tblGrid>
                <a:gridCol w="2166938">
                  <a:extLst>
                    <a:ext uri="{9D8B030D-6E8A-4147-A177-3AD203B41FA5}">
                      <a16:colId xmlns:a16="http://schemas.microsoft.com/office/drawing/2014/main" val="1676910389"/>
                    </a:ext>
                  </a:extLst>
                </a:gridCol>
              </a:tblGrid>
              <a:tr h="461660">
                <a:tc>
                  <a:txBody>
                    <a:bodyPr/>
                    <a:lstStyle/>
                    <a:p>
                      <a:r>
                        <a:rPr lang="en-IE" sz="1800" dirty="0">
                          <a:solidFill>
                            <a:schemeClr val="tx1"/>
                          </a:solidFill>
                        </a:rPr>
                        <a:t>Enzo Favoino</a:t>
                      </a: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295880"/>
                  </a:ext>
                </a:extLst>
              </a:tr>
              <a:tr h="640065">
                <a:tc>
                  <a:txBody>
                    <a:bodyPr/>
                    <a:lstStyle/>
                    <a:p>
                      <a:r>
                        <a:rPr lang="it-IT" sz="1800" dirty="0"/>
                        <a:t>Scuola Agraria del Parco di Monza</a:t>
                      </a:r>
                      <a:endParaRPr lang="en-IE" sz="1800" dirty="0">
                        <a:solidFill>
                          <a:schemeClr val="tx1"/>
                        </a:solidFill>
                      </a:endParaRP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3535425"/>
                  </a:ext>
                </a:extLst>
              </a:tr>
            </a:tbl>
          </a:graphicData>
        </a:graphic>
      </p:graphicFrame>
      <p:graphicFrame>
        <p:nvGraphicFramePr>
          <p:cNvPr id="9" name="Table 8">
            <a:extLst>
              <a:ext uri="{FF2B5EF4-FFF2-40B4-BE49-F238E27FC236}">
                <a16:creationId xmlns:a16="http://schemas.microsoft.com/office/drawing/2014/main" id="{C3E3B0AC-EBF9-AB24-D206-FD2DD7825416}"/>
              </a:ext>
            </a:extLst>
          </p:cNvPr>
          <p:cNvGraphicFramePr>
            <a:graphicFrameLocks noGrp="1"/>
          </p:cNvGraphicFramePr>
          <p:nvPr/>
        </p:nvGraphicFramePr>
        <p:xfrm>
          <a:off x="9839715" y="3588929"/>
          <a:ext cx="2166938" cy="1101725"/>
        </p:xfrm>
        <a:graphic>
          <a:graphicData uri="http://schemas.openxmlformats.org/drawingml/2006/table">
            <a:tbl>
              <a:tblPr firstRow="1" bandRow="1">
                <a:tableStyleId>{5C22544A-7EE6-4342-B048-85BDC9FD1C3A}</a:tableStyleId>
              </a:tblPr>
              <a:tblGrid>
                <a:gridCol w="2166938">
                  <a:extLst>
                    <a:ext uri="{9D8B030D-6E8A-4147-A177-3AD203B41FA5}">
                      <a16:colId xmlns:a16="http://schemas.microsoft.com/office/drawing/2014/main" val="1676910389"/>
                    </a:ext>
                  </a:extLst>
                </a:gridCol>
              </a:tblGrid>
              <a:tr h="461660">
                <a:tc>
                  <a:txBody>
                    <a:bodyPr/>
                    <a:lstStyle/>
                    <a:p>
                      <a:r>
                        <a:rPr lang="en-IE" sz="1800" dirty="0">
                          <a:solidFill>
                            <a:schemeClr val="tx1"/>
                          </a:solidFill>
                        </a:rPr>
                        <a:t>Michele Giavini</a:t>
                      </a: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1295880"/>
                  </a:ext>
                </a:extLst>
              </a:tr>
              <a:tr h="640065">
                <a:tc>
                  <a:txBody>
                    <a:bodyPr/>
                    <a:lstStyle/>
                    <a:p>
                      <a:r>
                        <a:rPr lang="en-IE" altLang="en-US" sz="1800" dirty="0"/>
                        <a:t>ARS</a:t>
                      </a:r>
                      <a:endParaRPr lang="en-IE" sz="1800" dirty="0">
                        <a:solidFill>
                          <a:schemeClr val="tx1"/>
                        </a:solidFill>
                      </a:endParaRPr>
                    </a:p>
                  </a:txBody>
                  <a:tcPr marT="45713" marB="4571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3535425"/>
                  </a:ext>
                </a:extLst>
              </a:tr>
            </a:tbl>
          </a:graphicData>
        </a:graphic>
      </p:graphicFrame>
      <p:pic>
        <p:nvPicPr>
          <p:cNvPr id="3" name="Picture 2">
            <a:extLst>
              <a:ext uri="{FF2B5EF4-FFF2-40B4-BE49-F238E27FC236}">
                <a16:creationId xmlns:a16="http://schemas.microsoft.com/office/drawing/2014/main" id="{7EBFECE6-55EC-90B6-26AE-A7927C9D2DBE}"/>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Lst>
          </a:blip>
          <a:srcRect l="60132" t="31685" r="17667" b="26165"/>
          <a:stretch/>
        </p:blipFill>
        <p:spPr>
          <a:xfrm>
            <a:off x="2516188" y="1633074"/>
            <a:ext cx="1530179" cy="1780018"/>
          </a:xfrm>
          <a:prstGeom prst="rect">
            <a:avLst/>
          </a:prstGeom>
          <a:ln>
            <a:solidFill>
              <a:schemeClr val="tx1"/>
            </a:solidFill>
          </a:ln>
        </p:spPr>
      </p:pic>
      <p:pic>
        <p:nvPicPr>
          <p:cNvPr id="10" name="Picture 9" descr="A person smiling at the camera&#10;&#10;Description automatically generated">
            <a:extLst>
              <a:ext uri="{FF2B5EF4-FFF2-40B4-BE49-F238E27FC236}">
                <a16:creationId xmlns:a16="http://schemas.microsoft.com/office/drawing/2014/main" id="{BAD88B09-8E7A-4766-22D6-56CE3F86CEAD}"/>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4794139" y="1647111"/>
            <a:ext cx="1727431" cy="1765981"/>
          </a:xfrm>
          <a:prstGeom prst="rect">
            <a:avLst/>
          </a:prstGeom>
          <a:ln>
            <a:solidFill>
              <a:schemeClr val="tx1"/>
            </a:solidFill>
          </a:ln>
        </p:spPr>
      </p:pic>
      <p:pic>
        <p:nvPicPr>
          <p:cNvPr id="12" name="Picture 11" descr="A person in a suit smiling&#10;&#10;AI-generated content may be incorrect.">
            <a:extLst>
              <a:ext uri="{FF2B5EF4-FFF2-40B4-BE49-F238E27FC236}">
                <a16:creationId xmlns:a16="http://schemas.microsoft.com/office/drawing/2014/main" id="{A91F02CF-771B-ECF4-E107-4941788E40A6}"/>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477214" y="1633074"/>
            <a:ext cx="1291201" cy="1780018"/>
          </a:xfrm>
          <a:prstGeom prst="rect">
            <a:avLst/>
          </a:prstGeom>
          <a:ln>
            <a:solidFill>
              <a:schemeClr val="tx1"/>
            </a:solidFill>
          </a:ln>
        </p:spPr>
      </p:pic>
      <p:sp>
        <p:nvSpPr>
          <p:cNvPr id="2" name="Title 1">
            <a:extLst>
              <a:ext uri="{FF2B5EF4-FFF2-40B4-BE49-F238E27FC236}">
                <a16:creationId xmlns:a16="http://schemas.microsoft.com/office/drawing/2014/main" id="{812C1D62-1ABF-67CF-6BF1-72F38A1A5FD3}"/>
              </a:ext>
            </a:extLst>
          </p:cNvPr>
          <p:cNvSpPr>
            <a:spLocks noGrp="1"/>
          </p:cNvSpPr>
          <p:nvPr>
            <p:ph type="title"/>
          </p:nvPr>
        </p:nvSpPr>
        <p:spPr>
          <a:xfrm>
            <a:off x="296995" y="258406"/>
            <a:ext cx="10515600" cy="1016793"/>
          </a:xfrm>
        </p:spPr>
        <p:txBody>
          <a:bodyPr/>
          <a:lstStyle/>
          <a:p>
            <a:r>
              <a:rPr lang="en-IE" sz="3600" b="1" dirty="0">
                <a:latin typeface="+mn-lt"/>
              </a:rPr>
              <a:t>Research Team</a:t>
            </a:r>
          </a:p>
        </p:txBody>
      </p:sp>
    </p:spTree>
    <p:extLst>
      <p:ext uri="{BB962C8B-B14F-4D97-AF65-F5344CB8AC3E}">
        <p14:creationId xmlns:p14="http://schemas.microsoft.com/office/powerpoint/2010/main" val="4096997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Box 1">
            <a:extLst>
              <a:ext uri="{FF2B5EF4-FFF2-40B4-BE49-F238E27FC236}">
                <a16:creationId xmlns:a16="http://schemas.microsoft.com/office/drawing/2014/main" id="{0CB69334-744E-70B4-7666-28315F538FA8}"/>
              </a:ext>
            </a:extLst>
          </p:cNvPr>
          <p:cNvSpPr txBox="1">
            <a:spLocks noChangeArrowheads="1"/>
          </p:cNvSpPr>
          <p:nvPr/>
        </p:nvSpPr>
        <p:spPr bwMode="auto">
          <a:xfrm>
            <a:off x="260350" y="6003925"/>
            <a:ext cx="119316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IE" altLang="en-US" sz="1800" dirty="0">
                <a:latin typeface="Avenir Next LT Pro" panose="020B0504020202020204" pitchFamily="34" charset="0"/>
                <a:ea typeface="Calibri" panose="020F0502020204030204" pitchFamily="34" charset="0"/>
                <a:cs typeface="Times New Roman" panose="02020603050405020304" pitchFamily="18" charset="0"/>
              </a:rPr>
              <a:t>This project is Joint funded under the EPA Research Programme 2021-2030. The EPA Research Programme is a Government of Ireland initiative funded by the Department of the Environment, Climate and Communications</a:t>
            </a:r>
            <a:endParaRPr lang="en-IE" altLang="en-US" sz="1800" dirty="0">
              <a:latin typeface="Arial" panose="020B0604020202020204" pitchFamily="34" charset="0"/>
              <a:ea typeface="Calibri" panose="020F0502020204030204" pitchFamily="34" charset="0"/>
              <a:cs typeface="Times New Roman" panose="02020603050405020304" pitchFamily="18" charset="0"/>
            </a:endParaRPr>
          </a:p>
        </p:txBody>
      </p:sp>
      <p:pic>
        <p:nvPicPr>
          <p:cNvPr id="6148" name="Picture 2" descr="A picture containing text, clipart&#10;&#10;Description automatically generated">
            <a:extLst>
              <a:ext uri="{FF2B5EF4-FFF2-40B4-BE49-F238E27FC236}">
                <a16:creationId xmlns:a16="http://schemas.microsoft.com/office/drawing/2014/main" id="{9AAAF63C-26AB-E7A2-7936-BBEE7F96B0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6704" y="4721386"/>
            <a:ext cx="2581567" cy="929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Logo, company name&#10;&#10;Description automatically generated">
            <a:extLst>
              <a:ext uri="{FF2B5EF4-FFF2-40B4-BE49-F238E27FC236}">
                <a16:creationId xmlns:a16="http://schemas.microsoft.com/office/drawing/2014/main" id="{26474364-D554-E24A-96A3-4D0F84AAE2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098"/>
          <a:stretch/>
        </p:blipFill>
        <p:spPr bwMode="auto">
          <a:xfrm>
            <a:off x="3567374" y="2895973"/>
            <a:ext cx="5057249" cy="1576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2" descr="Logo, company name&#10;&#10;Description automatically generated">
            <a:extLst>
              <a:ext uri="{FF2B5EF4-FFF2-40B4-BE49-F238E27FC236}">
                <a16:creationId xmlns:a16="http://schemas.microsoft.com/office/drawing/2014/main" id="{5C753B05-56D9-1C1C-7EDA-7D2FF6B58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0852" b="22260"/>
          <a:stretch>
            <a:fillRect/>
          </a:stretch>
        </p:blipFill>
        <p:spPr bwMode="auto">
          <a:xfrm>
            <a:off x="4879083" y="4721386"/>
            <a:ext cx="24338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4" descr="A picture containing text, clipart&#10;&#10;Description automatically generated">
            <a:extLst>
              <a:ext uri="{FF2B5EF4-FFF2-40B4-BE49-F238E27FC236}">
                <a16:creationId xmlns:a16="http://schemas.microsoft.com/office/drawing/2014/main" id="{66F8CE71-0D1D-07FE-1F18-9376370D5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0218" y="4612203"/>
            <a:ext cx="206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B7BD8C8-AEE7-B6CA-55C5-2E574C9966B4}"/>
              </a:ext>
            </a:extLst>
          </p:cNvPr>
          <p:cNvSpPr txBox="1">
            <a:spLocks noChangeArrowheads="1"/>
          </p:cNvSpPr>
          <p:nvPr/>
        </p:nvSpPr>
        <p:spPr bwMode="auto">
          <a:xfrm>
            <a:off x="2752162" y="96941"/>
            <a:ext cx="7159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IE" altLang="en-US" sz="4000" b="1">
                <a:solidFill>
                  <a:schemeClr val="bg1"/>
                </a:solidFill>
                <a:latin typeface="Arial" panose="020B0604020202020204" pitchFamily="34" charset="0"/>
              </a:rPr>
              <a:t>Thanks to Sponsors</a:t>
            </a:r>
          </a:p>
        </p:txBody>
      </p:sp>
      <p:sp>
        <p:nvSpPr>
          <p:cNvPr id="2" name="Title 1">
            <a:extLst>
              <a:ext uri="{FF2B5EF4-FFF2-40B4-BE49-F238E27FC236}">
                <a16:creationId xmlns:a16="http://schemas.microsoft.com/office/drawing/2014/main" id="{3E8F8CD3-2787-9AAB-BE71-794E83847A13}"/>
              </a:ext>
            </a:extLst>
          </p:cNvPr>
          <p:cNvSpPr txBox="1">
            <a:spLocks/>
          </p:cNvSpPr>
          <p:nvPr/>
        </p:nvSpPr>
        <p:spPr>
          <a:xfrm>
            <a:off x="3133680" y="335359"/>
            <a:ext cx="9361714" cy="1910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A8A8A7"/>
                </a:solidFill>
                <a:latin typeface="+mn-lt"/>
                <a:ea typeface="+mj-ea"/>
                <a:cs typeface="+mj-cs"/>
              </a:defRPr>
            </a:lvl1pPr>
          </a:lstStyle>
          <a:p>
            <a:br>
              <a:rPr lang="en-IE" sz="6600" dirty="0"/>
            </a:br>
            <a:r>
              <a:rPr lang="en-IE" sz="6600" dirty="0">
                <a:solidFill>
                  <a:schemeClr val="tx1">
                    <a:lumMod val="50000"/>
                    <a:lumOff val="50000"/>
                  </a:schemeClr>
                </a:solidFill>
              </a:rPr>
              <a:t>percy@foster.ie</a:t>
            </a:r>
          </a:p>
          <a:p>
            <a:r>
              <a:rPr lang="en-IE" sz="6600" dirty="0">
                <a:solidFill>
                  <a:schemeClr val="tx1">
                    <a:lumMod val="50000"/>
                    <a:lumOff val="50000"/>
                  </a:schemeClr>
                </a:solidFill>
              </a:rPr>
              <a:t>www.foster.ie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564C12-FB58-BA0C-2853-3C1583B76682}"/>
              </a:ext>
            </a:extLst>
          </p:cNvPr>
          <p:cNvSpPr>
            <a:spLocks noGrp="1"/>
          </p:cNvSpPr>
          <p:nvPr>
            <p:ph type="body" idx="1"/>
          </p:nvPr>
        </p:nvSpPr>
        <p:spPr>
          <a:xfrm>
            <a:off x="837498" y="1577271"/>
            <a:ext cx="10515600" cy="4869829"/>
          </a:xfrm>
        </p:spPr>
        <p:txBody>
          <a:bodyPr>
            <a:normAutofit lnSpcReduction="10000"/>
          </a:bodyPr>
          <a:lstStyle/>
          <a:p>
            <a:pPr marL="342900" indent="-342900">
              <a:buFont typeface="Arial" panose="020B0604020202020204" pitchFamily="34" charset="0"/>
              <a:buChar char="•"/>
            </a:pPr>
            <a:r>
              <a:rPr lang="en-IE" dirty="0">
                <a:solidFill>
                  <a:schemeClr val="tx1"/>
                </a:solidFill>
              </a:rPr>
              <a:t>Open waste collection market in Ireland done by private sector</a:t>
            </a:r>
          </a:p>
          <a:p>
            <a:pPr marL="342900" indent="-342900">
              <a:buFont typeface="Arial" panose="020B0604020202020204" pitchFamily="34" charset="0"/>
              <a:buChar char="•"/>
            </a:pPr>
            <a:endParaRPr lang="en-IE" dirty="0">
              <a:solidFill>
                <a:schemeClr val="tx1"/>
              </a:solidFill>
            </a:endParaRPr>
          </a:p>
          <a:p>
            <a:pPr marL="342900" indent="-342900">
              <a:buFont typeface="Arial" panose="020B0604020202020204" pitchFamily="34" charset="0"/>
              <a:buChar char="•"/>
            </a:pPr>
            <a:r>
              <a:rPr lang="en-IE" dirty="0">
                <a:solidFill>
                  <a:schemeClr val="tx1"/>
                </a:solidFill>
              </a:rPr>
              <a:t>Dedicated waste areas/sheds for apartment tenants</a:t>
            </a:r>
          </a:p>
          <a:p>
            <a:pPr marL="342900" indent="-342900">
              <a:buFont typeface="Arial" panose="020B0604020202020204" pitchFamily="34" charset="0"/>
              <a:buChar char="•"/>
            </a:pPr>
            <a:endParaRPr lang="en-IE" dirty="0">
              <a:solidFill>
                <a:schemeClr val="tx1"/>
              </a:solidFill>
            </a:endParaRPr>
          </a:p>
          <a:p>
            <a:pPr marL="342900" indent="-342900">
              <a:buFont typeface="Arial" panose="020B0604020202020204" pitchFamily="34" charset="0"/>
              <a:buChar char="•"/>
            </a:pPr>
            <a:r>
              <a:rPr lang="en-IE" dirty="0">
                <a:solidFill>
                  <a:schemeClr val="tx1"/>
                </a:solidFill>
              </a:rPr>
              <a:t>Weekly food waste collection service</a:t>
            </a:r>
          </a:p>
          <a:p>
            <a:pPr marL="342900" indent="-342900">
              <a:buFont typeface="Arial" panose="020B0604020202020204" pitchFamily="34" charset="0"/>
              <a:buChar char="•"/>
            </a:pPr>
            <a:endParaRPr lang="en-IE" dirty="0">
              <a:solidFill>
                <a:schemeClr val="tx1"/>
              </a:solidFill>
            </a:endParaRPr>
          </a:p>
          <a:p>
            <a:pPr marL="342900" indent="-342900">
              <a:buFont typeface="Arial" panose="020B0604020202020204" pitchFamily="34" charset="0"/>
              <a:buChar char="•"/>
            </a:pPr>
            <a:r>
              <a:rPr lang="en-IE" dirty="0">
                <a:solidFill>
                  <a:schemeClr val="tx1"/>
                </a:solidFill>
              </a:rPr>
              <a:t>Tenants pay flat yearly service charge (which includes waste, maintenance, security etc.). Therefore money/costs associated with recycling not a motivator.</a:t>
            </a:r>
          </a:p>
          <a:p>
            <a:pPr marL="342900" indent="-342900">
              <a:buFont typeface="Arial" panose="020B0604020202020204" pitchFamily="34" charset="0"/>
              <a:buChar char="•"/>
            </a:pPr>
            <a:endParaRPr lang="en-IE" dirty="0">
              <a:solidFill>
                <a:schemeClr val="tx1"/>
              </a:solidFill>
            </a:endParaRPr>
          </a:p>
          <a:p>
            <a:pPr marL="342900" lvl="0" indent="-342900" eaLnBrk="0" fontAlgn="base" hangingPunct="0">
              <a:lnSpc>
                <a:spcPct val="100000"/>
              </a:lnSpc>
              <a:spcBef>
                <a:spcPct val="0"/>
              </a:spcBef>
              <a:spcAft>
                <a:spcPct val="0"/>
              </a:spcAft>
              <a:buFont typeface="Arial" panose="020B0604020202020204" pitchFamily="34" charset="0"/>
              <a:buChar char="•"/>
            </a:pPr>
            <a:r>
              <a:rPr lang="en-US" altLang="en-US" b="1" dirty="0">
                <a:solidFill>
                  <a:schemeClr val="tx1"/>
                </a:solidFill>
                <a:cs typeface="Calibri"/>
              </a:rPr>
              <a:t>Recycling Rate: </a:t>
            </a:r>
            <a:r>
              <a:rPr lang="en-US" altLang="en-US" dirty="0">
                <a:solidFill>
                  <a:schemeClr val="tx1"/>
                </a:solidFill>
                <a:cs typeface="Calibri"/>
              </a:rPr>
              <a:t>Ireland’s Municipal Solid Waste (MSW) recycling rate stands at</a:t>
            </a:r>
            <a:r>
              <a:rPr lang="en-US" altLang="en-US" b="1" dirty="0">
                <a:solidFill>
                  <a:schemeClr val="tx1"/>
                </a:solidFill>
                <a:cs typeface="Calibri"/>
              </a:rPr>
              <a:t> 41%, </a:t>
            </a:r>
            <a:r>
              <a:rPr lang="en-US" altLang="en-US" dirty="0">
                <a:solidFill>
                  <a:schemeClr val="tx1"/>
                </a:solidFill>
                <a:cs typeface="Calibri"/>
              </a:rPr>
              <a:t>unchanged over the past decade</a:t>
            </a:r>
          </a:p>
          <a:p>
            <a:endParaRPr lang="en-US" altLang="en-US" dirty="0">
              <a:cs typeface="Calibri"/>
            </a:endParaRPr>
          </a:p>
          <a:p>
            <a:endParaRPr lang="en-IE" dirty="0"/>
          </a:p>
        </p:txBody>
      </p:sp>
      <p:sp>
        <p:nvSpPr>
          <p:cNvPr id="4" name="Title 1">
            <a:extLst>
              <a:ext uri="{FF2B5EF4-FFF2-40B4-BE49-F238E27FC236}">
                <a16:creationId xmlns:a16="http://schemas.microsoft.com/office/drawing/2014/main" id="{25E4BC86-B22A-E871-5488-0FB3D702A6F3}"/>
              </a:ext>
            </a:extLst>
          </p:cNvPr>
          <p:cNvSpPr>
            <a:spLocks noGrp="1"/>
          </p:cNvSpPr>
          <p:nvPr>
            <p:ph type="title"/>
          </p:nvPr>
        </p:nvSpPr>
        <p:spPr>
          <a:xfrm>
            <a:off x="391886" y="215240"/>
            <a:ext cx="11406824" cy="1325563"/>
          </a:xfrm>
        </p:spPr>
        <p:txBody>
          <a:bodyPr>
            <a:normAutofit fontScale="90000"/>
          </a:bodyPr>
          <a:lstStyle/>
          <a:p>
            <a:r>
              <a:rPr lang="en-IE" dirty="0"/>
              <a:t>Domestic Apartment  Collection System</a:t>
            </a:r>
          </a:p>
        </p:txBody>
      </p:sp>
    </p:spTree>
    <p:extLst>
      <p:ext uri="{BB962C8B-B14F-4D97-AF65-F5344CB8AC3E}">
        <p14:creationId xmlns:p14="http://schemas.microsoft.com/office/powerpoint/2010/main" val="244595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9F4071-72EE-DD2C-9036-CEA7BE88350C}"/>
              </a:ext>
            </a:extLst>
          </p:cNvPr>
          <p:cNvSpPr>
            <a:spLocks noGrp="1"/>
          </p:cNvSpPr>
          <p:nvPr>
            <p:ph type="body" idx="1"/>
          </p:nvPr>
        </p:nvSpPr>
        <p:spPr>
          <a:xfrm>
            <a:off x="838200" y="1875100"/>
            <a:ext cx="10515600" cy="4548847"/>
          </a:xfrm>
        </p:spPr>
        <p:txBody>
          <a:bodyPr/>
          <a:lstStyle/>
          <a:p>
            <a:pPr marL="342900" lvl="0" indent="-342900" eaLnBrk="0" fontAlgn="base" hangingPunct="0">
              <a:lnSpc>
                <a:spcPct val="100000"/>
              </a:lnSpc>
              <a:spcBef>
                <a:spcPct val="0"/>
              </a:spcBef>
              <a:spcAft>
                <a:spcPct val="0"/>
              </a:spcAft>
              <a:buFont typeface="Arial" panose="020B0604020202020204" pitchFamily="34" charset="0"/>
              <a:buChar char="•"/>
            </a:pPr>
            <a:r>
              <a:rPr lang="en-US" altLang="en-US" dirty="0">
                <a:solidFill>
                  <a:schemeClr val="tx1"/>
                </a:solidFill>
                <a:cs typeface="Calibri"/>
              </a:rPr>
              <a:t>In 2023, only 3,381 </a:t>
            </a:r>
            <a:r>
              <a:rPr lang="en-US" altLang="en-US" dirty="0" err="1">
                <a:solidFill>
                  <a:schemeClr val="tx1"/>
                </a:solidFill>
                <a:cs typeface="Calibri"/>
              </a:rPr>
              <a:t>tonnes</a:t>
            </a:r>
            <a:r>
              <a:rPr lang="en-US" altLang="en-US" dirty="0">
                <a:solidFill>
                  <a:schemeClr val="tx1"/>
                </a:solidFill>
                <a:cs typeface="Calibri"/>
              </a:rPr>
              <a:t> of food waste was collected from Irish apartments compared to 50,677 </a:t>
            </a:r>
            <a:r>
              <a:rPr lang="en-US" altLang="en-US" dirty="0" err="1">
                <a:solidFill>
                  <a:schemeClr val="tx1"/>
                </a:solidFill>
                <a:cs typeface="Calibri"/>
              </a:rPr>
              <a:t>tonnes</a:t>
            </a:r>
            <a:r>
              <a:rPr lang="en-US" altLang="en-US" dirty="0">
                <a:solidFill>
                  <a:schemeClr val="tx1"/>
                </a:solidFill>
                <a:cs typeface="Calibri"/>
              </a:rPr>
              <a:t> of residual waste.</a:t>
            </a:r>
          </a:p>
          <a:p>
            <a:pPr marL="342900" lvl="0" indent="-342900" eaLnBrk="0" fontAlgn="base" hangingPunct="0">
              <a:lnSpc>
                <a:spcPct val="100000"/>
              </a:lnSpc>
              <a:spcBef>
                <a:spcPct val="0"/>
              </a:spcBef>
              <a:spcAft>
                <a:spcPct val="0"/>
              </a:spcAft>
              <a:buFont typeface="Arial" panose="020B0604020202020204" pitchFamily="34" charset="0"/>
              <a:buChar char="•"/>
            </a:pPr>
            <a:endParaRPr lang="en-US" altLang="en-US" dirty="0">
              <a:solidFill>
                <a:schemeClr val="tx1"/>
              </a:solidFill>
              <a:cs typeface="Calibri"/>
            </a:endParaRPr>
          </a:p>
          <a:p>
            <a:pPr marL="342900" lvl="0" indent="-342900" eaLnBrk="0" fontAlgn="base" hangingPunct="0">
              <a:lnSpc>
                <a:spcPct val="100000"/>
              </a:lnSpc>
              <a:spcBef>
                <a:spcPct val="0"/>
              </a:spcBef>
              <a:spcAft>
                <a:spcPct val="0"/>
              </a:spcAft>
              <a:buFont typeface="Arial" panose="020B0604020202020204" pitchFamily="34" charset="0"/>
              <a:buChar char="•"/>
            </a:pPr>
            <a:r>
              <a:rPr lang="en-GB" dirty="0">
                <a:solidFill>
                  <a:schemeClr val="tx1"/>
                </a:solidFill>
              </a:rPr>
              <a:t>Improving food waste recycling in apartments presents a key opportunity to raise Ireland’s overall recycling performance and to provide additional valuable feedstock for Ireland’s bioeconomy</a:t>
            </a:r>
            <a:r>
              <a:rPr lang="en-US" altLang="en-US" dirty="0">
                <a:solidFill>
                  <a:schemeClr val="tx1"/>
                </a:solidFill>
                <a:cs typeface="Calibri"/>
              </a:rPr>
              <a:t>. </a:t>
            </a:r>
          </a:p>
          <a:p>
            <a:pPr marL="342900" lvl="0" indent="-342900" eaLnBrk="0" fontAlgn="base" hangingPunct="0">
              <a:lnSpc>
                <a:spcPct val="100000"/>
              </a:lnSpc>
              <a:spcBef>
                <a:spcPct val="0"/>
              </a:spcBef>
              <a:spcAft>
                <a:spcPct val="0"/>
              </a:spcAft>
              <a:buFont typeface="Arial" panose="020B0604020202020204" pitchFamily="34" charset="0"/>
              <a:buChar char="•"/>
            </a:pPr>
            <a:endParaRPr lang="en-US" altLang="en-US" dirty="0">
              <a:solidFill>
                <a:schemeClr val="tx1"/>
              </a:solidFill>
              <a:cs typeface="Calibri"/>
            </a:endParaRPr>
          </a:p>
          <a:p>
            <a:pPr marL="342900" lvl="0" indent="-342900" eaLnBrk="0" fontAlgn="base" hangingPunct="0">
              <a:lnSpc>
                <a:spcPct val="100000"/>
              </a:lnSpc>
              <a:spcBef>
                <a:spcPct val="0"/>
              </a:spcBef>
              <a:spcAft>
                <a:spcPct val="0"/>
              </a:spcAft>
              <a:buFont typeface="Arial" panose="020B0604020202020204" pitchFamily="34" charset="0"/>
              <a:buChar char="•"/>
            </a:pPr>
            <a:r>
              <a:rPr lang="en-GB" dirty="0">
                <a:solidFill>
                  <a:schemeClr val="tx1"/>
                </a:solidFill>
              </a:rPr>
              <a:t>Contamination in household food waste bins is approximately 9% nationally; however, there is currently no available data for apartment buildings.</a:t>
            </a:r>
          </a:p>
          <a:p>
            <a:endParaRPr lang="en-IE" dirty="0"/>
          </a:p>
        </p:txBody>
      </p:sp>
      <p:sp>
        <p:nvSpPr>
          <p:cNvPr id="4" name="Title 1">
            <a:extLst>
              <a:ext uri="{FF2B5EF4-FFF2-40B4-BE49-F238E27FC236}">
                <a16:creationId xmlns:a16="http://schemas.microsoft.com/office/drawing/2014/main" id="{AE820733-082A-8B5F-9F7D-D9188AFA201E}"/>
              </a:ext>
            </a:extLst>
          </p:cNvPr>
          <p:cNvSpPr>
            <a:spLocks noGrp="1"/>
          </p:cNvSpPr>
          <p:nvPr>
            <p:ph type="title"/>
          </p:nvPr>
        </p:nvSpPr>
        <p:spPr>
          <a:xfrm>
            <a:off x="391886" y="215240"/>
            <a:ext cx="10515600" cy="1325563"/>
          </a:xfrm>
        </p:spPr>
        <p:txBody>
          <a:bodyPr/>
          <a:lstStyle/>
          <a:p>
            <a:r>
              <a:rPr lang="en-IE" dirty="0"/>
              <a:t>Background</a:t>
            </a:r>
          </a:p>
        </p:txBody>
      </p:sp>
    </p:spTree>
    <p:extLst>
      <p:ext uri="{BB962C8B-B14F-4D97-AF65-F5344CB8AC3E}">
        <p14:creationId xmlns:p14="http://schemas.microsoft.com/office/powerpoint/2010/main" val="989403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0ED90-28EF-7415-AB0A-7FF378EA7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DB295-84EE-10B6-27FE-2CEB13FBFE00}"/>
              </a:ext>
            </a:extLst>
          </p:cNvPr>
          <p:cNvSpPr>
            <a:spLocks noGrp="1"/>
          </p:cNvSpPr>
          <p:nvPr>
            <p:ph type="title"/>
          </p:nvPr>
        </p:nvSpPr>
        <p:spPr>
          <a:xfrm>
            <a:off x="391886" y="215240"/>
            <a:ext cx="10515600" cy="1325563"/>
          </a:xfrm>
        </p:spPr>
        <p:txBody>
          <a:bodyPr/>
          <a:lstStyle/>
          <a:p>
            <a:r>
              <a:rPr lang="en-IE" dirty="0"/>
              <a:t>Objectives</a:t>
            </a:r>
          </a:p>
        </p:txBody>
      </p:sp>
      <p:sp>
        <p:nvSpPr>
          <p:cNvPr id="4" name="Content Placeholder 3">
            <a:extLst>
              <a:ext uri="{FF2B5EF4-FFF2-40B4-BE49-F238E27FC236}">
                <a16:creationId xmlns:a16="http://schemas.microsoft.com/office/drawing/2014/main" id="{74D41266-92A4-36F0-E0AE-26C63D065913}"/>
              </a:ext>
            </a:extLst>
          </p:cNvPr>
          <p:cNvSpPr>
            <a:spLocks noGrp="1"/>
          </p:cNvSpPr>
          <p:nvPr>
            <p:ph idx="1"/>
          </p:nvPr>
        </p:nvSpPr>
        <p:spPr>
          <a:xfrm>
            <a:off x="391886" y="1328592"/>
            <a:ext cx="11569958" cy="5019868"/>
          </a:xfrm>
        </p:spPr>
        <p:txBody>
          <a:bodyPr>
            <a:normAutofit/>
          </a:bodyPr>
          <a:lstStyle/>
          <a:p>
            <a:endParaRPr lang="en-IE" sz="1800" dirty="0"/>
          </a:p>
          <a:p>
            <a:pPr marL="0" lvl="0" indent="0" eaLnBrk="0" fontAlgn="base" hangingPunct="0">
              <a:lnSpc>
                <a:spcPct val="100000"/>
              </a:lnSpc>
              <a:spcBef>
                <a:spcPct val="0"/>
              </a:spcBef>
              <a:spcAft>
                <a:spcPct val="0"/>
              </a:spcAft>
              <a:buNone/>
            </a:pPr>
            <a:r>
              <a:rPr lang="en-US" altLang="en-US" b="1" dirty="0">
                <a:cs typeface="Calibri"/>
              </a:rPr>
              <a:t>Research Objective:</a:t>
            </a:r>
            <a:br>
              <a:rPr lang="en-US" altLang="en-US" dirty="0">
                <a:cs typeface="Calibri"/>
              </a:rPr>
            </a:br>
            <a:r>
              <a:rPr lang="en-US" altLang="en-US" sz="2400" dirty="0">
                <a:cs typeface="Calibri"/>
              </a:rPr>
              <a:t>Investigate how </a:t>
            </a:r>
            <a:r>
              <a:rPr lang="en-US" altLang="en-US" sz="2400" b="1" dirty="0">
                <a:cs typeface="Calibri"/>
              </a:rPr>
              <a:t>simple, targeted behavioural “nudges”</a:t>
            </a:r>
            <a:r>
              <a:rPr lang="en-US" altLang="en-US" sz="2400" dirty="0">
                <a:cs typeface="Calibri"/>
              </a:rPr>
              <a:t> can boost food waste recycling in Irish apartment buildings: </a:t>
            </a:r>
          </a:p>
          <a:p>
            <a:pPr marL="0" lvl="0" indent="0" eaLnBrk="0" fontAlgn="base" hangingPunct="0">
              <a:lnSpc>
                <a:spcPct val="100000"/>
              </a:lnSpc>
              <a:spcBef>
                <a:spcPct val="0"/>
              </a:spcBef>
              <a:spcAft>
                <a:spcPct val="0"/>
              </a:spcAft>
              <a:buNone/>
            </a:pPr>
            <a:endParaRPr lang="en-US" altLang="en-US" sz="2400" dirty="0">
              <a:cs typeface="Calibri"/>
            </a:endParaRPr>
          </a:p>
          <a:p>
            <a:pPr lvl="1"/>
            <a:r>
              <a:rPr lang="en-IE" dirty="0"/>
              <a:t>Conduct food waste collection trials in Irish apartments to determine which methods most effectively encourage apartment resident participation in food waste recycling, resulting in higher volumes of food waste collected with minimal contamination.</a:t>
            </a:r>
          </a:p>
          <a:p>
            <a:pPr marL="457200" lvl="1" indent="0">
              <a:buNone/>
            </a:pPr>
            <a:endParaRPr lang="en-IE" dirty="0"/>
          </a:p>
          <a:p>
            <a:pPr lvl="1"/>
            <a:r>
              <a:rPr lang="en-IE" dirty="0"/>
              <a:t>Recommend the ideal collection model and an educational toolkit for use in existing and future apartments in Ireland following consultation with key stakeholders. </a:t>
            </a:r>
          </a:p>
          <a:p>
            <a:endParaRPr lang="en-IE" sz="2000" dirty="0"/>
          </a:p>
          <a:p>
            <a:endParaRPr lang="en-IE" sz="2000" dirty="0"/>
          </a:p>
          <a:p>
            <a:pPr marL="0" indent="0">
              <a:buNone/>
            </a:pPr>
            <a:endParaRPr lang="en-IE" sz="1800" dirty="0"/>
          </a:p>
        </p:txBody>
      </p:sp>
    </p:spTree>
    <p:extLst>
      <p:ext uri="{BB962C8B-B14F-4D97-AF65-F5344CB8AC3E}">
        <p14:creationId xmlns:p14="http://schemas.microsoft.com/office/powerpoint/2010/main" val="3793913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1FA5F-1ED2-47BA-A31B-2EAE37A9F1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02ABF-3DF7-597C-9F8C-6DE1EF9D0006}"/>
              </a:ext>
            </a:extLst>
          </p:cNvPr>
          <p:cNvSpPr>
            <a:spLocks noGrp="1"/>
          </p:cNvSpPr>
          <p:nvPr>
            <p:ph type="title"/>
          </p:nvPr>
        </p:nvSpPr>
        <p:spPr>
          <a:xfrm>
            <a:off x="296996" y="215240"/>
            <a:ext cx="10515600" cy="1325563"/>
          </a:xfrm>
        </p:spPr>
        <p:txBody>
          <a:bodyPr/>
          <a:lstStyle/>
          <a:p>
            <a:r>
              <a:rPr lang="en-IE" dirty="0"/>
              <a:t>Research Overview </a:t>
            </a:r>
          </a:p>
        </p:txBody>
      </p:sp>
      <p:sp>
        <p:nvSpPr>
          <p:cNvPr id="4" name="Content Placeholder 3">
            <a:extLst>
              <a:ext uri="{FF2B5EF4-FFF2-40B4-BE49-F238E27FC236}">
                <a16:creationId xmlns:a16="http://schemas.microsoft.com/office/drawing/2014/main" id="{2F7828FF-9952-86BC-EEA1-1F30E81810E1}"/>
              </a:ext>
            </a:extLst>
          </p:cNvPr>
          <p:cNvSpPr>
            <a:spLocks noGrp="1"/>
          </p:cNvSpPr>
          <p:nvPr>
            <p:ph idx="1"/>
          </p:nvPr>
        </p:nvSpPr>
        <p:spPr>
          <a:xfrm>
            <a:off x="230156" y="1308928"/>
            <a:ext cx="8913844" cy="5019868"/>
          </a:xfrm>
        </p:spPr>
        <p:txBody>
          <a:bodyPr>
            <a:normAutofit fontScale="92500" lnSpcReduction="20000"/>
          </a:bodyPr>
          <a:lstStyle/>
          <a:p>
            <a:pPr marL="0" indent="0" eaLnBrk="0" fontAlgn="base" hangingPunct="0">
              <a:lnSpc>
                <a:spcPct val="100000"/>
              </a:lnSpc>
              <a:spcBef>
                <a:spcPct val="0"/>
              </a:spcBef>
              <a:spcAft>
                <a:spcPct val="0"/>
              </a:spcAft>
              <a:buNone/>
            </a:pPr>
            <a:endParaRPr lang="en-US" altLang="en-US" sz="2000" dirty="0"/>
          </a:p>
          <a:p>
            <a:r>
              <a:rPr lang="en-GB" sz="2200" dirty="0"/>
              <a:t>Trials conducted in apartment blocks with existing food waste collection.</a:t>
            </a:r>
          </a:p>
          <a:p>
            <a:pPr marL="0" indent="0">
              <a:buNone/>
            </a:pPr>
            <a:endParaRPr lang="en-IE" sz="2200" dirty="0"/>
          </a:p>
          <a:p>
            <a:pPr marL="0" indent="0">
              <a:buNone/>
            </a:pPr>
            <a:endParaRPr lang="en-IE" sz="2200" dirty="0"/>
          </a:p>
          <a:p>
            <a:r>
              <a:rPr lang="en-IE" sz="2200" dirty="0"/>
              <a:t>14 Trials over 4 phases – Phase 4 was the </a:t>
            </a:r>
            <a:r>
              <a:rPr lang="en-IE" sz="2200" b="1" dirty="0"/>
              <a:t>Validation Phase</a:t>
            </a:r>
            <a:r>
              <a:rPr lang="en-IE" sz="2200" dirty="0"/>
              <a:t>. </a:t>
            </a:r>
          </a:p>
          <a:p>
            <a:pPr lvl="1"/>
            <a:r>
              <a:rPr lang="en-IE" sz="2200" dirty="0"/>
              <a:t>Each Trial was 6 weeks in duration, across approx. 30 apartments.</a:t>
            </a:r>
          </a:p>
          <a:p>
            <a:pPr lvl="1"/>
            <a:r>
              <a:rPr lang="en-IE" sz="2200" dirty="0"/>
              <a:t>Baseline data, put in place the intervention, measured weekly food waste collected over 6 weeks.</a:t>
            </a:r>
          </a:p>
          <a:p>
            <a:pPr lvl="1"/>
            <a:r>
              <a:rPr lang="en-GB" sz="2200" dirty="0"/>
              <a:t>Used baseline data for comparison to identify and trend behavioural changes. </a:t>
            </a:r>
          </a:p>
          <a:p>
            <a:pPr lvl="1"/>
            <a:r>
              <a:rPr lang="en-GB" sz="2200" dirty="0"/>
              <a:t>Included pre- and post-trial waste characterisations to identify level of contamination.</a:t>
            </a:r>
          </a:p>
          <a:p>
            <a:pPr marL="457200" lvl="1" indent="0">
              <a:buNone/>
            </a:pPr>
            <a:endParaRPr lang="en-GB" sz="2200" dirty="0"/>
          </a:p>
          <a:p>
            <a:pPr marL="457200" lvl="1" indent="0">
              <a:buNone/>
            </a:pPr>
            <a:endParaRPr lang="en-GB" sz="2200" dirty="0"/>
          </a:p>
          <a:p>
            <a:pPr marL="457200" lvl="1" indent="0">
              <a:buNone/>
            </a:pPr>
            <a:endParaRPr lang="en-GB" sz="2200" dirty="0"/>
          </a:p>
          <a:p>
            <a:r>
              <a:rPr lang="en-IE" sz="2200" dirty="0"/>
              <a:t>Exploratory, Iterative Research</a:t>
            </a:r>
            <a:r>
              <a:rPr lang="en-GB" sz="2200" dirty="0"/>
              <a:t>: As the trials progressed we </a:t>
            </a:r>
            <a:r>
              <a:rPr lang="en-IE" sz="2200" dirty="0"/>
              <a:t>refined our interventions based on what was most effective.</a:t>
            </a:r>
          </a:p>
          <a:p>
            <a:endParaRPr lang="en-IE" sz="2000" dirty="0"/>
          </a:p>
          <a:p>
            <a:pPr marL="0" indent="0">
              <a:buNone/>
            </a:pPr>
            <a:endParaRPr lang="en-IE" sz="2000" dirty="0"/>
          </a:p>
          <a:p>
            <a:pPr marL="0" indent="0">
              <a:buNone/>
            </a:pPr>
            <a:endParaRPr lang="en-IE" sz="1800" dirty="0"/>
          </a:p>
        </p:txBody>
      </p:sp>
      <p:pic>
        <p:nvPicPr>
          <p:cNvPr id="3" name="Picture 2">
            <a:extLst>
              <a:ext uri="{FF2B5EF4-FFF2-40B4-BE49-F238E27FC236}">
                <a16:creationId xmlns:a16="http://schemas.microsoft.com/office/drawing/2014/main" id="{7076CD86-8F6B-4E9B-DD15-342D38060683}"/>
              </a:ext>
            </a:extLst>
          </p:cNvPr>
          <p:cNvPicPr>
            <a:picLocks noChangeAspect="1"/>
          </p:cNvPicPr>
          <p:nvPr/>
        </p:nvPicPr>
        <p:blipFill>
          <a:blip r:embed="rId2"/>
          <a:stretch>
            <a:fillRect/>
          </a:stretch>
        </p:blipFill>
        <p:spPr>
          <a:xfrm>
            <a:off x="9424240" y="1750499"/>
            <a:ext cx="2537604" cy="2537604"/>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0BB706F7-1BDD-6134-799D-0856B1B42AD1}"/>
              </a:ext>
            </a:extLst>
          </p:cNvPr>
          <p:cNvSpPr txBox="1"/>
          <p:nvPr/>
        </p:nvSpPr>
        <p:spPr>
          <a:xfrm>
            <a:off x="9424240" y="4497799"/>
            <a:ext cx="2546888" cy="807913"/>
          </a:xfrm>
          <a:prstGeom prst="rect">
            <a:avLst/>
          </a:prstGeom>
          <a:noFill/>
          <a:ln>
            <a:noFill/>
          </a:ln>
        </p:spPr>
        <p:txBody>
          <a:bodyPr wrap="square" rtlCol="0">
            <a:spAutoFit/>
          </a:bodyPr>
          <a:lstStyle/>
          <a:p>
            <a:pPr algn="ctr"/>
            <a:r>
              <a:rPr lang="en-IE" sz="1200" b="1" dirty="0"/>
              <a:t>Food Waste Bins weighed before trial for baseline data and weekly to see the trend from each intervention. </a:t>
            </a:r>
          </a:p>
          <a:p>
            <a:endParaRPr lang="en-IE" sz="1050" dirty="0"/>
          </a:p>
        </p:txBody>
      </p:sp>
    </p:spTree>
    <p:extLst>
      <p:ext uri="{BB962C8B-B14F-4D97-AF65-F5344CB8AC3E}">
        <p14:creationId xmlns:p14="http://schemas.microsoft.com/office/powerpoint/2010/main" val="378225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55FE5-60E2-FFB6-1D66-4171AB04A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1F9AF-DB4C-934F-48FB-5EE918519EF7}"/>
              </a:ext>
            </a:extLst>
          </p:cNvPr>
          <p:cNvSpPr>
            <a:spLocks noGrp="1"/>
          </p:cNvSpPr>
          <p:nvPr>
            <p:ph type="title"/>
          </p:nvPr>
        </p:nvSpPr>
        <p:spPr>
          <a:xfrm>
            <a:off x="270589" y="257834"/>
            <a:ext cx="10515600" cy="1325563"/>
          </a:xfrm>
        </p:spPr>
        <p:txBody>
          <a:bodyPr/>
          <a:lstStyle/>
          <a:p>
            <a:r>
              <a:rPr lang="en-IE" dirty="0"/>
              <a:t>Tools - The Basic Package</a:t>
            </a:r>
          </a:p>
        </p:txBody>
      </p:sp>
      <p:pic>
        <p:nvPicPr>
          <p:cNvPr id="3" name="Picture 2">
            <a:extLst>
              <a:ext uri="{FF2B5EF4-FFF2-40B4-BE49-F238E27FC236}">
                <a16:creationId xmlns:a16="http://schemas.microsoft.com/office/drawing/2014/main" id="{A9C8E2ED-3EF0-29E0-7D1E-261D615283FD}"/>
              </a:ext>
            </a:extLst>
          </p:cNvPr>
          <p:cNvPicPr>
            <a:picLocks noChangeAspect="1"/>
          </p:cNvPicPr>
          <p:nvPr/>
        </p:nvPicPr>
        <p:blipFill rotWithShape="1">
          <a:blip r:embed="rId2"/>
          <a:srcRect l="36290" t="21219" r="37419" b="11398"/>
          <a:stretch/>
        </p:blipFill>
        <p:spPr>
          <a:xfrm>
            <a:off x="3783897" y="1758331"/>
            <a:ext cx="2619976" cy="3777266"/>
          </a:xfrm>
          <a:prstGeom prst="rect">
            <a:avLst/>
          </a:prstGeom>
          <a:ln>
            <a:noFill/>
          </a:ln>
          <a:effectLst>
            <a:outerShdw blurRad="292100" dist="139700" dir="2700000" algn="tl" rotWithShape="0">
              <a:srgbClr val="333333">
                <a:alpha val="65000"/>
              </a:srgbClr>
            </a:outerShdw>
          </a:effectLst>
        </p:spPr>
      </p:pic>
      <p:pic>
        <p:nvPicPr>
          <p:cNvPr id="5" name="Content Placeholder 5" descr="A plastic bin with a magazine and a green recycle bin&#10;&#10;Description automatically generated with medium confidence">
            <a:extLst>
              <a:ext uri="{FF2B5EF4-FFF2-40B4-BE49-F238E27FC236}">
                <a16:creationId xmlns:a16="http://schemas.microsoft.com/office/drawing/2014/main" id="{84ABA8AE-D481-F3E1-B177-7A0B03E72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1602" y="1761844"/>
            <a:ext cx="2596738" cy="3773753"/>
          </a:xfrm>
          <a:prstGeom prst="rect">
            <a:avLst/>
          </a:prstGeom>
          <a:ln>
            <a:noFill/>
          </a:ln>
          <a:effectLst>
            <a:outerShdw blurRad="292100" dist="139700" dir="2700000" algn="tl" rotWithShape="0">
              <a:srgbClr val="333333">
                <a:alpha val="65000"/>
              </a:srgbClr>
            </a:outerShdw>
          </a:effectLst>
        </p:spPr>
      </p:pic>
      <p:pic>
        <p:nvPicPr>
          <p:cNvPr id="6" name="Content Placeholder 4" descr="A group of brown trash cans&#10;&#10;Description automatically generated">
            <a:extLst>
              <a:ext uri="{FF2B5EF4-FFF2-40B4-BE49-F238E27FC236}">
                <a16:creationId xmlns:a16="http://schemas.microsoft.com/office/drawing/2014/main" id="{EC15DB24-7597-1A6A-E1EB-FC84BDF69772}"/>
              </a:ext>
            </a:extLst>
          </p:cNvPr>
          <p:cNvPicPr>
            <a:picLocks noChangeAspect="1"/>
          </p:cNvPicPr>
          <p:nvPr/>
        </p:nvPicPr>
        <p:blipFill rotWithShape="1">
          <a:blip r:embed="rId4">
            <a:extLst>
              <a:ext uri="{28A0092B-C50C-407E-A947-70E740481C1C}">
                <a14:useLocalDpi xmlns:a14="http://schemas.microsoft.com/office/drawing/2010/main" val="0"/>
              </a:ext>
            </a:extLst>
          </a:blip>
          <a:srcRect l="6624" r="19063" b="7854"/>
          <a:stretch/>
        </p:blipFill>
        <p:spPr bwMode="auto">
          <a:xfrm rot="5400000">
            <a:off x="8717916" y="2332102"/>
            <a:ext cx="3773752" cy="26332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3">
            <a:extLst>
              <a:ext uri="{FF2B5EF4-FFF2-40B4-BE49-F238E27FC236}">
                <a16:creationId xmlns:a16="http://schemas.microsoft.com/office/drawing/2014/main" id="{DBB01666-8C00-EC12-7D4D-076785172455}"/>
              </a:ext>
            </a:extLst>
          </p:cNvPr>
          <p:cNvSpPr txBox="1">
            <a:spLocks/>
          </p:cNvSpPr>
          <p:nvPr/>
        </p:nvSpPr>
        <p:spPr>
          <a:xfrm>
            <a:off x="270589" y="1455577"/>
            <a:ext cx="3073761" cy="50198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000" dirty="0">
                <a:solidFill>
                  <a:schemeClr val="tx1"/>
                </a:solidFill>
              </a:rPr>
              <a:t>For Each Trial, apartment residents were presented with the Basic Package:</a:t>
            </a:r>
          </a:p>
          <a:p>
            <a:r>
              <a:rPr lang="en-IE" sz="2000" dirty="0">
                <a:solidFill>
                  <a:schemeClr val="tx1"/>
                </a:solidFill>
              </a:rPr>
              <a:t>Letter to inform that trial was taking place</a:t>
            </a:r>
          </a:p>
          <a:p>
            <a:r>
              <a:rPr lang="en-IE" sz="2000" dirty="0">
                <a:solidFill>
                  <a:schemeClr val="tx1"/>
                </a:solidFill>
              </a:rPr>
              <a:t>Provided with kitchen caddy, supply of compostable bin liners and information leaflet</a:t>
            </a:r>
          </a:p>
          <a:p>
            <a:r>
              <a:rPr lang="en-IE" sz="2000" dirty="0">
                <a:solidFill>
                  <a:schemeClr val="tx1"/>
                </a:solidFill>
              </a:rPr>
              <a:t>Signs put up in waste shed, clean food waste bins provided</a:t>
            </a:r>
          </a:p>
          <a:p>
            <a:endParaRPr lang="en-IE" sz="2000" dirty="0"/>
          </a:p>
          <a:p>
            <a:endParaRPr lang="en-IE" sz="2000" dirty="0"/>
          </a:p>
          <a:p>
            <a:pPr marL="0" indent="0">
              <a:buFont typeface="Arial" panose="020B0604020202020204" pitchFamily="34" charset="0"/>
              <a:buNone/>
            </a:pPr>
            <a:endParaRPr lang="en-IE" sz="1800" dirty="0"/>
          </a:p>
        </p:txBody>
      </p:sp>
    </p:spTree>
    <p:extLst>
      <p:ext uri="{BB962C8B-B14F-4D97-AF65-F5344CB8AC3E}">
        <p14:creationId xmlns:p14="http://schemas.microsoft.com/office/powerpoint/2010/main" val="78867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1ED3F-AFF5-E0EA-3EEA-50F124EE7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A41376-636B-E82D-8627-C6BBA4BD1E9B}"/>
              </a:ext>
            </a:extLst>
          </p:cNvPr>
          <p:cNvSpPr>
            <a:spLocks noGrp="1"/>
          </p:cNvSpPr>
          <p:nvPr>
            <p:ph type="title"/>
          </p:nvPr>
        </p:nvSpPr>
        <p:spPr>
          <a:xfrm>
            <a:off x="460712" y="444647"/>
            <a:ext cx="10515600" cy="1325563"/>
          </a:xfrm>
        </p:spPr>
        <p:txBody>
          <a:bodyPr/>
          <a:lstStyle/>
          <a:p>
            <a:r>
              <a:rPr lang="en-IE" dirty="0"/>
              <a:t>Interventions Trialled </a:t>
            </a:r>
          </a:p>
        </p:txBody>
      </p:sp>
      <p:sp>
        <p:nvSpPr>
          <p:cNvPr id="4" name="Content Placeholder 3">
            <a:extLst>
              <a:ext uri="{FF2B5EF4-FFF2-40B4-BE49-F238E27FC236}">
                <a16:creationId xmlns:a16="http://schemas.microsoft.com/office/drawing/2014/main" id="{20AFC2EA-DFB5-0042-DD19-A76509EFE020}"/>
              </a:ext>
            </a:extLst>
          </p:cNvPr>
          <p:cNvSpPr>
            <a:spLocks noGrp="1"/>
          </p:cNvSpPr>
          <p:nvPr>
            <p:ph idx="1"/>
          </p:nvPr>
        </p:nvSpPr>
        <p:spPr>
          <a:xfrm>
            <a:off x="460712" y="1329551"/>
            <a:ext cx="11731288" cy="4894269"/>
          </a:xfrm>
        </p:spPr>
        <p:txBody>
          <a:bodyPr>
            <a:normAutofit fontScale="250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endParaRPr lang="en-IE" sz="1800" kern="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200000"/>
              </a:lnSpc>
              <a:spcBef>
                <a:spcPts val="0"/>
              </a:spcBef>
              <a:buFont typeface="Wingdings" panose="05000000000000000000" pitchFamily="2" charset="2"/>
              <a:buChar char="ü"/>
              <a:defRPr/>
            </a:pPr>
            <a:r>
              <a:rPr lang="en-IE" sz="7200" b="1" kern="100" dirty="0">
                <a:ea typeface="Calibri" panose="020F0502020204030204" pitchFamily="34" charset="0"/>
                <a:cs typeface="Calibri" panose="020F0502020204030204" pitchFamily="34" charset="0"/>
              </a:rPr>
              <a:t>Leaflet only in post box: </a:t>
            </a:r>
            <a:r>
              <a:rPr lang="en-IE" sz="7200" kern="100" dirty="0">
                <a:ea typeface="Calibri" panose="020F0502020204030204" pitchFamily="34" charset="0"/>
                <a:cs typeface="Calibri" panose="020F0502020204030204" pitchFamily="34" charset="0"/>
              </a:rPr>
              <a:t>Not provided with the basic package </a:t>
            </a:r>
            <a:r>
              <a:rPr lang="en-US" sz="7200" dirty="0">
                <a:ea typeface="Calibri" panose="020F0502020204030204" pitchFamily="34" charset="0"/>
                <a:cs typeface="Calibri" panose="020F0502020204030204" pitchFamily="34" charset="0"/>
              </a:rPr>
              <a:t>i.e. the kitchen caddy and compostable bin liners.</a:t>
            </a:r>
            <a:endParaRPr lang="en-IE" sz="7200" kern="100" dirty="0">
              <a:ea typeface="Calibri" panose="020F0502020204030204" pitchFamily="34" charset="0"/>
              <a:cs typeface="Calibri" panose="020F0502020204030204" pitchFamily="34" charset="0"/>
            </a:endParaRPr>
          </a:p>
          <a:p>
            <a:pPr marL="342900" indent="-342900" algn="l">
              <a:lnSpc>
                <a:spcPct val="200000"/>
              </a:lnSpc>
              <a:spcBef>
                <a:spcPts val="0"/>
              </a:spcBef>
              <a:spcAft>
                <a:spcPts val="0"/>
              </a:spcAft>
              <a:buFont typeface="Wingdings" panose="05000000000000000000" pitchFamily="2" charset="2"/>
              <a:buChar char="ü"/>
              <a:defRPr/>
            </a:pPr>
            <a:r>
              <a:rPr lang="en-IE" sz="7200" b="1" kern="100" dirty="0">
                <a:ea typeface="Calibri" panose="020F0502020204030204" pitchFamily="34" charset="0"/>
                <a:cs typeface="Calibri" panose="020F0502020204030204" pitchFamily="34" charset="0"/>
              </a:rPr>
              <a:t>Basic Package: </a:t>
            </a:r>
            <a:r>
              <a:rPr lang="en-IE" sz="7200" kern="100" dirty="0">
                <a:ea typeface="Calibri" panose="020F0502020204030204" pitchFamily="34" charset="0"/>
                <a:cs typeface="Calibri" panose="020F0502020204030204" pitchFamily="34" charset="0"/>
              </a:rPr>
              <a:t>Kitchen caddy, compostable bin liners &amp; informational leaflet. </a:t>
            </a:r>
          </a:p>
          <a:p>
            <a:pPr marL="342900" indent="-342900" algn="l">
              <a:lnSpc>
                <a:spcPct val="200000"/>
              </a:lnSpc>
              <a:spcBef>
                <a:spcPts val="0"/>
              </a:spcBef>
              <a:spcAft>
                <a:spcPts val="0"/>
              </a:spcAft>
              <a:buFont typeface="Wingdings" panose="05000000000000000000" pitchFamily="2" charset="2"/>
              <a:buChar char="ü"/>
              <a:defRPr/>
            </a:pPr>
            <a:r>
              <a:rPr lang="en-US" sz="7200" b="1" dirty="0">
                <a:ea typeface="Calibri" panose="020F0502020204030204" pitchFamily="34" charset="0"/>
                <a:cs typeface="Calibri" panose="020F0502020204030204" pitchFamily="34" charset="0"/>
              </a:rPr>
              <a:t>Reach (door</a:t>
            </a:r>
            <a:r>
              <a:rPr lang="en-US" sz="7200" b="1" i="0" u="none" strike="noStrike" kern="1200" dirty="0">
                <a:effectLst/>
                <a:ea typeface="Calibri" panose="020F0502020204030204" pitchFamily="34" charset="0"/>
                <a:cs typeface="Calibri" panose="020F0502020204030204" pitchFamily="34" charset="0"/>
              </a:rPr>
              <a:t> to door</a:t>
            </a:r>
            <a:r>
              <a:rPr lang="en-US" sz="7200" b="1" dirty="0">
                <a:ea typeface="Calibri" panose="020F0502020204030204" pitchFamily="34" charset="0"/>
                <a:cs typeface="Calibri" panose="020F0502020204030204" pitchFamily="34" charset="0"/>
              </a:rPr>
              <a:t>):</a:t>
            </a:r>
            <a:r>
              <a:rPr lang="en-US" sz="7200" b="1" i="0" u="none" strike="noStrike" kern="1200" dirty="0">
                <a:effectLst/>
                <a:ea typeface="Calibri" panose="020F0502020204030204" pitchFamily="34" charset="0"/>
                <a:cs typeface="Calibri" panose="020F0502020204030204" pitchFamily="34" charset="0"/>
              </a:rPr>
              <a:t> </a:t>
            </a:r>
            <a:r>
              <a:rPr lang="en-US" sz="7200" i="0" u="none" strike="noStrike" kern="1200" dirty="0">
                <a:effectLst/>
                <a:ea typeface="Calibri" panose="020F0502020204030204" pitchFamily="34" charset="0"/>
                <a:cs typeface="Calibri" panose="020F0502020204030204" pitchFamily="34" charset="0"/>
              </a:rPr>
              <a:t>explain recycling and give the basic package i.e. the kitchen caddy and compostable liners.</a:t>
            </a:r>
            <a:endParaRPr lang="en-IE" sz="7200" kern="100" dirty="0">
              <a:effectLst/>
              <a:ea typeface="Calibri" panose="020F0502020204030204" pitchFamily="34" charset="0"/>
              <a:cs typeface="Calibri" panose="020F0502020204030204" pitchFamily="34" charset="0"/>
            </a:endParaRPr>
          </a:p>
          <a:p>
            <a:pPr marL="342900" indent="-342900" algn="l">
              <a:lnSpc>
                <a:spcPct val="200000"/>
              </a:lnSpc>
              <a:spcBef>
                <a:spcPts val="0"/>
              </a:spcBef>
              <a:spcAft>
                <a:spcPts val="0"/>
              </a:spcAft>
              <a:buFont typeface="Wingdings" panose="05000000000000000000" pitchFamily="2" charset="2"/>
              <a:buChar char="ü"/>
            </a:pPr>
            <a:r>
              <a:rPr lang="en-US" sz="7200" b="1" kern="100" dirty="0">
                <a:ea typeface="Calibri" panose="020F0502020204030204" pitchFamily="34" charset="0"/>
                <a:cs typeface="Calibri" panose="020F0502020204030204" pitchFamily="34" charset="0"/>
              </a:rPr>
              <a:t>Constant Tutoring:</a:t>
            </a:r>
            <a:r>
              <a:rPr lang="en-IE" sz="7200" b="1" kern="100" dirty="0">
                <a:ea typeface="Calibri" panose="020F0502020204030204" pitchFamily="34" charset="0"/>
                <a:cs typeface="Calibri" panose="020F0502020204030204" pitchFamily="34" charset="0"/>
              </a:rPr>
              <a:t> </a:t>
            </a:r>
            <a:r>
              <a:rPr lang="en-US" sz="7200" kern="100" dirty="0">
                <a:ea typeface="Calibri" panose="020F0502020204030204" pitchFamily="34" charset="0"/>
                <a:cs typeface="Calibri" panose="020F0502020204030204" pitchFamily="34" charset="0"/>
              </a:rPr>
              <a:t>a</a:t>
            </a:r>
            <a:r>
              <a:rPr lang="en-US" sz="7200" kern="100" dirty="0">
                <a:effectLst/>
                <a:ea typeface="Calibri" panose="020F0502020204030204" pitchFamily="34" charset="0"/>
                <a:cs typeface="Calibri" panose="020F0502020204030204" pitchFamily="34" charset="0"/>
              </a:rPr>
              <a:t> trainer will be present at </a:t>
            </a:r>
            <a:r>
              <a:rPr lang="en-IE" sz="7200" kern="100" dirty="0">
                <a:ea typeface="Calibri" panose="020F0502020204030204" pitchFamily="34" charset="0"/>
                <a:cs typeface="Calibri" panose="020F0502020204030204" pitchFamily="34" charset="0"/>
              </a:rPr>
              <a:t>waste sheds for 3/4 occasions at the start of the trial</a:t>
            </a:r>
          </a:p>
          <a:p>
            <a:pPr marL="342900" lvl="0" indent="-342900" algn="l">
              <a:lnSpc>
                <a:spcPct val="200000"/>
              </a:lnSpc>
              <a:spcBef>
                <a:spcPts val="0"/>
              </a:spcBef>
              <a:spcAft>
                <a:spcPts val="0"/>
              </a:spcAft>
              <a:buFont typeface="Wingdings" panose="05000000000000000000" pitchFamily="2" charset="2"/>
              <a:buChar char="ü"/>
            </a:pPr>
            <a:r>
              <a:rPr lang="en-US" sz="7200" b="1" kern="100" dirty="0">
                <a:effectLst/>
                <a:ea typeface="Calibri" panose="020F0502020204030204" pitchFamily="34" charset="0"/>
                <a:cs typeface="Calibri" panose="020F0502020204030204" pitchFamily="34" charset="0"/>
              </a:rPr>
              <a:t>Motivational Messaging: </a:t>
            </a:r>
            <a:r>
              <a:rPr lang="en-US" sz="7200" kern="100" dirty="0">
                <a:effectLst/>
                <a:ea typeface="Calibri" panose="020F0502020204030204" pitchFamily="34" charset="0"/>
                <a:cs typeface="Calibri" panose="020F0502020204030204" pitchFamily="34" charset="0"/>
              </a:rPr>
              <a:t>regular nudging </a:t>
            </a:r>
            <a:r>
              <a:rPr lang="en-US" sz="7200" kern="100" dirty="0">
                <a:ea typeface="Calibri" panose="020F0502020204030204" pitchFamily="34" charset="0"/>
                <a:cs typeface="Calibri" panose="020F0502020204030204" pitchFamily="34" charset="0"/>
              </a:rPr>
              <a:t>communications</a:t>
            </a:r>
            <a:r>
              <a:rPr lang="en-US" sz="7200" kern="100" dirty="0">
                <a:effectLst/>
                <a:ea typeface="Calibri" panose="020F0502020204030204" pitchFamily="34" charset="0"/>
                <a:cs typeface="Calibri" panose="020F0502020204030204" pitchFamily="34" charset="0"/>
              </a:rPr>
              <a:t> </a:t>
            </a:r>
            <a:r>
              <a:rPr lang="en-US" sz="7200" kern="100" dirty="0">
                <a:ea typeface="Calibri" panose="020F0502020204030204" pitchFamily="34" charset="0"/>
                <a:cs typeface="Calibri" panose="020F0502020204030204" pitchFamily="34" charset="0"/>
              </a:rPr>
              <a:t>“</a:t>
            </a:r>
            <a:r>
              <a:rPr lang="en-US" sz="7200" kern="100" dirty="0">
                <a:effectLst/>
                <a:ea typeface="Calibri" panose="020F0502020204030204" pitchFamily="34" charset="0"/>
                <a:cs typeface="Calibri" panose="020F0502020204030204" pitchFamily="34" charset="0"/>
              </a:rPr>
              <a:t>others are doing much better than you”</a:t>
            </a:r>
          </a:p>
          <a:p>
            <a:pPr marL="342900" lvl="0" indent="-342900" algn="l">
              <a:lnSpc>
                <a:spcPct val="200000"/>
              </a:lnSpc>
              <a:spcBef>
                <a:spcPts val="0"/>
              </a:spcBef>
              <a:spcAft>
                <a:spcPts val="0"/>
              </a:spcAft>
              <a:buFont typeface="Wingdings" panose="05000000000000000000" pitchFamily="2" charset="2"/>
              <a:buChar char="ü"/>
            </a:pPr>
            <a:r>
              <a:rPr lang="en-US" sz="7200" b="1" kern="100" dirty="0">
                <a:ea typeface="Calibri" panose="020F0502020204030204" pitchFamily="34" charset="0"/>
                <a:cs typeface="Calibri" panose="020F0502020204030204" pitchFamily="34" charset="0"/>
              </a:rPr>
              <a:t>Rewards: </a:t>
            </a:r>
            <a:r>
              <a:rPr lang="en-US" sz="7200" kern="100" dirty="0">
                <a:ea typeface="Calibri" panose="020F0502020204030204" pitchFamily="34" charset="0"/>
                <a:cs typeface="Calibri" panose="020F0502020204030204" pitchFamily="34" charset="0"/>
              </a:rPr>
              <a:t>If you recycle 80% of food waste, you get a voucher for local school or club</a:t>
            </a:r>
          </a:p>
          <a:p>
            <a:pPr marL="342900" lvl="0" indent="-342900" algn="l">
              <a:lnSpc>
                <a:spcPct val="200000"/>
              </a:lnSpc>
              <a:spcBef>
                <a:spcPts val="0"/>
              </a:spcBef>
              <a:spcAft>
                <a:spcPts val="0"/>
              </a:spcAft>
              <a:buFont typeface="Wingdings" panose="05000000000000000000" pitchFamily="2" charset="2"/>
              <a:buChar char="ü"/>
            </a:pPr>
            <a:r>
              <a:rPr lang="en-US" sz="7200" b="1" kern="100" dirty="0">
                <a:ea typeface="Calibri" panose="020F0502020204030204" pitchFamily="34" charset="0"/>
                <a:cs typeface="Calibri" panose="020F0502020204030204" pitchFamily="34" charset="0"/>
              </a:rPr>
              <a:t>Food Waste Bin at Entrance: </a:t>
            </a:r>
            <a:r>
              <a:rPr lang="en-US" sz="7200" kern="100" dirty="0">
                <a:ea typeface="Calibri" panose="020F0502020204030204" pitchFamily="34" charset="0"/>
                <a:cs typeface="Calibri" panose="020F0502020204030204" pitchFamily="34" charset="0"/>
              </a:rPr>
              <a:t>Food waste bin placed near the apartment building entrance.</a:t>
            </a:r>
          </a:p>
          <a:p>
            <a:pPr marL="342900" lvl="0" indent="-342900" algn="l">
              <a:lnSpc>
                <a:spcPct val="200000"/>
              </a:lnSpc>
              <a:spcBef>
                <a:spcPts val="0"/>
              </a:spcBef>
              <a:spcAft>
                <a:spcPts val="0"/>
              </a:spcAft>
              <a:buFont typeface="Wingdings" panose="05000000000000000000" pitchFamily="2" charset="2"/>
              <a:buChar char="ü"/>
            </a:pPr>
            <a:r>
              <a:rPr lang="en-US" sz="7200" b="1" kern="100" dirty="0">
                <a:ea typeface="Calibri" panose="020F0502020204030204" pitchFamily="34" charset="0"/>
                <a:cs typeface="Calibri" panose="020F0502020204030204" pitchFamily="34" charset="0"/>
              </a:rPr>
              <a:t>Reduced Residual Waste Bin: </a:t>
            </a:r>
            <a:r>
              <a:rPr lang="en-US" sz="7200" kern="100" dirty="0">
                <a:ea typeface="Calibri" panose="020F0502020204030204" pitchFamily="34" charset="0"/>
                <a:cs typeface="Calibri" panose="020F0502020204030204" pitchFamily="34" charset="0"/>
              </a:rPr>
              <a:t>The residual waste capacity in the waste shed reduced</a:t>
            </a:r>
          </a:p>
          <a:p>
            <a:pPr marL="0" lvl="0" indent="0" algn="l">
              <a:lnSpc>
                <a:spcPct val="200000"/>
              </a:lnSpc>
              <a:spcBef>
                <a:spcPts val="0"/>
              </a:spcBef>
              <a:spcAft>
                <a:spcPts val="0"/>
              </a:spcAft>
              <a:buNone/>
            </a:pPr>
            <a:endParaRPr lang="en-US" sz="7200" kern="100" dirty="0">
              <a:ea typeface="Calibri" panose="020F0502020204030204" pitchFamily="34" charset="0"/>
              <a:cs typeface="Calibri" panose="020F0502020204030204" pitchFamily="34" charset="0"/>
            </a:endParaRPr>
          </a:p>
          <a:p>
            <a:pPr marL="0" lvl="0" indent="0" algn="ctr">
              <a:lnSpc>
                <a:spcPct val="120000"/>
              </a:lnSpc>
              <a:spcBef>
                <a:spcPts val="0"/>
              </a:spcBef>
              <a:spcAft>
                <a:spcPts val="0"/>
              </a:spcAft>
              <a:buNone/>
            </a:pPr>
            <a:r>
              <a:rPr lang="en-US" sz="7200" b="1" kern="100" dirty="0">
                <a:ea typeface="Calibri" panose="020F0502020204030204" pitchFamily="34" charset="0"/>
                <a:cs typeface="Calibri" panose="020F0502020204030204" pitchFamily="34" charset="0"/>
              </a:rPr>
              <a:t>As Trials progressed, we also combined various nudging techniques to test their combined effect on food waste recycling rates.</a:t>
            </a:r>
          </a:p>
        </p:txBody>
      </p:sp>
    </p:spTree>
    <p:extLst>
      <p:ext uri="{BB962C8B-B14F-4D97-AF65-F5344CB8AC3E}">
        <p14:creationId xmlns:p14="http://schemas.microsoft.com/office/powerpoint/2010/main" val="363157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1946F-F91C-0670-FE86-1202117FC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D9F67-1D20-28D6-4E9A-C64393BAC7AE}"/>
              </a:ext>
            </a:extLst>
          </p:cNvPr>
          <p:cNvSpPr>
            <a:spLocks noGrp="1"/>
          </p:cNvSpPr>
          <p:nvPr>
            <p:ph type="ctrTitle"/>
          </p:nvPr>
        </p:nvSpPr>
        <p:spPr>
          <a:xfrm>
            <a:off x="1524000" y="2094938"/>
            <a:ext cx="9144000" cy="1655762"/>
          </a:xfrm>
        </p:spPr>
        <p:txBody>
          <a:bodyPr>
            <a:noAutofit/>
          </a:bodyPr>
          <a:lstStyle/>
          <a:p>
            <a:r>
              <a:rPr lang="en-IE" sz="8000" dirty="0"/>
              <a:t>Key Findings </a:t>
            </a:r>
          </a:p>
        </p:txBody>
      </p:sp>
      <p:sp>
        <p:nvSpPr>
          <p:cNvPr id="3" name="Subtitle 2">
            <a:extLst>
              <a:ext uri="{FF2B5EF4-FFF2-40B4-BE49-F238E27FC236}">
                <a16:creationId xmlns:a16="http://schemas.microsoft.com/office/drawing/2014/main" id="{15B03228-6ACC-C967-B334-AB2BCD9503A2}"/>
              </a:ext>
            </a:extLst>
          </p:cNvPr>
          <p:cNvSpPr>
            <a:spLocks noGrp="1"/>
          </p:cNvSpPr>
          <p:nvPr>
            <p:ph type="subTitle" idx="1"/>
          </p:nvPr>
        </p:nvSpPr>
        <p:spPr/>
        <p:txBody>
          <a:bodyPr/>
          <a:lstStyle/>
          <a:p>
            <a:endParaRPr lang="en-IE"/>
          </a:p>
        </p:txBody>
      </p:sp>
    </p:spTree>
    <p:extLst>
      <p:ext uri="{BB962C8B-B14F-4D97-AF65-F5344CB8AC3E}">
        <p14:creationId xmlns:p14="http://schemas.microsoft.com/office/powerpoint/2010/main" val="1583758477"/>
      </p:ext>
    </p:extLst>
  </p:cSld>
  <p:clrMapOvr>
    <a:masterClrMapping/>
  </p:clrMapOvr>
</p:sld>
</file>

<file path=ppt/theme/theme1.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358</TotalTime>
  <Words>1559</Words>
  <Application>Microsoft Office PowerPoint</Application>
  <PresentationFormat>Widescreen</PresentationFormat>
  <Paragraphs>217</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Arial</vt:lpstr>
      <vt:lpstr>Avenir Next LT Pro</vt:lpstr>
      <vt:lpstr>Calibri</vt:lpstr>
      <vt:lpstr>Symbol</vt:lpstr>
      <vt:lpstr>Wingdings</vt:lpstr>
      <vt:lpstr>Tema de l'Office</vt:lpstr>
      <vt:lpstr>PowerPoint Presentation</vt:lpstr>
      <vt:lpstr>Background</vt:lpstr>
      <vt:lpstr>Domestic Apartment  Collection System</vt:lpstr>
      <vt:lpstr>Background</vt:lpstr>
      <vt:lpstr>Objectives</vt:lpstr>
      <vt:lpstr>Research Overview </vt:lpstr>
      <vt:lpstr>Tools - The Basic Package</vt:lpstr>
      <vt:lpstr>Interventions Trialled </vt:lpstr>
      <vt:lpstr>Key Findings </vt:lpstr>
      <vt:lpstr>Phase 1 - Results</vt:lpstr>
      <vt:lpstr>Phase 2 - Results</vt:lpstr>
      <vt:lpstr>Motivational Messaging: Examples</vt:lpstr>
      <vt:lpstr>Phase 3 and Phase 4: Validation - Results</vt:lpstr>
      <vt:lpstr>PowerPoint Presentation</vt:lpstr>
      <vt:lpstr>PowerPoint Presentation</vt:lpstr>
      <vt:lpstr>Continuous Supply of Compostable Bin Liners</vt:lpstr>
      <vt:lpstr>Contamination</vt:lpstr>
      <vt:lpstr>Conclusions</vt:lpstr>
      <vt:lpstr>PowerPoint Presentation</vt:lpstr>
      <vt:lpstr>Implications of Findings for Ireland</vt:lpstr>
      <vt:lpstr>Apartment Shed Design for Piloting</vt:lpstr>
      <vt:lpstr>Research Team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Aina Vesa Martinez</dc:creator>
  <cp:lastModifiedBy>Percy Foster</cp:lastModifiedBy>
  <cp:revision>2</cp:revision>
  <dcterms:created xsi:type="dcterms:W3CDTF">2025-07-17T08:18:11Z</dcterms:created>
  <dcterms:modified xsi:type="dcterms:W3CDTF">2025-09-17T16:51:45Z</dcterms:modified>
</cp:coreProperties>
</file>